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8"/>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9" r:id="rId20"/>
    <p:sldId id="276" r:id="rId21"/>
    <p:sldId id="281" r:id="rId22"/>
    <p:sldId id="280" r:id="rId23"/>
    <p:sldId id="277" r:id="rId24"/>
    <p:sldId id="278" r:id="rId25"/>
    <p:sldId id="282" r:id="rId26"/>
    <p:sldId id="543" r:id="rId27"/>
    <p:sldId id="286" r:id="rId28"/>
    <p:sldId id="283" r:id="rId29"/>
    <p:sldId id="284" r:id="rId30"/>
    <p:sldId id="285" r:id="rId31"/>
    <p:sldId id="287" r:id="rId32"/>
    <p:sldId id="385"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10" r:id="rId46"/>
    <p:sldId id="300" r:id="rId47"/>
    <p:sldId id="301" r:id="rId48"/>
    <p:sldId id="311" r:id="rId49"/>
    <p:sldId id="312" r:id="rId50"/>
    <p:sldId id="302"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 id="303" r:id="rId64"/>
    <p:sldId id="315" r:id="rId65"/>
    <p:sldId id="316" r:id="rId66"/>
    <p:sldId id="317" r:id="rId67"/>
    <p:sldId id="318" r:id="rId68"/>
    <p:sldId id="319" r:id="rId69"/>
    <p:sldId id="320" r:id="rId70"/>
    <p:sldId id="314" r:id="rId71"/>
    <p:sldId id="321" r:id="rId72"/>
    <p:sldId id="322" r:id="rId73"/>
    <p:sldId id="304" r:id="rId74"/>
    <p:sldId id="323" r:id="rId75"/>
    <p:sldId id="324" r:id="rId76"/>
    <p:sldId id="305" r:id="rId77"/>
    <p:sldId id="325" r:id="rId78"/>
    <p:sldId id="326" r:id="rId79"/>
    <p:sldId id="306" r:id="rId80"/>
    <p:sldId id="327" r:id="rId81"/>
    <p:sldId id="386" r:id="rId82"/>
    <p:sldId id="387" r:id="rId83"/>
    <p:sldId id="309" r:id="rId84"/>
    <p:sldId id="388" r:id="rId85"/>
    <p:sldId id="389" r:id="rId86"/>
    <p:sldId id="390" r:id="rId87"/>
    <p:sldId id="391" r:id="rId88"/>
    <p:sldId id="392" r:id="rId89"/>
    <p:sldId id="393" r:id="rId90"/>
    <p:sldId id="394" r:id="rId91"/>
    <p:sldId id="395" r:id="rId92"/>
    <p:sldId id="396" r:id="rId93"/>
    <p:sldId id="397" r:id="rId94"/>
    <p:sldId id="398" r:id="rId95"/>
    <p:sldId id="399" r:id="rId96"/>
    <p:sldId id="400" r:id="rId97"/>
    <p:sldId id="401" r:id="rId98"/>
    <p:sldId id="435" r:id="rId99"/>
    <p:sldId id="436" r:id="rId100"/>
    <p:sldId id="437" r:id="rId101"/>
    <p:sldId id="438" r:id="rId102"/>
    <p:sldId id="406" r:id="rId103"/>
    <p:sldId id="407" r:id="rId104"/>
    <p:sldId id="408" r:id="rId105"/>
    <p:sldId id="409" r:id="rId106"/>
    <p:sldId id="410" r:id="rId107"/>
    <p:sldId id="411" r:id="rId108"/>
    <p:sldId id="412" r:id="rId109"/>
    <p:sldId id="413" r:id="rId110"/>
    <p:sldId id="414" r:id="rId111"/>
    <p:sldId id="415" r:id="rId112"/>
    <p:sldId id="416" r:id="rId113"/>
    <p:sldId id="417" r:id="rId114"/>
    <p:sldId id="418" r:id="rId115"/>
    <p:sldId id="419" r:id="rId116"/>
    <p:sldId id="420" r:id="rId117"/>
    <p:sldId id="421" r:id="rId118"/>
    <p:sldId id="422" r:id="rId119"/>
    <p:sldId id="423" r:id="rId120"/>
    <p:sldId id="424" r:id="rId121"/>
    <p:sldId id="425" r:id="rId122"/>
    <p:sldId id="426" r:id="rId123"/>
    <p:sldId id="427" r:id="rId124"/>
    <p:sldId id="428" r:id="rId125"/>
    <p:sldId id="429" r:id="rId126"/>
    <p:sldId id="430" r:id="rId127"/>
    <p:sldId id="431" r:id="rId128"/>
    <p:sldId id="432" r:id="rId129"/>
    <p:sldId id="433" r:id="rId130"/>
    <p:sldId id="434" r:id="rId131"/>
    <p:sldId id="340" r:id="rId132"/>
    <p:sldId id="341" r:id="rId133"/>
    <p:sldId id="342" r:id="rId134"/>
    <p:sldId id="343" r:id="rId135"/>
    <p:sldId id="344" r:id="rId136"/>
    <p:sldId id="345" r:id="rId137"/>
    <p:sldId id="346" r:id="rId138"/>
    <p:sldId id="349" r:id="rId139"/>
    <p:sldId id="347" r:id="rId140"/>
    <p:sldId id="350" r:id="rId141"/>
    <p:sldId id="351" r:id="rId142"/>
    <p:sldId id="352" r:id="rId143"/>
    <p:sldId id="439" r:id="rId144"/>
    <p:sldId id="440" r:id="rId145"/>
    <p:sldId id="441" r:id="rId146"/>
    <p:sldId id="442" r:id="rId147"/>
    <p:sldId id="443" r:id="rId148"/>
    <p:sldId id="444" r:id="rId149"/>
    <p:sldId id="445" r:id="rId150"/>
    <p:sldId id="446" r:id="rId151"/>
    <p:sldId id="447" r:id="rId152"/>
    <p:sldId id="448" r:id="rId153"/>
    <p:sldId id="449" r:id="rId154"/>
    <p:sldId id="450" r:id="rId155"/>
    <p:sldId id="451" r:id="rId156"/>
    <p:sldId id="452" r:id="rId157"/>
    <p:sldId id="453" r:id="rId158"/>
    <p:sldId id="454" r:id="rId159"/>
    <p:sldId id="455" r:id="rId160"/>
    <p:sldId id="456" r:id="rId161"/>
    <p:sldId id="457" r:id="rId162"/>
    <p:sldId id="458" r:id="rId163"/>
    <p:sldId id="459" r:id="rId164"/>
    <p:sldId id="460" r:id="rId165"/>
    <p:sldId id="461" r:id="rId166"/>
    <p:sldId id="462" r:id="rId167"/>
    <p:sldId id="463" r:id="rId168"/>
    <p:sldId id="464" r:id="rId169"/>
    <p:sldId id="465" r:id="rId170"/>
    <p:sldId id="466" r:id="rId171"/>
    <p:sldId id="467" r:id="rId172"/>
    <p:sldId id="468" r:id="rId173"/>
    <p:sldId id="469" r:id="rId174"/>
    <p:sldId id="470" r:id="rId175"/>
    <p:sldId id="471" r:id="rId176"/>
    <p:sldId id="472" r:id="rId177"/>
    <p:sldId id="473" r:id="rId178"/>
    <p:sldId id="474" r:id="rId179"/>
    <p:sldId id="475" r:id="rId180"/>
    <p:sldId id="476" r:id="rId181"/>
    <p:sldId id="477" r:id="rId182"/>
    <p:sldId id="478" r:id="rId183"/>
    <p:sldId id="479" r:id="rId184"/>
    <p:sldId id="480" r:id="rId185"/>
    <p:sldId id="481" r:id="rId186"/>
    <p:sldId id="482" r:id="rId187"/>
    <p:sldId id="483" r:id="rId188"/>
    <p:sldId id="484" r:id="rId189"/>
    <p:sldId id="485" r:id="rId190"/>
    <p:sldId id="486" r:id="rId191"/>
    <p:sldId id="487" r:id="rId192"/>
    <p:sldId id="488" r:id="rId193"/>
    <p:sldId id="489" r:id="rId194"/>
    <p:sldId id="490" r:id="rId195"/>
    <p:sldId id="491" r:id="rId196"/>
    <p:sldId id="492" r:id="rId197"/>
    <p:sldId id="493" r:id="rId198"/>
    <p:sldId id="494" r:id="rId199"/>
    <p:sldId id="495" r:id="rId200"/>
    <p:sldId id="496" r:id="rId201"/>
    <p:sldId id="497" r:id="rId202"/>
    <p:sldId id="373" r:id="rId203"/>
    <p:sldId id="374" r:id="rId204"/>
    <p:sldId id="364" r:id="rId205"/>
    <p:sldId id="367" r:id="rId206"/>
    <p:sldId id="368" r:id="rId207"/>
    <p:sldId id="369" r:id="rId208"/>
    <p:sldId id="370" r:id="rId209"/>
    <p:sldId id="371" r:id="rId210"/>
    <p:sldId id="372" r:id="rId211"/>
    <p:sldId id="375" r:id="rId212"/>
    <p:sldId id="365" r:id="rId213"/>
    <p:sldId id="376" r:id="rId214"/>
    <p:sldId id="366" r:id="rId215"/>
    <p:sldId id="377" r:id="rId216"/>
    <p:sldId id="378" r:id="rId217"/>
    <p:sldId id="379" r:id="rId218"/>
    <p:sldId id="380" r:id="rId219"/>
    <p:sldId id="381" r:id="rId220"/>
    <p:sldId id="382" r:id="rId221"/>
    <p:sldId id="383" r:id="rId222"/>
    <p:sldId id="384" r:id="rId223"/>
    <p:sldId id="498" r:id="rId224"/>
    <p:sldId id="499" r:id="rId225"/>
    <p:sldId id="500" r:id="rId226"/>
    <p:sldId id="501" r:id="rId227"/>
    <p:sldId id="502" r:id="rId228"/>
    <p:sldId id="503" r:id="rId229"/>
    <p:sldId id="504" r:id="rId230"/>
    <p:sldId id="505" r:id="rId231"/>
    <p:sldId id="506" r:id="rId232"/>
    <p:sldId id="507" r:id="rId233"/>
    <p:sldId id="508" r:id="rId234"/>
    <p:sldId id="509" r:id="rId235"/>
    <p:sldId id="510" r:id="rId236"/>
    <p:sldId id="511" r:id="rId237"/>
    <p:sldId id="512" r:id="rId238"/>
    <p:sldId id="513" r:id="rId239"/>
    <p:sldId id="514" r:id="rId240"/>
    <p:sldId id="515" r:id="rId241"/>
    <p:sldId id="516" r:id="rId242"/>
    <p:sldId id="517" r:id="rId243"/>
    <p:sldId id="518" r:id="rId244"/>
    <p:sldId id="519" r:id="rId245"/>
    <p:sldId id="520" r:id="rId246"/>
    <p:sldId id="521" r:id="rId247"/>
    <p:sldId id="522" r:id="rId248"/>
    <p:sldId id="523" r:id="rId249"/>
    <p:sldId id="524" r:id="rId250"/>
    <p:sldId id="525" r:id="rId251"/>
    <p:sldId id="526" r:id="rId252"/>
    <p:sldId id="527" r:id="rId253"/>
    <p:sldId id="528" r:id="rId254"/>
    <p:sldId id="529" r:id="rId255"/>
    <p:sldId id="530" r:id="rId256"/>
    <p:sldId id="531" r:id="rId257"/>
    <p:sldId id="532" r:id="rId258"/>
    <p:sldId id="533" r:id="rId259"/>
    <p:sldId id="534" r:id="rId260"/>
    <p:sldId id="535" r:id="rId261"/>
    <p:sldId id="536" r:id="rId262"/>
    <p:sldId id="537" r:id="rId263"/>
    <p:sldId id="538" r:id="rId264"/>
    <p:sldId id="539" r:id="rId265"/>
    <p:sldId id="540" r:id="rId266"/>
    <p:sldId id="541" r:id="rId267"/>
    <p:sldId id="542" r:id="rId268"/>
    <p:sldId id="355" r:id="rId269"/>
    <p:sldId id="356" r:id="rId270"/>
    <p:sldId id="357" r:id="rId271"/>
    <p:sldId id="358" r:id="rId272"/>
    <p:sldId id="359" r:id="rId273"/>
    <p:sldId id="360" r:id="rId274"/>
    <p:sldId id="361" r:id="rId275"/>
    <p:sldId id="362" r:id="rId276"/>
    <p:sldId id="363" r:id="rId2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44" autoAdjust="0"/>
  </p:normalViewPr>
  <p:slideViewPr>
    <p:cSldViewPr snapToGrid="0" showGuides="1">
      <p:cViewPr varScale="1">
        <p:scale>
          <a:sx n="83" d="100"/>
          <a:sy n="83" d="100"/>
        </p:scale>
        <p:origin x="-658"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viewProps" Target="view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281"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8D271D-DCE6-4FF4-8458-074BE3032245}"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43F1B969-FB82-410F-804B-7255A3A240ED}">
      <dgm:prSet phldrT="[Text]"/>
      <dgm:spPr/>
      <dgm:t>
        <a:bodyPr/>
        <a:lstStyle/>
        <a:p>
          <a:r>
            <a:rPr lang="en-IN" dirty="0" smtClean="0"/>
            <a:t>Operators</a:t>
          </a:r>
          <a:endParaRPr lang="en-IN" dirty="0"/>
        </a:p>
      </dgm:t>
    </dgm:pt>
    <dgm:pt modelId="{2A4B0072-553A-4B2F-8AD4-DAE8EC61C157}" type="parTrans" cxnId="{67B9260D-9317-4A08-99EA-41BA3B5FFEA9}">
      <dgm:prSet/>
      <dgm:spPr/>
      <dgm:t>
        <a:bodyPr/>
        <a:lstStyle/>
        <a:p>
          <a:endParaRPr lang="en-IN"/>
        </a:p>
      </dgm:t>
    </dgm:pt>
    <dgm:pt modelId="{BA5DBE37-8AFA-4661-8992-ECC392BCCE3C}" type="sibTrans" cxnId="{67B9260D-9317-4A08-99EA-41BA3B5FFEA9}">
      <dgm:prSet/>
      <dgm:spPr/>
      <dgm:t>
        <a:bodyPr/>
        <a:lstStyle/>
        <a:p>
          <a:endParaRPr lang="en-IN"/>
        </a:p>
      </dgm:t>
    </dgm:pt>
    <dgm:pt modelId="{809F4E09-BA7D-4303-BF2C-78BC5A58E72E}">
      <dgm:prSet phldrT="[Text]"/>
      <dgm:spPr/>
      <dgm:t>
        <a:bodyPr/>
        <a:lstStyle/>
        <a:p>
          <a:r>
            <a:rPr lang="en-IN" dirty="0" smtClean="0"/>
            <a:t>Unary </a:t>
          </a:r>
          <a:endParaRPr lang="en-IN" dirty="0"/>
        </a:p>
      </dgm:t>
    </dgm:pt>
    <dgm:pt modelId="{024493AA-4FA3-45F0-9B5A-232FCE5D9FEA}" type="parTrans" cxnId="{40095324-64D3-41EB-BFCC-2EEC6EC2F505}">
      <dgm:prSet/>
      <dgm:spPr/>
      <dgm:t>
        <a:bodyPr/>
        <a:lstStyle/>
        <a:p>
          <a:endParaRPr lang="en-IN" dirty="0"/>
        </a:p>
      </dgm:t>
    </dgm:pt>
    <dgm:pt modelId="{91329265-5F21-4B8E-A3C1-B4BEC7BF4B8E}" type="sibTrans" cxnId="{40095324-64D3-41EB-BFCC-2EEC6EC2F505}">
      <dgm:prSet/>
      <dgm:spPr/>
      <dgm:t>
        <a:bodyPr/>
        <a:lstStyle/>
        <a:p>
          <a:endParaRPr lang="en-IN"/>
        </a:p>
      </dgm:t>
    </dgm:pt>
    <dgm:pt modelId="{D70295A3-9153-44BA-9D99-25E33730EF22}">
      <dgm:prSet phldrT="[Text]"/>
      <dgm:spPr/>
      <dgm:t>
        <a:bodyPr/>
        <a:lstStyle/>
        <a:p>
          <a:r>
            <a:rPr lang="en-IN" dirty="0" smtClean="0"/>
            <a:t>Binary</a:t>
          </a:r>
          <a:endParaRPr lang="en-IN" dirty="0"/>
        </a:p>
      </dgm:t>
    </dgm:pt>
    <dgm:pt modelId="{CA5E6BD8-AA0F-4E82-AAD3-D9FD2CCFEC36}" type="parTrans" cxnId="{C13CA3FE-530F-41D1-81E5-66F8A3FAC8A6}">
      <dgm:prSet/>
      <dgm:spPr/>
      <dgm:t>
        <a:bodyPr/>
        <a:lstStyle/>
        <a:p>
          <a:endParaRPr lang="en-IN" dirty="0"/>
        </a:p>
      </dgm:t>
    </dgm:pt>
    <dgm:pt modelId="{865559BA-8E3F-46CC-991C-F0DFA144DCF3}" type="sibTrans" cxnId="{C13CA3FE-530F-41D1-81E5-66F8A3FAC8A6}">
      <dgm:prSet/>
      <dgm:spPr/>
      <dgm:t>
        <a:bodyPr/>
        <a:lstStyle/>
        <a:p>
          <a:endParaRPr lang="en-IN"/>
        </a:p>
      </dgm:t>
    </dgm:pt>
    <dgm:pt modelId="{C8A46BEC-DBB2-448D-B640-78AAE06530D1}">
      <dgm:prSet phldrT="[Text]"/>
      <dgm:spPr/>
      <dgm:t>
        <a:bodyPr/>
        <a:lstStyle/>
        <a:p>
          <a:r>
            <a:rPr lang="en-IN" dirty="0" smtClean="0"/>
            <a:t>Ternary</a:t>
          </a:r>
          <a:endParaRPr lang="en-IN" dirty="0"/>
        </a:p>
      </dgm:t>
    </dgm:pt>
    <dgm:pt modelId="{90A8D18A-0710-4BD9-8847-E5267849FBDA}" type="parTrans" cxnId="{A72D4114-36B5-43FB-9AE5-DD4151380142}">
      <dgm:prSet/>
      <dgm:spPr/>
      <dgm:t>
        <a:bodyPr/>
        <a:lstStyle/>
        <a:p>
          <a:endParaRPr lang="en-IN" dirty="0"/>
        </a:p>
      </dgm:t>
    </dgm:pt>
    <dgm:pt modelId="{41B01DD9-6158-4AC2-835A-92FFCBD217BF}" type="sibTrans" cxnId="{A72D4114-36B5-43FB-9AE5-DD4151380142}">
      <dgm:prSet/>
      <dgm:spPr/>
      <dgm:t>
        <a:bodyPr/>
        <a:lstStyle/>
        <a:p>
          <a:endParaRPr lang="en-IN"/>
        </a:p>
      </dgm:t>
    </dgm:pt>
    <dgm:pt modelId="{25CDE348-BF77-4AA2-8ABC-904CA3A25CED}" type="pres">
      <dgm:prSet presAssocID="{728D271D-DCE6-4FF4-8458-074BE3032245}" presName="Name0" presStyleCnt="0">
        <dgm:presLayoutVars>
          <dgm:chPref val="1"/>
          <dgm:dir/>
          <dgm:animOne val="branch"/>
          <dgm:animLvl val="lvl"/>
          <dgm:resizeHandles val="exact"/>
        </dgm:presLayoutVars>
      </dgm:prSet>
      <dgm:spPr/>
      <dgm:t>
        <a:bodyPr/>
        <a:lstStyle/>
        <a:p>
          <a:endParaRPr lang="en-IN"/>
        </a:p>
      </dgm:t>
    </dgm:pt>
    <dgm:pt modelId="{AF71FE0B-DC57-489F-8255-CED69D975939}" type="pres">
      <dgm:prSet presAssocID="{43F1B969-FB82-410F-804B-7255A3A240ED}" presName="root1" presStyleCnt="0"/>
      <dgm:spPr/>
    </dgm:pt>
    <dgm:pt modelId="{A5531EB8-375E-4CCC-806E-F0F24EA313E3}" type="pres">
      <dgm:prSet presAssocID="{43F1B969-FB82-410F-804B-7255A3A240ED}" presName="LevelOneTextNode" presStyleLbl="node0" presStyleIdx="0" presStyleCnt="1">
        <dgm:presLayoutVars>
          <dgm:chPref val="3"/>
        </dgm:presLayoutVars>
      </dgm:prSet>
      <dgm:spPr/>
      <dgm:t>
        <a:bodyPr/>
        <a:lstStyle/>
        <a:p>
          <a:endParaRPr lang="en-IN"/>
        </a:p>
      </dgm:t>
    </dgm:pt>
    <dgm:pt modelId="{66709934-F580-4149-AF61-5B108DAE15F7}" type="pres">
      <dgm:prSet presAssocID="{43F1B969-FB82-410F-804B-7255A3A240ED}" presName="level2hierChild" presStyleCnt="0"/>
      <dgm:spPr/>
    </dgm:pt>
    <dgm:pt modelId="{14301559-5A16-48C9-B2AA-A3A2E25730DE}" type="pres">
      <dgm:prSet presAssocID="{024493AA-4FA3-45F0-9B5A-232FCE5D9FEA}" presName="conn2-1" presStyleLbl="parChTrans1D2" presStyleIdx="0" presStyleCnt="3"/>
      <dgm:spPr/>
      <dgm:t>
        <a:bodyPr/>
        <a:lstStyle/>
        <a:p>
          <a:endParaRPr lang="en-IN"/>
        </a:p>
      </dgm:t>
    </dgm:pt>
    <dgm:pt modelId="{0DF7147B-F355-4693-A686-B3EA70B89F56}" type="pres">
      <dgm:prSet presAssocID="{024493AA-4FA3-45F0-9B5A-232FCE5D9FEA}" presName="connTx" presStyleLbl="parChTrans1D2" presStyleIdx="0" presStyleCnt="3"/>
      <dgm:spPr/>
      <dgm:t>
        <a:bodyPr/>
        <a:lstStyle/>
        <a:p>
          <a:endParaRPr lang="en-IN"/>
        </a:p>
      </dgm:t>
    </dgm:pt>
    <dgm:pt modelId="{325F3285-9970-406D-B53A-139F6BF01E05}" type="pres">
      <dgm:prSet presAssocID="{809F4E09-BA7D-4303-BF2C-78BC5A58E72E}" presName="root2" presStyleCnt="0"/>
      <dgm:spPr/>
    </dgm:pt>
    <dgm:pt modelId="{39C26276-640B-4280-AA93-B097AAD0E8F2}" type="pres">
      <dgm:prSet presAssocID="{809F4E09-BA7D-4303-BF2C-78BC5A58E72E}" presName="LevelTwoTextNode" presStyleLbl="node2" presStyleIdx="0" presStyleCnt="3">
        <dgm:presLayoutVars>
          <dgm:chPref val="3"/>
        </dgm:presLayoutVars>
      </dgm:prSet>
      <dgm:spPr/>
      <dgm:t>
        <a:bodyPr/>
        <a:lstStyle/>
        <a:p>
          <a:endParaRPr lang="en-IN"/>
        </a:p>
      </dgm:t>
    </dgm:pt>
    <dgm:pt modelId="{6CF70A04-7D72-456C-8331-94C807A59A1E}" type="pres">
      <dgm:prSet presAssocID="{809F4E09-BA7D-4303-BF2C-78BC5A58E72E}" presName="level3hierChild" presStyleCnt="0"/>
      <dgm:spPr/>
    </dgm:pt>
    <dgm:pt modelId="{FC144844-6B51-4D72-B9C6-20CB5899EEC6}" type="pres">
      <dgm:prSet presAssocID="{CA5E6BD8-AA0F-4E82-AAD3-D9FD2CCFEC36}" presName="conn2-1" presStyleLbl="parChTrans1D2" presStyleIdx="1" presStyleCnt="3"/>
      <dgm:spPr/>
      <dgm:t>
        <a:bodyPr/>
        <a:lstStyle/>
        <a:p>
          <a:endParaRPr lang="en-IN"/>
        </a:p>
      </dgm:t>
    </dgm:pt>
    <dgm:pt modelId="{938E6F23-61EC-4B04-AED5-E7005F257B7F}" type="pres">
      <dgm:prSet presAssocID="{CA5E6BD8-AA0F-4E82-AAD3-D9FD2CCFEC36}" presName="connTx" presStyleLbl="parChTrans1D2" presStyleIdx="1" presStyleCnt="3"/>
      <dgm:spPr/>
      <dgm:t>
        <a:bodyPr/>
        <a:lstStyle/>
        <a:p>
          <a:endParaRPr lang="en-IN"/>
        </a:p>
      </dgm:t>
    </dgm:pt>
    <dgm:pt modelId="{98FFE6AF-98C5-40D0-B7D8-C6313DE44F6E}" type="pres">
      <dgm:prSet presAssocID="{D70295A3-9153-44BA-9D99-25E33730EF22}" presName="root2" presStyleCnt="0"/>
      <dgm:spPr/>
    </dgm:pt>
    <dgm:pt modelId="{E25E96DD-D18B-4789-98C3-CDA78147519A}" type="pres">
      <dgm:prSet presAssocID="{D70295A3-9153-44BA-9D99-25E33730EF22}" presName="LevelTwoTextNode" presStyleLbl="node2" presStyleIdx="1" presStyleCnt="3">
        <dgm:presLayoutVars>
          <dgm:chPref val="3"/>
        </dgm:presLayoutVars>
      </dgm:prSet>
      <dgm:spPr/>
      <dgm:t>
        <a:bodyPr/>
        <a:lstStyle/>
        <a:p>
          <a:endParaRPr lang="en-IN"/>
        </a:p>
      </dgm:t>
    </dgm:pt>
    <dgm:pt modelId="{8AA16A04-C6CE-421C-A131-19DE8CB2AE24}" type="pres">
      <dgm:prSet presAssocID="{D70295A3-9153-44BA-9D99-25E33730EF22}" presName="level3hierChild" presStyleCnt="0"/>
      <dgm:spPr/>
    </dgm:pt>
    <dgm:pt modelId="{04C3C46A-46C9-4E3A-93A6-DE1C36A87CD2}" type="pres">
      <dgm:prSet presAssocID="{90A8D18A-0710-4BD9-8847-E5267849FBDA}" presName="conn2-1" presStyleLbl="parChTrans1D2" presStyleIdx="2" presStyleCnt="3"/>
      <dgm:spPr/>
      <dgm:t>
        <a:bodyPr/>
        <a:lstStyle/>
        <a:p>
          <a:endParaRPr lang="en-IN"/>
        </a:p>
      </dgm:t>
    </dgm:pt>
    <dgm:pt modelId="{FBCC0959-E9A3-422B-B647-41E452AE4E1F}" type="pres">
      <dgm:prSet presAssocID="{90A8D18A-0710-4BD9-8847-E5267849FBDA}" presName="connTx" presStyleLbl="parChTrans1D2" presStyleIdx="2" presStyleCnt="3"/>
      <dgm:spPr/>
      <dgm:t>
        <a:bodyPr/>
        <a:lstStyle/>
        <a:p>
          <a:endParaRPr lang="en-IN"/>
        </a:p>
      </dgm:t>
    </dgm:pt>
    <dgm:pt modelId="{E66F33E2-AA80-453A-93E9-598ABBBC00C4}" type="pres">
      <dgm:prSet presAssocID="{C8A46BEC-DBB2-448D-B640-78AAE06530D1}" presName="root2" presStyleCnt="0"/>
      <dgm:spPr/>
    </dgm:pt>
    <dgm:pt modelId="{FC6DEB87-CA4E-4D8C-BDBF-723258D02F9D}" type="pres">
      <dgm:prSet presAssocID="{C8A46BEC-DBB2-448D-B640-78AAE06530D1}" presName="LevelTwoTextNode" presStyleLbl="node2" presStyleIdx="2" presStyleCnt="3">
        <dgm:presLayoutVars>
          <dgm:chPref val="3"/>
        </dgm:presLayoutVars>
      </dgm:prSet>
      <dgm:spPr/>
      <dgm:t>
        <a:bodyPr/>
        <a:lstStyle/>
        <a:p>
          <a:endParaRPr lang="en-IN"/>
        </a:p>
      </dgm:t>
    </dgm:pt>
    <dgm:pt modelId="{4737F241-AA92-4C3F-972C-172CA582A9CB}" type="pres">
      <dgm:prSet presAssocID="{C8A46BEC-DBB2-448D-B640-78AAE06530D1}" presName="level3hierChild" presStyleCnt="0"/>
      <dgm:spPr/>
    </dgm:pt>
  </dgm:ptLst>
  <dgm:cxnLst>
    <dgm:cxn modelId="{C13CA3FE-530F-41D1-81E5-66F8A3FAC8A6}" srcId="{43F1B969-FB82-410F-804B-7255A3A240ED}" destId="{D70295A3-9153-44BA-9D99-25E33730EF22}" srcOrd="1" destOrd="0" parTransId="{CA5E6BD8-AA0F-4E82-AAD3-D9FD2CCFEC36}" sibTransId="{865559BA-8E3F-46CC-991C-F0DFA144DCF3}"/>
    <dgm:cxn modelId="{FC1638C0-F8CB-4F20-8211-6709911CEEF0}" type="presOf" srcId="{809F4E09-BA7D-4303-BF2C-78BC5A58E72E}" destId="{39C26276-640B-4280-AA93-B097AAD0E8F2}" srcOrd="0" destOrd="0" presId="urn:microsoft.com/office/officeart/2008/layout/HorizontalMultiLevelHierarchy"/>
    <dgm:cxn modelId="{876FD41F-F662-4F9B-AD32-2E1C368540D2}" type="presOf" srcId="{D70295A3-9153-44BA-9D99-25E33730EF22}" destId="{E25E96DD-D18B-4789-98C3-CDA78147519A}" srcOrd="0" destOrd="0" presId="urn:microsoft.com/office/officeart/2008/layout/HorizontalMultiLevelHierarchy"/>
    <dgm:cxn modelId="{B8859220-056B-4AEB-B223-2A12864D4FB7}" type="presOf" srcId="{728D271D-DCE6-4FF4-8458-074BE3032245}" destId="{25CDE348-BF77-4AA2-8ABC-904CA3A25CED}" srcOrd="0" destOrd="0" presId="urn:microsoft.com/office/officeart/2008/layout/HorizontalMultiLevelHierarchy"/>
    <dgm:cxn modelId="{ADEE15E2-FFE2-46E0-99A2-317CC55F51EF}" type="presOf" srcId="{90A8D18A-0710-4BD9-8847-E5267849FBDA}" destId="{FBCC0959-E9A3-422B-B647-41E452AE4E1F}" srcOrd="1" destOrd="0" presId="urn:microsoft.com/office/officeart/2008/layout/HorizontalMultiLevelHierarchy"/>
    <dgm:cxn modelId="{601D6F1E-F96D-486A-A656-C6E84DD16347}" type="presOf" srcId="{CA5E6BD8-AA0F-4E82-AAD3-D9FD2CCFEC36}" destId="{938E6F23-61EC-4B04-AED5-E7005F257B7F}" srcOrd="1" destOrd="0" presId="urn:microsoft.com/office/officeart/2008/layout/HorizontalMultiLevelHierarchy"/>
    <dgm:cxn modelId="{11299F05-9478-4103-B93E-1BBC741AB7BE}" type="presOf" srcId="{024493AA-4FA3-45F0-9B5A-232FCE5D9FEA}" destId="{0DF7147B-F355-4693-A686-B3EA70B89F56}" srcOrd="1" destOrd="0" presId="urn:microsoft.com/office/officeart/2008/layout/HorizontalMultiLevelHierarchy"/>
    <dgm:cxn modelId="{DF54766F-BDBB-4771-8AE9-C24150981351}" type="presOf" srcId="{90A8D18A-0710-4BD9-8847-E5267849FBDA}" destId="{04C3C46A-46C9-4E3A-93A6-DE1C36A87CD2}" srcOrd="0" destOrd="0" presId="urn:microsoft.com/office/officeart/2008/layout/HorizontalMultiLevelHierarchy"/>
    <dgm:cxn modelId="{A72D4114-36B5-43FB-9AE5-DD4151380142}" srcId="{43F1B969-FB82-410F-804B-7255A3A240ED}" destId="{C8A46BEC-DBB2-448D-B640-78AAE06530D1}" srcOrd="2" destOrd="0" parTransId="{90A8D18A-0710-4BD9-8847-E5267849FBDA}" sibTransId="{41B01DD9-6158-4AC2-835A-92FFCBD217BF}"/>
    <dgm:cxn modelId="{524CF4B1-A340-4C17-96AB-F7C4D9B8173C}" type="presOf" srcId="{C8A46BEC-DBB2-448D-B640-78AAE06530D1}" destId="{FC6DEB87-CA4E-4D8C-BDBF-723258D02F9D}" srcOrd="0" destOrd="0" presId="urn:microsoft.com/office/officeart/2008/layout/HorizontalMultiLevelHierarchy"/>
    <dgm:cxn modelId="{A0A0C113-679B-49E1-BBEC-64AC8D537D6B}" type="presOf" srcId="{CA5E6BD8-AA0F-4E82-AAD3-D9FD2CCFEC36}" destId="{FC144844-6B51-4D72-B9C6-20CB5899EEC6}" srcOrd="0" destOrd="0" presId="urn:microsoft.com/office/officeart/2008/layout/HorizontalMultiLevelHierarchy"/>
    <dgm:cxn modelId="{67B9260D-9317-4A08-99EA-41BA3B5FFEA9}" srcId="{728D271D-DCE6-4FF4-8458-074BE3032245}" destId="{43F1B969-FB82-410F-804B-7255A3A240ED}" srcOrd="0" destOrd="0" parTransId="{2A4B0072-553A-4B2F-8AD4-DAE8EC61C157}" sibTransId="{BA5DBE37-8AFA-4661-8992-ECC392BCCE3C}"/>
    <dgm:cxn modelId="{1F92DD0F-8CF2-4666-907F-53DA14F9BF65}" type="presOf" srcId="{43F1B969-FB82-410F-804B-7255A3A240ED}" destId="{A5531EB8-375E-4CCC-806E-F0F24EA313E3}" srcOrd="0" destOrd="0" presId="urn:microsoft.com/office/officeart/2008/layout/HorizontalMultiLevelHierarchy"/>
    <dgm:cxn modelId="{155092DD-B480-47C2-AD5B-CCB2DFDD0E8A}" type="presOf" srcId="{024493AA-4FA3-45F0-9B5A-232FCE5D9FEA}" destId="{14301559-5A16-48C9-B2AA-A3A2E25730DE}" srcOrd="0" destOrd="0" presId="urn:microsoft.com/office/officeart/2008/layout/HorizontalMultiLevelHierarchy"/>
    <dgm:cxn modelId="{40095324-64D3-41EB-BFCC-2EEC6EC2F505}" srcId="{43F1B969-FB82-410F-804B-7255A3A240ED}" destId="{809F4E09-BA7D-4303-BF2C-78BC5A58E72E}" srcOrd="0" destOrd="0" parTransId="{024493AA-4FA3-45F0-9B5A-232FCE5D9FEA}" sibTransId="{91329265-5F21-4B8E-A3C1-B4BEC7BF4B8E}"/>
    <dgm:cxn modelId="{18A14D5C-8837-4CFA-B434-33D4FC3CC13D}" type="presParOf" srcId="{25CDE348-BF77-4AA2-8ABC-904CA3A25CED}" destId="{AF71FE0B-DC57-489F-8255-CED69D975939}" srcOrd="0" destOrd="0" presId="urn:microsoft.com/office/officeart/2008/layout/HorizontalMultiLevelHierarchy"/>
    <dgm:cxn modelId="{D17C2A7A-D39B-4267-B653-717B5408FE27}" type="presParOf" srcId="{AF71FE0B-DC57-489F-8255-CED69D975939}" destId="{A5531EB8-375E-4CCC-806E-F0F24EA313E3}" srcOrd="0" destOrd="0" presId="urn:microsoft.com/office/officeart/2008/layout/HorizontalMultiLevelHierarchy"/>
    <dgm:cxn modelId="{F5683A3D-1332-4A68-937D-8A4F1D905868}" type="presParOf" srcId="{AF71FE0B-DC57-489F-8255-CED69D975939}" destId="{66709934-F580-4149-AF61-5B108DAE15F7}" srcOrd="1" destOrd="0" presId="urn:microsoft.com/office/officeart/2008/layout/HorizontalMultiLevelHierarchy"/>
    <dgm:cxn modelId="{70B6A466-677F-4EF4-AE99-8002C65A7B82}" type="presParOf" srcId="{66709934-F580-4149-AF61-5B108DAE15F7}" destId="{14301559-5A16-48C9-B2AA-A3A2E25730DE}" srcOrd="0" destOrd="0" presId="urn:microsoft.com/office/officeart/2008/layout/HorizontalMultiLevelHierarchy"/>
    <dgm:cxn modelId="{85701964-0A04-4C25-A5BA-6324A20AFDF0}" type="presParOf" srcId="{14301559-5A16-48C9-B2AA-A3A2E25730DE}" destId="{0DF7147B-F355-4693-A686-B3EA70B89F56}" srcOrd="0" destOrd="0" presId="urn:microsoft.com/office/officeart/2008/layout/HorizontalMultiLevelHierarchy"/>
    <dgm:cxn modelId="{5763C5A1-3C93-41B4-AA2B-A106C5A7F470}" type="presParOf" srcId="{66709934-F580-4149-AF61-5B108DAE15F7}" destId="{325F3285-9970-406D-B53A-139F6BF01E05}" srcOrd="1" destOrd="0" presId="urn:microsoft.com/office/officeart/2008/layout/HorizontalMultiLevelHierarchy"/>
    <dgm:cxn modelId="{F5A26A6F-0674-4459-AFF1-CE4833FB39E1}" type="presParOf" srcId="{325F3285-9970-406D-B53A-139F6BF01E05}" destId="{39C26276-640B-4280-AA93-B097AAD0E8F2}" srcOrd="0" destOrd="0" presId="urn:microsoft.com/office/officeart/2008/layout/HorizontalMultiLevelHierarchy"/>
    <dgm:cxn modelId="{09CD9734-77EF-4676-B403-5680C9238209}" type="presParOf" srcId="{325F3285-9970-406D-B53A-139F6BF01E05}" destId="{6CF70A04-7D72-456C-8331-94C807A59A1E}" srcOrd="1" destOrd="0" presId="urn:microsoft.com/office/officeart/2008/layout/HorizontalMultiLevelHierarchy"/>
    <dgm:cxn modelId="{41195929-5FAF-40BC-9A45-4A3BFAACF9B3}" type="presParOf" srcId="{66709934-F580-4149-AF61-5B108DAE15F7}" destId="{FC144844-6B51-4D72-B9C6-20CB5899EEC6}" srcOrd="2" destOrd="0" presId="urn:microsoft.com/office/officeart/2008/layout/HorizontalMultiLevelHierarchy"/>
    <dgm:cxn modelId="{EBAF8465-1A5D-4F64-ACAE-264B28FEAFF7}" type="presParOf" srcId="{FC144844-6B51-4D72-B9C6-20CB5899EEC6}" destId="{938E6F23-61EC-4B04-AED5-E7005F257B7F}" srcOrd="0" destOrd="0" presId="urn:microsoft.com/office/officeart/2008/layout/HorizontalMultiLevelHierarchy"/>
    <dgm:cxn modelId="{E2C8DDFA-498A-4603-9916-208492DC59C6}" type="presParOf" srcId="{66709934-F580-4149-AF61-5B108DAE15F7}" destId="{98FFE6AF-98C5-40D0-B7D8-C6313DE44F6E}" srcOrd="3" destOrd="0" presId="urn:microsoft.com/office/officeart/2008/layout/HorizontalMultiLevelHierarchy"/>
    <dgm:cxn modelId="{16076CCC-3968-4E8F-A112-7B53EF1A990C}" type="presParOf" srcId="{98FFE6AF-98C5-40D0-B7D8-C6313DE44F6E}" destId="{E25E96DD-D18B-4789-98C3-CDA78147519A}" srcOrd="0" destOrd="0" presId="urn:microsoft.com/office/officeart/2008/layout/HorizontalMultiLevelHierarchy"/>
    <dgm:cxn modelId="{ED5ABD89-1F5B-45B3-B302-7F1E64293D98}" type="presParOf" srcId="{98FFE6AF-98C5-40D0-B7D8-C6313DE44F6E}" destId="{8AA16A04-C6CE-421C-A131-19DE8CB2AE24}" srcOrd="1" destOrd="0" presId="urn:microsoft.com/office/officeart/2008/layout/HorizontalMultiLevelHierarchy"/>
    <dgm:cxn modelId="{9BD89E42-FCBC-46AF-AF63-1A10F804DA25}" type="presParOf" srcId="{66709934-F580-4149-AF61-5B108DAE15F7}" destId="{04C3C46A-46C9-4E3A-93A6-DE1C36A87CD2}" srcOrd="4" destOrd="0" presId="urn:microsoft.com/office/officeart/2008/layout/HorizontalMultiLevelHierarchy"/>
    <dgm:cxn modelId="{BC4DC360-8389-4084-9339-579596FAA5B7}" type="presParOf" srcId="{04C3C46A-46C9-4E3A-93A6-DE1C36A87CD2}" destId="{FBCC0959-E9A3-422B-B647-41E452AE4E1F}" srcOrd="0" destOrd="0" presId="urn:microsoft.com/office/officeart/2008/layout/HorizontalMultiLevelHierarchy"/>
    <dgm:cxn modelId="{694D8621-3F2A-43F2-AD42-C9F4381C3A35}" type="presParOf" srcId="{66709934-F580-4149-AF61-5B108DAE15F7}" destId="{E66F33E2-AA80-453A-93E9-598ABBBC00C4}" srcOrd="5" destOrd="0" presId="urn:microsoft.com/office/officeart/2008/layout/HorizontalMultiLevelHierarchy"/>
    <dgm:cxn modelId="{BB8BDD0B-D8C6-44DD-A5E4-527C7E416391}" type="presParOf" srcId="{E66F33E2-AA80-453A-93E9-598ABBBC00C4}" destId="{FC6DEB87-CA4E-4D8C-BDBF-723258D02F9D}" srcOrd="0" destOrd="0" presId="urn:microsoft.com/office/officeart/2008/layout/HorizontalMultiLevelHierarchy"/>
    <dgm:cxn modelId="{0D7968F7-20C8-4D74-BC66-094680EA2150}" type="presParOf" srcId="{E66F33E2-AA80-453A-93E9-598ABBBC00C4}" destId="{4737F241-AA92-4C3F-972C-172CA582A9C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71B7AC-BF9A-406E-8D0A-A8EC2FD57BF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317672A5-A660-41A3-AC74-D5F8F30E6377}">
      <dgm:prSet/>
      <dgm:spPr/>
      <dgm:t>
        <a:bodyPr/>
        <a:lstStyle/>
        <a:p>
          <a:pPr rtl="0"/>
          <a:r>
            <a:rPr lang="en-IN" dirty="0" smtClean="0"/>
            <a:t>Arithmetic Operators: +   -  *  /  %</a:t>
          </a:r>
          <a:endParaRPr lang="en-IN" dirty="0"/>
        </a:p>
      </dgm:t>
    </dgm:pt>
    <dgm:pt modelId="{49C953AB-A82A-4CC0-8484-ECDE072AF97F}" type="parTrans" cxnId="{B5464B68-4040-4362-9D0D-F11BFA3F08B5}">
      <dgm:prSet/>
      <dgm:spPr/>
      <dgm:t>
        <a:bodyPr/>
        <a:lstStyle/>
        <a:p>
          <a:endParaRPr lang="en-IN"/>
        </a:p>
      </dgm:t>
    </dgm:pt>
    <dgm:pt modelId="{A4A082C1-0DB2-4F04-A258-9D39E9EFB738}" type="sibTrans" cxnId="{B5464B68-4040-4362-9D0D-F11BFA3F08B5}">
      <dgm:prSet/>
      <dgm:spPr/>
      <dgm:t>
        <a:bodyPr/>
        <a:lstStyle/>
        <a:p>
          <a:endParaRPr lang="en-IN"/>
        </a:p>
      </dgm:t>
    </dgm:pt>
    <dgm:pt modelId="{DF9E565D-EA0F-4C49-A8BB-1551E5A68332}">
      <dgm:prSet/>
      <dgm:spPr/>
      <dgm:t>
        <a:bodyPr/>
        <a:lstStyle/>
        <a:p>
          <a:pPr rtl="0"/>
          <a:r>
            <a:rPr lang="en-IN" dirty="0" smtClean="0"/>
            <a:t>Logical Operators: &amp;&amp;  ||  !</a:t>
          </a:r>
          <a:endParaRPr lang="en-IN" dirty="0"/>
        </a:p>
      </dgm:t>
    </dgm:pt>
    <dgm:pt modelId="{0D580B13-9D84-4CEB-BD83-40E74F2C5671}" type="parTrans" cxnId="{1C98028E-2684-4DE8-9C92-E3B089AA1AC8}">
      <dgm:prSet/>
      <dgm:spPr/>
      <dgm:t>
        <a:bodyPr/>
        <a:lstStyle/>
        <a:p>
          <a:endParaRPr lang="en-IN"/>
        </a:p>
      </dgm:t>
    </dgm:pt>
    <dgm:pt modelId="{9D8315B5-F1DB-47EE-9639-28A6C520E31F}" type="sibTrans" cxnId="{1C98028E-2684-4DE8-9C92-E3B089AA1AC8}">
      <dgm:prSet/>
      <dgm:spPr/>
      <dgm:t>
        <a:bodyPr/>
        <a:lstStyle/>
        <a:p>
          <a:endParaRPr lang="en-IN"/>
        </a:p>
      </dgm:t>
    </dgm:pt>
    <dgm:pt modelId="{8000CFD2-1207-443D-BB70-A637BB3B0782}">
      <dgm:prSet/>
      <dgm:spPr/>
      <dgm:t>
        <a:bodyPr/>
        <a:lstStyle/>
        <a:p>
          <a:pPr rtl="0"/>
          <a:r>
            <a:rPr lang="en-IN" dirty="0" smtClean="0"/>
            <a:t>Relational/Comparison Operators: ==  !=  &gt;  &lt;  &gt;=  </a:t>
          </a:r>
          <a:r>
            <a:rPr lang="en-IN" dirty="0" smtClean="0">
              <a:sym typeface="Wingdings" pitchFamily="2" charset="2"/>
            </a:rPr>
            <a:t>&lt;==</a:t>
          </a:r>
          <a:endParaRPr lang="en-IN" dirty="0"/>
        </a:p>
      </dgm:t>
    </dgm:pt>
    <dgm:pt modelId="{9017FA2E-B975-4A8B-B2CC-5B13F68A53A7}" type="parTrans" cxnId="{17FB3522-527D-4A1F-91B7-755D41C1F517}">
      <dgm:prSet/>
      <dgm:spPr/>
      <dgm:t>
        <a:bodyPr/>
        <a:lstStyle/>
        <a:p>
          <a:endParaRPr lang="en-IN"/>
        </a:p>
      </dgm:t>
    </dgm:pt>
    <dgm:pt modelId="{7575B49E-9BD7-4542-BE83-532D72B81525}" type="sibTrans" cxnId="{17FB3522-527D-4A1F-91B7-755D41C1F517}">
      <dgm:prSet/>
      <dgm:spPr/>
      <dgm:t>
        <a:bodyPr/>
        <a:lstStyle/>
        <a:p>
          <a:endParaRPr lang="en-IN"/>
        </a:p>
      </dgm:t>
    </dgm:pt>
    <dgm:pt modelId="{036BA40F-2097-4B72-BB31-EDA60BFB3A16}">
      <dgm:prSet/>
      <dgm:spPr/>
      <dgm:t>
        <a:bodyPr/>
        <a:lstStyle/>
        <a:p>
          <a:pPr rtl="0"/>
          <a:r>
            <a:rPr lang="en-IN" dirty="0" smtClean="0"/>
            <a:t>Bitwise Operators: &amp;  |  ^  !</a:t>
          </a:r>
          <a:endParaRPr lang="en-IN" dirty="0"/>
        </a:p>
      </dgm:t>
    </dgm:pt>
    <dgm:pt modelId="{26F1DC7D-7BFA-461E-84C4-8069DCDFE23A}" type="parTrans" cxnId="{63012D4E-4908-45A3-B976-996565483A54}">
      <dgm:prSet/>
      <dgm:spPr/>
      <dgm:t>
        <a:bodyPr/>
        <a:lstStyle/>
        <a:p>
          <a:endParaRPr lang="en-IN"/>
        </a:p>
      </dgm:t>
    </dgm:pt>
    <dgm:pt modelId="{34D06B93-45A7-4F7B-BE87-E5EAFBCD804D}" type="sibTrans" cxnId="{63012D4E-4908-45A3-B976-996565483A54}">
      <dgm:prSet/>
      <dgm:spPr/>
      <dgm:t>
        <a:bodyPr/>
        <a:lstStyle/>
        <a:p>
          <a:endParaRPr lang="en-IN"/>
        </a:p>
      </dgm:t>
    </dgm:pt>
    <dgm:pt modelId="{19C1038C-8EE1-48F1-A295-114CB3932533}">
      <dgm:prSet/>
      <dgm:spPr/>
      <dgm:t>
        <a:bodyPr/>
        <a:lstStyle/>
        <a:p>
          <a:pPr rtl="0"/>
          <a:r>
            <a:rPr lang="en-IN" dirty="0" smtClean="0"/>
            <a:t>Shift Operators: &gt;&gt;  &lt;&lt;  &gt;&gt;&gt;</a:t>
          </a:r>
          <a:endParaRPr lang="en-IN" dirty="0"/>
        </a:p>
      </dgm:t>
    </dgm:pt>
    <dgm:pt modelId="{4EF45FF7-AA6F-4F45-BF5D-3BFF22FD0B4A}" type="parTrans" cxnId="{12CCACBB-4354-48B3-B871-C5F41343F7D5}">
      <dgm:prSet/>
      <dgm:spPr/>
      <dgm:t>
        <a:bodyPr/>
        <a:lstStyle/>
        <a:p>
          <a:endParaRPr lang="en-IN"/>
        </a:p>
      </dgm:t>
    </dgm:pt>
    <dgm:pt modelId="{87374DE4-80D3-4265-AFBF-F6F3E04BD063}" type="sibTrans" cxnId="{12CCACBB-4354-48B3-B871-C5F41343F7D5}">
      <dgm:prSet/>
      <dgm:spPr/>
      <dgm:t>
        <a:bodyPr/>
        <a:lstStyle/>
        <a:p>
          <a:endParaRPr lang="en-IN"/>
        </a:p>
      </dgm:t>
    </dgm:pt>
    <dgm:pt modelId="{5A245B4F-109D-4CA8-BD64-707767AC42B8}">
      <dgm:prSet/>
      <dgm:spPr/>
      <dgm:t>
        <a:bodyPr/>
        <a:lstStyle/>
        <a:p>
          <a:pPr rtl="0"/>
          <a:r>
            <a:rPr lang="en-IN" dirty="0" smtClean="0"/>
            <a:t>Conditional/Ternary/Tertiary/Question-mark Operator:  int res=(a&gt;b)?a:b;</a:t>
          </a:r>
          <a:endParaRPr lang="en-IN" dirty="0"/>
        </a:p>
      </dgm:t>
    </dgm:pt>
    <dgm:pt modelId="{C897B07C-EFB4-40A1-A76D-2B09B6C5FCB3}" type="parTrans" cxnId="{9FF2EC52-B287-4D9C-8440-C6E0B4479D2D}">
      <dgm:prSet/>
      <dgm:spPr/>
      <dgm:t>
        <a:bodyPr/>
        <a:lstStyle/>
        <a:p>
          <a:endParaRPr lang="en-IN"/>
        </a:p>
      </dgm:t>
    </dgm:pt>
    <dgm:pt modelId="{21113E05-EC76-45C0-9341-196631AD4923}" type="sibTrans" cxnId="{9FF2EC52-B287-4D9C-8440-C6E0B4479D2D}">
      <dgm:prSet/>
      <dgm:spPr/>
      <dgm:t>
        <a:bodyPr/>
        <a:lstStyle/>
        <a:p>
          <a:endParaRPr lang="en-IN"/>
        </a:p>
      </dgm:t>
    </dgm:pt>
    <dgm:pt modelId="{945468A4-7EFC-468B-8B39-9B7D1C3979A4}">
      <dgm:prSet/>
      <dgm:spPr/>
      <dgm:t>
        <a:bodyPr/>
        <a:lstStyle/>
        <a:p>
          <a:pPr rtl="0"/>
          <a:r>
            <a:rPr lang="en-IN" dirty="0" smtClean="0"/>
            <a:t>Assignment/Short-hand Operators: =  +=  ==  *=  /=  %=</a:t>
          </a:r>
          <a:endParaRPr lang="en-IN" dirty="0"/>
        </a:p>
      </dgm:t>
    </dgm:pt>
    <dgm:pt modelId="{DAF002CB-7972-44D9-8BF7-7E3C7E238A0C}" type="parTrans" cxnId="{FD21C0AB-F9FE-4759-9D9C-5681C6516769}">
      <dgm:prSet/>
      <dgm:spPr/>
      <dgm:t>
        <a:bodyPr/>
        <a:lstStyle/>
        <a:p>
          <a:endParaRPr lang="en-IN"/>
        </a:p>
      </dgm:t>
    </dgm:pt>
    <dgm:pt modelId="{631E2007-BC9F-427A-A436-097C6C34CD25}" type="sibTrans" cxnId="{FD21C0AB-F9FE-4759-9D9C-5681C6516769}">
      <dgm:prSet/>
      <dgm:spPr/>
      <dgm:t>
        <a:bodyPr/>
        <a:lstStyle/>
        <a:p>
          <a:endParaRPr lang="en-IN"/>
        </a:p>
      </dgm:t>
    </dgm:pt>
    <dgm:pt modelId="{FE8AC09F-E0B0-484E-8BF5-602D20E5060A}">
      <dgm:prSet/>
      <dgm:spPr/>
      <dgm:t>
        <a:bodyPr/>
        <a:lstStyle/>
        <a:p>
          <a:pPr rtl="0"/>
          <a:r>
            <a:rPr lang="en-IN" dirty="0" smtClean="0"/>
            <a:t>Dot Operator:  .</a:t>
          </a:r>
          <a:endParaRPr lang="en-IN" dirty="0"/>
        </a:p>
      </dgm:t>
    </dgm:pt>
    <dgm:pt modelId="{3374950A-9FB1-46AC-A961-DB4D54B30300}" type="parTrans" cxnId="{931356DE-3BAB-4D38-8D87-A7B8B4A9706C}">
      <dgm:prSet/>
      <dgm:spPr/>
      <dgm:t>
        <a:bodyPr/>
        <a:lstStyle/>
        <a:p>
          <a:endParaRPr lang="en-IN"/>
        </a:p>
      </dgm:t>
    </dgm:pt>
    <dgm:pt modelId="{15F47B7A-E5C0-466A-A7D3-3A8023EBD74E}" type="sibTrans" cxnId="{931356DE-3BAB-4D38-8D87-A7B8B4A9706C}">
      <dgm:prSet/>
      <dgm:spPr/>
      <dgm:t>
        <a:bodyPr/>
        <a:lstStyle/>
        <a:p>
          <a:endParaRPr lang="en-IN"/>
        </a:p>
      </dgm:t>
    </dgm:pt>
    <dgm:pt modelId="{57C17B61-6380-43CD-887C-DD5BEDE6A2A9}">
      <dgm:prSet/>
      <dgm:spPr/>
      <dgm:t>
        <a:bodyPr/>
        <a:lstStyle/>
        <a:p>
          <a:pPr rtl="0"/>
          <a:r>
            <a:rPr lang="en-IN" dirty="0" smtClean="0"/>
            <a:t>Increment/Decrement Operators:</a:t>
          </a:r>
          <a:endParaRPr lang="en-IN" dirty="0"/>
        </a:p>
      </dgm:t>
    </dgm:pt>
    <dgm:pt modelId="{AE6507E9-1501-4E3B-BCA2-AE3E791D5C0D}" type="parTrans" cxnId="{AB2A4DEF-FB7A-4231-9FCF-F8158BB9F2E5}">
      <dgm:prSet/>
      <dgm:spPr/>
      <dgm:t>
        <a:bodyPr/>
        <a:lstStyle/>
        <a:p>
          <a:endParaRPr lang="en-IN"/>
        </a:p>
      </dgm:t>
    </dgm:pt>
    <dgm:pt modelId="{06CC26C4-9120-4698-8249-1B68243155D3}" type="sibTrans" cxnId="{AB2A4DEF-FB7A-4231-9FCF-F8158BB9F2E5}">
      <dgm:prSet/>
      <dgm:spPr/>
      <dgm:t>
        <a:bodyPr/>
        <a:lstStyle/>
        <a:p>
          <a:endParaRPr lang="en-IN"/>
        </a:p>
      </dgm:t>
    </dgm:pt>
    <dgm:pt modelId="{0F89DC94-7388-449F-A97B-634C45F8D3C2}" type="pres">
      <dgm:prSet presAssocID="{0971B7AC-BF9A-406E-8D0A-A8EC2FD57BFB}" presName="linear" presStyleCnt="0">
        <dgm:presLayoutVars>
          <dgm:animLvl val="lvl"/>
          <dgm:resizeHandles val="exact"/>
        </dgm:presLayoutVars>
      </dgm:prSet>
      <dgm:spPr/>
      <dgm:t>
        <a:bodyPr/>
        <a:lstStyle/>
        <a:p>
          <a:endParaRPr lang="en-IN"/>
        </a:p>
      </dgm:t>
    </dgm:pt>
    <dgm:pt modelId="{71F34496-544F-4B75-8534-9ED7193ED435}" type="pres">
      <dgm:prSet presAssocID="{317672A5-A660-41A3-AC74-D5F8F30E6377}" presName="parentText" presStyleLbl="node1" presStyleIdx="0" presStyleCnt="9">
        <dgm:presLayoutVars>
          <dgm:chMax val="0"/>
          <dgm:bulletEnabled val="1"/>
        </dgm:presLayoutVars>
      </dgm:prSet>
      <dgm:spPr/>
      <dgm:t>
        <a:bodyPr/>
        <a:lstStyle/>
        <a:p>
          <a:endParaRPr lang="en-IN"/>
        </a:p>
      </dgm:t>
    </dgm:pt>
    <dgm:pt modelId="{8128C1B2-BC55-4F33-9C7A-02D3C362F7E7}" type="pres">
      <dgm:prSet presAssocID="{A4A082C1-0DB2-4F04-A258-9D39E9EFB738}" presName="spacer" presStyleCnt="0"/>
      <dgm:spPr/>
    </dgm:pt>
    <dgm:pt modelId="{73148B31-33CD-4CDB-9B93-78A6C35FE803}" type="pres">
      <dgm:prSet presAssocID="{DF9E565D-EA0F-4C49-A8BB-1551E5A68332}" presName="parentText" presStyleLbl="node1" presStyleIdx="1" presStyleCnt="9">
        <dgm:presLayoutVars>
          <dgm:chMax val="0"/>
          <dgm:bulletEnabled val="1"/>
        </dgm:presLayoutVars>
      </dgm:prSet>
      <dgm:spPr/>
      <dgm:t>
        <a:bodyPr/>
        <a:lstStyle/>
        <a:p>
          <a:endParaRPr lang="en-IN"/>
        </a:p>
      </dgm:t>
    </dgm:pt>
    <dgm:pt modelId="{AE193419-916E-4451-9098-A5477FC9CD2F}" type="pres">
      <dgm:prSet presAssocID="{9D8315B5-F1DB-47EE-9639-28A6C520E31F}" presName="spacer" presStyleCnt="0"/>
      <dgm:spPr/>
    </dgm:pt>
    <dgm:pt modelId="{A6F665B1-7941-4D1A-9325-03A1751C626B}" type="pres">
      <dgm:prSet presAssocID="{8000CFD2-1207-443D-BB70-A637BB3B0782}" presName="parentText" presStyleLbl="node1" presStyleIdx="2" presStyleCnt="9">
        <dgm:presLayoutVars>
          <dgm:chMax val="0"/>
          <dgm:bulletEnabled val="1"/>
        </dgm:presLayoutVars>
      </dgm:prSet>
      <dgm:spPr/>
      <dgm:t>
        <a:bodyPr/>
        <a:lstStyle/>
        <a:p>
          <a:endParaRPr lang="en-IN"/>
        </a:p>
      </dgm:t>
    </dgm:pt>
    <dgm:pt modelId="{7EA24452-369A-4A39-A91E-55452B4D612B}" type="pres">
      <dgm:prSet presAssocID="{7575B49E-9BD7-4542-BE83-532D72B81525}" presName="spacer" presStyleCnt="0"/>
      <dgm:spPr/>
    </dgm:pt>
    <dgm:pt modelId="{B8E1D857-C2DF-4D7B-9A9B-B9F1AE53B1CC}" type="pres">
      <dgm:prSet presAssocID="{036BA40F-2097-4B72-BB31-EDA60BFB3A16}" presName="parentText" presStyleLbl="node1" presStyleIdx="3" presStyleCnt="9">
        <dgm:presLayoutVars>
          <dgm:chMax val="0"/>
          <dgm:bulletEnabled val="1"/>
        </dgm:presLayoutVars>
      </dgm:prSet>
      <dgm:spPr/>
      <dgm:t>
        <a:bodyPr/>
        <a:lstStyle/>
        <a:p>
          <a:endParaRPr lang="en-IN"/>
        </a:p>
      </dgm:t>
    </dgm:pt>
    <dgm:pt modelId="{97D831C0-9CFC-4123-99AB-068C061DB69E}" type="pres">
      <dgm:prSet presAssocID="{34D06B93-45A7-4F7B-BE87-E5EAFBCD804D}" presName="spacer" presStyleCnt="0"/>
      <dgm:spPr/>
    </dgm:pt>
    <dgm:pt modelId="{85C206B2-4EA8-4E05-94E6-FE415980E431}" type="pres">
      <dgm:prSet presAssocID="{19C1038C-8EE1-48F1-A295-114CB3932533}" presName="parentText" presStyleLbl="node1" presStyleIdx="4" presStyleCnt="9">
        <dgm:presLayoutVars>
          <dgm:chMax val="0"/>
          <dgm:bulletEnabled val="1"/>
        </dgm:presLayoutVars>
      </dgm:prSet>
      <dgm:spPr/>
      <dgm:t>
        <a:bodyPr/>
        <a:lstStyle/>
        <a:p>
          <a:endParaRPr lang="en-IN"/>
        </a:p>
      </dgm:t>
    </dgm:pt>
    <dgm:pt modelId="{0DC1DE8C-DDC0-458E-9E2B-A2AF3D7275E9}" type="pres">
      <dgm:prSet presAssocID="{87374DE4-80D3-4265-AFBF-F6F3E04BD063}" presName="spacer" presStyleCnt="0"/>
      <dgm:spPr/>
    </dgm:pt>
    <dgm:pt modelId="{BD48D325-6B37-4C65-B375-C940E971A1B4}" type="pres">
      <dgm:prSet presAssocID="{5A245B4F-109D-4CA8-BD64-707767AC42B8}" presName="parentText" presStyleLbl="node1" presStyleIdx="5" presStyleCnt="9">
        <dgm:presLayoutVars>
          <dgm:chMax val="0"/>
          <dgm:bulletEnabled val="1"/>
        </dgm:presLayoutVars>
      </dgm:prSet>
      <dgm:spPr/>
      <dgm:t>
        <a:bodyPr/>
        <a:lstStyle/>
        <a:p>
          <a:endParaRPr lang="en-IN"/>
        </a:p>
      </dgm:t>
    </dgm:pt>
    <dgm:pt modelId="{4D76E303-4F02-484A-9F7F-406F1BFD24B9}" type="pres">
      <dgm:prSet presAssocID="{21113E05-EC76-45C0-9341-196631AD4923}" presName="spacer" presStyleCnt="0"/>
      <dgm:spPr/>
    </dgm:pt>
    <dgm:pt modelId="{C210B21D-FA63-4E0C-BCF7-18F2A7961495}" type="pres">
      <dgm:prSet presAssocID="{945468A4-7EFC-468B-8B39-9B7D1C3979A4}" presName="parentText" presStyleLbl="node1" presStyleIdx="6" presStyleCnt="9">
        <dgm:presLayoutVars>
          <dgm:chMax val="0"/>
          <dgm:bulletEnabled val="1"/>
        </dgm:presLayoutVars>
      </dgm:prSet>
      <dgm:spPr/>
      <dgm:t>
        <a:bodyPr/>
        <a:lstStyle/>
        <a:p>
          <a:endParaRPr lang="en-IN"/>
        </a:p>
      </dgm:t>
    </dgm:pt>
    <dgm:pt modelId="{ED1DCAC0-44FB-42F1-82E8-7BCDA37799EC}" type="pres">
      <dgm:prSet presAssocID="{631E2007-BC9F-427A-A436-097C6C34CD25}" presName="spacer" presStyleCnt="0"/>
      <dgm:spPr/>
    </dgm:pt>
    <dgm:pt modelId="{E6F5385D-91DE-48CD-B4EE-C5932103F341}" type="pres">
      <dgm:prSet presAssocID="{FE8AC09F-E0B0-484E-8BF5-602D20E5060A}" presName="parentText" presStyleLbl="node1" presStyleIdx="7" presStyleCnt="9">
        <dgm:presLayoutVars>
          <dgm:chMax val="0"/>
          <dgm:bulletEnabled val="1"/>
        </dgm:presLayoutVars>
      </dgm:prSet>
      <dgm:spPr/>
      <dgm:t>
        <a:bodyPr/>
        <a:lstStyle/>
        <a:p>
          <a:endParaRPr lang="en-IN"/>
        </a:p>
      </dgm:t>
    </dgm:pt>
    <dgm:pt modelId="{601D4B32-AAEC-42C1-AE2A-20E66CCCCE3F}" type="pres">
      <dgm:prSet presAssocID="{15F47B7A-E5C0-466A-A7D3-3A8023EBD74E}" presName="spacer" presStyleCnt="0"/>
      <dgm:spPr/>
    </dgm:pt>
    <dgm:pt modelId="{ADB04FA3-A1D8-45A9-8040-49F1BBF8E57A}" type="pres">
      <dgm:prSet presAssocID="{57C17B61-6380-43CD-887C-DD5BEDE6A2A9}" presName="parentText" presStyleLbl="node1" presStyleIdx="8" presStyleCnt="9">
        <dgm:presLayoutVars>
          <dgm:chMax val="0"/>
          <dgm:bulletEnabled val="1"/>
        </dgm:presLayoutVars>
      </dgm:prSet>
      <dgm:spPr/>
      <dgm:t>
        <a:bodyPr/>
        <a:lstStyle/>
        <a:p>
          <a:endParaRPr lang="en-IN"/>
        </a:p>
      </dgm:t>
    </dgm:pt>
  </dgm:ptLst>
  <dgm:cxnLst>
    <dgm:cxn modelId="{FD21C0AB-F9FE-4759-9D9C-5681C6516769}" srcId="{0971B7AC-BF9A-406E-8D0A-A8EC2FD57BFB}" destId="{945468A4-7EFC-468B-8B39-9B7D1C3979A4}" srcOrd="6" destOrd="0" parTransId="{DAF002CB-7972-44D9-8BF7-7E3C7E238A0C}" sibTransId="{631E2007-BC9F-427A-A436-097C6C34CD25}"/>
    <dgm:cxn modelId="{AB2A4DEF-FB7A-4231-9FCF-F8158BB9F2E5}" srcId="{0971B7AC-BF9A-406E-8D0A-A8EC2FD57BFB}" destId="{57C17B61-6380-43CD-887C-DD5BEDE6A2A9}" srcOrd="8" destOrd="0" parTransId="{AE6507E9-1501-4E3B-BCA2-AE3E791D5C0D}" sibTransId="{06CC26C4-9120-4698-8249-1B68243155D3}"/>
    <dgm:cxn modelId="{42E7E369-7CAF-4065-8E53-E20FD823CB63}" type="presOf" srcId="{57C17B61-6380-43CD-887C-DD5BEDE6A2A9}" destId="{ADB04FA3-A1D8-45A9-8040-49F1BBF8E57A}" srcOrd="0" destOrd="0" presId="urn:microsoft.com/office/officeart/2005/8/layout/vList2"/>
    <dgm:cxn modelId="{1C98028E-2684-4DE8-9C92-E3B089AA1AC8}" srcId="{0971B7AC-BF9A-406E-8D0A-A8EC2FD57BFB}" destId="{DF9E565D-EA0F-4C49-A8BB-1551E5A68332}" srcOrd="1" destOrd="0" parTransId="{0D580B13-9D84-4CEB-BD83-40E74F2C5671}" sibTransId="{9D8315B5-F1DB-47EE-9639-28A6C520E31F}"/>
    <dgm:cxn modelId="{913B0A0C-EC48-45EE-8684-0E56024360E2}" type="presOf" srcId="{317672A5-A660-41A3-AC74-D5F8F30E6377}" destId="{71F34496-544F-4B75-8534-9ED7193ED435}" srcOrd="0" destOrd="0" presId="urn:microsoft.com/office/officeart/2005/8/layout/vList2"/>
    <dgm:cxn modelId="{63012D4E-4908-45A3-B976-996565483A54}" srcId="{0971B7AC-BF9A-406E-8D0A-A8EC2FD57BFB}" destId="{036BA40F-2097-4B72-BB31-EDA60BFB3A16}" srcOrd="3" destOrd="0" parTransId="{26F1DC7D-7BFA-461E-84C4-8069DCDFE23A}" sibTransId="{34D06B93-45A7-4F7B-BE87-E5EAFBCD804D}"/>
    <dgm:cxn modelId="{17FB3522-527D-4A1F-91B7-755D41C1F517}" srcId="{0971B7AC-BF9A-406E-8D0A-A8EC2FD57BFB}" destId="{8000CFD2-1207-443D-BB70-A637BB3B0782}" srcOrd="2" destOrd="0" parTransId="{9017FA2E-B975-4A8B-B2CC-5B13F68A53A7}" sibTransId="{7575B49E-9BD7-4542-BE83-532D72B81525}"/>
    <dgm:cxn modelId="{E7843F58-19CF-4CA5-AC4B-15A6E7FE5750}" type="presOf" srcId="{5A245B4F-109D-4CA8-BD64-707767AC42B8}" destId="{BD48D325-6B37-4C65-B375-C940E971A1B4}" srcOrd="0" destOrd="0" presId="urn:microsoft.com/office/officeart/2005/8/layout/vList2"/>
    <dgm:cxn modelId="{DDCACFE8-EC64-4621-9DA9-9044363D70B6}" type="presOf" srcId="{19C1038C-8EE1-48F1-A295-114CB3932533}" destId="{85C206B2-4EA8-4E05-94E6-FE415980E431}" srcOrd="0" destOrd="0" presId="urn:microsoft.com/office/officeart/2005/8/layout/vList2"/>
    <dgm:cxn modelId="{931356DE-3BAB-4D38-8D87-A7B8B4A9706C}" srcId="{0971B7AC-BF9A-406E-8D0A-A8EC2FD57BFB}" destId="{FE8AC09F-E0B0-484E-8BF5-602D20E5060A}" srcOrd="7" destOrd="0" parTransId="{3374950A-9FB1-46AC-A961-DB4D54B30300}" sibTransId="{15F47B7A-E5C0-466A-A7D3-3A8023EBD74E}"/>
    <dgm:cxn modelId="{4DE37D47-519E-4632-B238-A85D26DF9819}" type="presOf" srcId="{FE8AC09F-E0B0-484E-8BF5-602D20E5060A}" destId="{E6F5385D-91DE-48CD-B4EE-C5932103F341}" srcOrd="0" destOrd="0" presId="urn:microsoft.com/office/officeart/2005/8/layout/vList2"/>
    <dgm:cxn modelId="{EF2AD32C-8F64-49AB-A68E-092789A9655E}" type="presOf" srcId="{036BA40F-2097-4B72-BB31-EDA60BFB3A16}" destId="{B8E1D857-C2DF-4D7B-9A9B-B9F1AE53B1CC}" srcOrd="0" destOrd="0" presId="urn:microsoft.com/office/officeart/2005/8/layout/vList2"/>
    <dgm:cxn modelId="{F6EC8620-E891-4CFF-B5E9-DABCC0CC5432}" type="presOf" srcId="{945468A4-7EFC-468B-8B39-9B7D1C3979A4}" destId="{C210B21D-FA63-4E0C-BCF7-18F2A7961495}" srcOrd="0" destOrd="0" presId="urn:microsoft.com/office/officeart/2005/8/layout/vList2"/>
    <dgm:cxn modelId="{664BE3B8-3804-4E31-B442-6A9BE94DF9DD}" type="presOf" srcId="{8000CFD2-1207-443D-BB70-A637BB3B0782}" destId="{A6F665B1-7941-4D1A-9325-03A1751C626B}" srcOrd="0" destOrd="0" presId="urn:microsoft.com/office/officeart/2005/8/layout/vList2"/>
    <dgm:cxn modelId="{C793FFFF-08B8-472C-8C5E-25AAB8A9D545}" type="presOf" srcId="{DF9E565D-EA0F-4C49-A8BB-1551E5A68332}" destId="{73148B31-33CD-4CDB-9B93-78A6C35FE803}" srcOrd="0" destOrd="0" presId="urn:microsoft.com/office/officeart/2005/8/layout/vList2"/>
    <dgm:cxn modelId="{B5464B68-4040-4362-9D0D-F11BFA3F08B5}" srcId="{0971B7AC-BF9A-406E-8D0A-A8EC2FD57BFB}" destId="{317672A5-A660-41A3-AC74-D5F8F30E6377}" srcOrd="0" destOrd="0" parTransId="{49C953AB-A82A-4CC0-8484-ECDE072AF97F}" sibTransId="{A4A082C1-0DB2-4F04-A258-9D39E9EFB738}"/>
    <dgm:cxn modelId="{67063C35-0D5A-406F-91D9-72C06BC482D0}" type="presOf" srcId="{0971B7AC-BF9A-406E-8D0A-A8EC2FD57BFB}" destId="{0F89DC94-7388-449F-A97B-634C45F8D3C2}" srcOrd="0" destOrd="0" presId="urn:microsoft.com/office/officeart/2005/8/layout/vList2"/>
    <dgm:cxn modelId="{9FF2EC52-B287-4D9C-8440-C6E0B4479D2D}" srcId="{0971B7AC-BF9A-406E-8D0A-A8EC2FD57BFB}" destId="{5A245B4F-109D-4CA8-BD64-707767AC42B8}" srcOrd="5" destOrd="0" parTransId="{C897B07C-EFB4-40A1-A76D-2B09B6C5FCB3}" sibTransId="{21113E05-EC76-45C0-9341-196631AD4923}"/>
    <dgm:cxn modelId="{12CCACBB-4354-48B3-B871-C5F41343F7D5}" srcId="{0971B7AC-BF9A-406E-8D0A-A8EC2FD57BFB}" destId="{19C1038C-8EE1-48F1-A295-114CB3932533}" srcOrd="4" destOrd="0" parTransId="{4EF45FF7-AA6F-4F45-BF5D-3BFF22FD0B4A}" sibTransId="{87374DE4-80D3-4265-AFBF-F6F3E04BD063}"/>
    <dgm:cxn modelId="{280AA610-F3A3-4293-92A2-9411EF164073}" type="presParOf" srcId="{0F89DC94-7388-449F-A97B-634C45F8D3C2}" destId="{71F34496-544F-4B75-8534-9ED7193ED435}" srcOrd="0" destOrd="0" presId="urn:microsoft.com/office/officeart/2005/8/layout/vList2"/>
    <dgm:cxn modelId="{0C88D0E4-58EA-4CB6-8FC9-664C8DCD3D77}" type="presParOf" srcId="{0F89DC94-7388-449F-A97B-634C45F8D3C2}" destId="{8128C1B2-BC55-4F33-9C7A-02D3C362F7E7}" srcOrd="1" destOrd="0" presId="urn:microsoft.com/office/officeart/2005/8/layout/vList2"/>
    <dgm:cxn modelId="{3669B370-E0F4-4A00-A289-60D7B61AFF60}" type="presParOf" srcId="{0F89DC94-7388-449F-A97B-634C45F8D3C2}" destId="{73148B31-33CD-4CDB-9B93-78A6C35FE803}" srcOrd="2" destOrd="0" presId="urn:microsoft.com/office/officeart/2005/8/layout/vList2"/>
    <dgm:cxn modelId="{349337B1-2909-4BD7-AFAC-DAE4155F6C2A}" type="presParOf" srcId="{0F89DC94-7388-449F-A97B-634C45F8D3C2}" destId="{AE193419-916E-4451-9098-A5477FC9CD2F}" srcOrd="3" destOrd="0" presId="urn:microsoft.com/office/officeart/2005/8/layout/vList2"/>
    <dgm:cxn modelId="{BC64FBA2-6DE2-4D4B-98A9-D0280CDAA210}" type="presParOf" srcId="{0F89DC94-7388-449F-A97B-634C45F8D3C2}" destId="{A6F665B1-7941-4D1A-9325-03A1751C626B}" srcOrd="4" destOrd="0" presId="urn:microsoft.com/office/officeart/2005/8/layout/vList2"/>
    <dgm:cxn modelId="{B54EAFF8-9710-4EA1-BE69-2E5504B6804F}" type="presParOf" srcId="{0F89DC94-7388-449F-A97B-634C45F8D3C2}" destId="{7EA24452-369A-4A39-A91E-55452B4D612B}" srcOrd="5" destOrd="0" presId="urn:microsoft.com/office/officeart/2005/8/layout/vList2"/>
    <dgm:cxn modelId="{FB3D0A7A-0275-40DC-B7A6-056C4A962A40}" type="presParOf" srcId="{0F89DC94-7388-449F-A97B-634C45F8D3C2}" destId="{B8E1D857-C2DF-4D7B-9A9B-B9F1AE53B1CC}" srcOrd="6" destOrd="0" presId="urn:microsoft.com/office/officeart/2005/8/layout/vList2"/>
    <dgm:cxn modelId="{A8245CEF-FEFA-4D15-BA98-6DF920E79558}" type="presParOf" srcId="{0F89DC94-7388-449F-A97B-634C45F8D3C2}" destId="{97D831C0-9CFC-4123-99AB-068C061DB69E}" srcOrd="7" destOrd="0" presId="urn:microsoft.com/office/officeart/2005/8/layout/vList2"/>
    <dgm:cxn modelId="{22CFEC9B-89E6-4267-834D-39563E7F7E0F}" type="presParOf" srcId="{0F89DC94-7388-449F-A97B-634C45F8D3C2}" destId="{85C206B2-4EA8-4E05-94E6-FE415980E431}" srcOrd="8" destOrd="0" presId="urn:microsoft.com/office/officeart/2005/8/layout/vList2"/>
    <dgm:cxn modelId="{8C642D7C-C3DD-45B8-9A78-EA4C556408AC}" type="presParOf" srcId="{0F89DC94-7388-449F-A97B-634C45F8D3C2}" destId="{0DC1DE8C-DDC0-458E-9E2B-A2AF3D7275E9}" srcOrd="9" destOrd="0" presId="urn:microsoft.com/office/officeart/2005/8/layout/vList2"/>
    <dgm:cxn modelId="{7BE24AE1-9848-4F41-A77E-97E375075F09}" type="presParOf" srcId="{0F89DC94-7388-449F-A97B-634C45F8D3C2}" destId="{BD48D325-6B37-4C65-B375-C940E971A1B4}" srcOrd="10" destOrd="0" presId="urn:microsoft.com/office/officeart/2005/8/layout/vList2"/>
    <dgm:cxn modelId="{CB14580D-8AA8-4494-8D7A-CC4191432435}" type="presParOf" srcId="{0F89DC94-7388-449F-A97B-634C45F8D3C2}" destId="{4D76E303-4F02-484A-9F7F-406F1BFD24B9}" srcOrd="11" destOrd="0" presId="urn:microsoft.com/office/officeart/2005/8/layout/vList2"/>
    <dgm:cxn modelId="{0D2E06BD-FFF7-48F3-A968-E5DE91ECDDD9}" type="presParOf" srcId="{0F89DC94-7388-449F-A97B-634C45F8D3C2}" destId="{C210B21D-FA63-4E0C-BCF7-18F2A7961495}" srcOrd="12" destOrd="0" presId="urn:microsoft.com/office/officeart/2005/8/layout/vList2"/>
    <dgm:cxn modelId="{5170868F-D98A-41F9-BDF3-03BD83CA9B52}" type="presParOf" srcId="{0F89DC94-7388-449F-A97B-634C45F8D3C2}" destId="{ED1DCAC0-44FB-42F1-82E8-7BCDA37799EC}" srcOrd="13" destOrd="0" presId="urn:microsoft.com/office/officeart/2005/8/layout/vList2"/>
    <dgm:cxn modelId="{B9ECD91B-C532-49E8-8511-E832D7582462}" type="presParOf" srcId="{0F89DC94-7388-449F-A97B-634C45F8D3C2}" destId="{E6F5385D-91DE-48CD-B4EE-C5932103F341}" srcOrd="14" destOrd="0" presId="urn:microsoft.com/office/officeart/2005/8/layout/vList2"/>
    <dgm:cxn modelId="{971920F2-F930-434A-B6AA-A813356FF3A9}" type="presParOf" srcId="{0F89DC94-7388-449F-A97B-634C45F8D3C2}" destId="{601D4B32-AAEC-42C1-AE2A-20E66CCCCE3F}" srcOrd="15" destOrd="0" presId="urn:microsoft.com/office/officeart/2005/8/layout/vList2"/>
    <dgm:cxn modelId="{82041D9D-281C-438E-9AC3-DD292F4E1217}" type="presParOf" srcId="{0F89DC94-7388-449F-A97B-634C45F8D3C2}" destId="{ADB04FA3-A1D8-45A9-8040-49F1BBF8E57A}"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420835-287B-4F8B-AF25-2D283FF41FB4}" type="datetimeFigureOut">
              <a:rPr lang="en-IN" smtClean="0"/>
              <a:t>25-01-2019</a:t>
            </a:fld>
            <a:endParaRPr lang="en-IN"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82B279-2C28-4033-8A9D-0053A03DA4F6}" type="slidenum">
              <a:rPr lang="en-IN" smtClean="0"/>
              <a:t>‹#›</a:t>
            </a:fld>
            <a:endParaRPr lang="en-IN" dirty="0"/>
          </a:p>
        </p:txBody>
      </p:sp>
    </p:spTree>
    <p:extLst>
      <p:ext uri="{BB962C8B-B14F-4D97-AF65-F5344CB8AC3E}">
        <p14:creationId xmlns:p14="http://schemas.microsoft.com/office/powerpoint/2010/main" val="2526132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7BB8662-8699-42BD-BBCF-074E44229F60}" type="datetimeFigureOut">
              <a:rPr lang="en-US" smtClean="0"/>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AD4CA4-ED8C-45AD-B224-3CD7B5EBA0AC}" type="slidenum">
              <a:rPr lang="en-US" smtClean="0"/>
              <a:t>‹#›</a:t>
            </a:fld>
            <a:endParaRPr lang="en-US" dirty="0"/>
          </a:p>
        </p:txBody>
      </p:sp>
    </p:spTree>
    <p:extLst>
      <p:ext uri="{BB962C8B-B14F-4D97-AF65-F5344CB8AC3E}">
        <p14:creationId xmlns:p14="http://schemas.microsoft.com/office/powerpoint/2010/main" val="4047767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BB8662-8699-42BD-BBCF-074E44229F60}" type="datetimeFigureOut">
              <a:rPr lang="en-US" smtClean="0"/>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AD4CA4-ED8C-45AD-B224-3CD7B5EBA0AC}" type="slidenum">
              <a:rPr lang="en-US" smtClean="0"/>
              <a:t>‹#›</a:t>
            </a:fld>
            <a:endParaRPr lang="en-US" dirty="0"/>
          </a:p>
        </p:txBody>
      </p:sp>
    </p:spTree>
    <p:extLst>
      <p:ext uri="{BB962C8B-B14F-4D97-AF65-F5344CB8AC3E}">
        <p14:creationId xmlns:p14="http://schemas.microsoft.com/office/powerpoint/2010/main" val="520134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BB8662-8699-42BD-BBCF-074E44229F60}" type="datetimeFigureOut">
              <a:rPr lang="en-US" smtClean="0"/>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AD4CA4-ED8C-45AD-B224-3CD7B5EBA0AC}" type="slidenum">
              <a:rPr lang="en-US" smtClean="0"/>
              <a:t>‹#›</a:t>
            </a:fld>
            <a:endParaRPr lang="en-US" dirty="0"/>
          </a:p>
        </p:txBody>
      </p:sp>
    </p:spTree>
    <p:extLst>
      <p:ext uri="{BB962C8B-B14F-4D97-AF65-F5344CB8AC3E}">
        <p14:creationId xmlns:p14="http://schemas.microsoft.com/office/powerpoint/2010/main" val="336404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BB8662-8699-42BD-BBCF-074E44229F60}" type="datetimeFigureOut">
              <a:rPr lang="en-US" smtClean="0"/>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AD4CA4-ED8C-45AD-B224-3CD7B5EBA0AC}" type="slidenum">
              <a:rPr lang="en-US" smtClean="0"/>
              <a:t>‹#›</a:t>
            </a:fld>
            <a:endParaRPr lang="en-US" dirty="0"/>
          </a:p>
        </p:txBody>
      </p:sp>
    </p:spTree>
    <p:extLst>
      <p:ext uri="{BB962C8B-B14F-4D97-AF65-F5344CB8AC3E}">
        <p14:creationId xmlns:p14="http://schemas.microsoft.com/office/powerpoint/2010/main" val="808505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7BB8662-8699-42BD-BBCF-074E44229F60}" type="datetimeFigureOut">
              <a:rPr lang="en-US" smtClean="0"/>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AD4CA4-ED8C-45AD-B224-3CD7B5EBA0AC}" type="slidenum">
              <a:rPr lang="en-US" smtClean="0"/>
              <a:t>‹#›</a:t>
            </a:fld>
            <a:endParaRPr lang="en-US" dirty="0"/>
          </a:p>
        </p:txBody>
      </p:sp>
    </p:spTree>
    <p:extLst>
      <p:ext uri="{BB962C8B-B14F-4D97-AF65-F5344CB8AC3E}">
        <p14:creationId xmlns:p14="http://schemas.microsoft.com/office/powerpoint/2010/main" val="3614091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7BB8662-8699-42BD-BBCF-074E44229F60}" type="datetimeFigureOut">
              <a:rPr lang="en-US" smtClean="0"/>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AD4CA4-ED8C-45AD-B224-3CD7B5EBA0AC}" type="slidenum">
              <a:rPr lang="en-US" smtClean="0"/>
              <a:t>‹#›</a:t>
            </a:fld>
            <a:endParaRPr lang="en-US" dirty="0"/>
          </a:p>
        </p:txBody>
      </p:sp>
    </p:spTree>
    <p:extLst>
      <p:ext uri="{BB962C8B-B14F-4D97-AF65-F5344CB8AC3E}">
        <p14:creationId xmlns:p14="http://schemas.microsoft.com/office/powerpoint/2010/main" val="19308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7BB8662-8699-42BD-BBCF-074E44229F60}" type="datetimeFigureOut">
              <a:rPr lang="en-US" smtClean="0"/>
              <a:t>1/25/2019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AD4CA4-ED8C-45AD-B224-3CD7B5EBA0AC}" type="slidenum">
              <a:rPr lang="en-US" smtClean="0"/>
              <a:t>‹#›</a:t>
            </a:fld>
            <a:endParaRPr lang="en-US" dirty="0"/>
          </a:p>
        </p:txBody>
      </p:sp>
    </p:spTree>
    <p:extLst>
      <p:ext uri="{BB962C8B-B14F-4D97-AF65-F5344CB8AC3E}">
        <p14:creationId xmlns:p14="http://schemas.microsoft.com/office/powerpoint/2010/main" val="1633155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BB8662-8699-42BD-BBCF-074E44229F60}" type="datetimeFigureOut">
              <a:rPr lang="en-US" smtClean="0"/>
              <a:t>1/25/2019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EAD4CA4-ED8C-45AD-B224-3CD7B5EBA0AC}" type="slidenum">
              <a:rPr lang="en-US" smtClean="0"/>
              <a:t>‹#›</a:t>
            </a:fld>
            <a:endParaRPr lang="en-US" dirty="0"/>
          </a:p>
        </p:txBody>
      </p:sp>
    </p:spTree>
    <p:extLst>
      <p:ext uri="{BB962C8B-B14F-4D97-AF65-F5344CB8AC3E}">
        <p14:creationId xmlns:p14="http://schemas.microsoft.com/office/powerpoint/2010/main" val="2507013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BB8662-8699-42BD-BBCF-074E44229F60}" type="datetimeFigureOut">
              <a:rPr lang="en-US" smtClean="0"/>
              <a:t>1/25/2019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AD4CA4-ED8C-45AD-B224-3CD7B5EBA0AC}" type="slidenum">
              <a:rPr lang="en-US" smtClean="0"/>
              <a:t>‹#›</a:t>
            </a:fld>
            <a:endParaRPr lang="en-US" dirty="0"/>
          </a:p>
        </p:txBody>
      </p:sp>
    </p:spTree>
    <p:extLst>
      <p:ext uri="{BB962C8B-B14F-4D97-AF65-F5344CB8AC3E}">
        <p14:creationId xmlns:p14="http://schemas.microsoft.com/office/powerpoint/2010/main" val="509129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7BB8662-8699-42BD-BBCF-074E44229F60}" type="datetimeFigureOut">
              <a:rPr lang="en-US" smtClean="0"/>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AD4CA4-ED8C-45AD-B224-3CD7B5EBA0AC}" type="slidenum">
              <a:rPr lang="en-US" smtClean="0"/>
              <a:t>‹#›</a:t>
            </a:fld>
            <a:endParaRPr lang="en-US" dirty="0"/>
          </a:p>
        </p:txBody>
      </p:sp>
    </p:spTree>
    <p:extLst>
      <p:ext uri="{BB962C8B-B14F-4D97-AF65-F5344CB8AC3E}">
        <p14:creationId xmlns:p14="http://schemas.microsoft.com/office/powerpoint/2010/main" val="4003781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7BB8662-8699-42BD-BBCF-074E44229F60}" type="datetimeFigureOut">
              <a:rPr lang="en-US" smtClean="0"/>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AD4CA4-ED8C-45AD-B224-3CD7B5EBA0AC}" type="slidenum">
              <a:rPr lang="en-US" smtClean="0"/>
              <a:t>‹#›</a:t>
            </a:fld>
            <a:endParaRPr lang="en-US" dirty="0"/>
          </a:p>
        </p:txBody>
      </p:sp>
    </p:spTree>
    <p:extLst>
      <p:ext uri="{BB962C8B-B14F-4D97-AF65-F5344CB8AC3E}">
        <p14:creationId xmlns:p14="http://schemas.microsoft.com/office/powerpoint/2010/main" val="3893087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0000"/>
            <a:lum/>
          </a:blip>
          <a:srcRect/>
          <a:stretch>
            <a:fillRect t="-11000" b="-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BB8662-8699-42BD-BBCF-074E44229F60}" type="datetimeFigureOut">
              <a:rPr lang="en-US" smtClean="0"/>
              <a:t>1/25/2019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AD4CA4-ED8C-45AD-B224-3CD7B5EBA0AC}" type="slidenum">
              <a:rPr lang="en-US" smtClean="0"/>
              <a:t>‹#›</a:t>
            </a:fld>
            <a:endParaRPr lang="en-US" dirty="0"/>
          </a:p>
        </p:txBody>
      </p:sp>
    </p:spTree>
    <p:extLst>
      <p:ext uri="{BB962C8B-B14F-4D97-AF65-F5344CB8AC3E}">
        <p14:creationId xmlns:p14="http://schemas.microsoft.com/office/powerpoint/2010/main" val="2919143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hyperlink" Target="https://www.javatpoint.com/threadgroup-in-java" TargetMode="Externa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hyperlink" Target="https://www.javatpoint.com/threadgroup-in-java" TargetMode="Externa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7200" y="1727200"/>
            <a:ext cx="6705600" cy="3154710"/>
          </a:xfrm>
          <a:prstGeom prst="rect">
            <a:avLst/>
          </a:prstGeom>
          <a:noFill/>
        </p:spPr>
        <p:txBody>
          <a:bodyPr wrap="square" rtlCol="0">
            <a:spAutoFit/>
          </a:bodyPr>
          <a:lstStyle/>
          <a:p>
            <a:r>
              <a:rPr lang="en-US" sz="19900" b="1" dirty="0" smtClean="0">
                <a:latin typeface="Times New Roman" panose="02020603050405020304" pitchFamily="18" charset="0"/>
                <a:cs typeface="Times New Roman" panose="02020603050405020304" pitchFamily="18" charset="0"/>
              </a:rPr>
              <a:t>JAVA</a:t>
            </a:r>
            <a:endParaRPr lang="en-US" sz="199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33221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98500"/>
            <a:ext cx="10972800" cy="5693866"/>
          </a:xfrm>
          <a:prstGeom prst="rect">
            <a:avLst/>
          </a:prstGeom>
          <a:noFill/>
        </p:spPr>
        <p:txBody>
          <a:bodyPr wrap="square" rtlCol="0">
            <a:spAutoFit/>
          </a:bodyPr>
          <a:lstStyle/>
          <a:p>
            <a:pPr marL="514350" indent="-514350">
              <a:buFont typeface="+mj-lt"/>
              <a:buAutoNum type="arabicPeriod" startAt="45"/>
            </a:pPr>
            <a:r>
              <a:rPr lang="en-US" sz="2800" dirty="0" smtClean="0">
                <a:latin typeface="Times New Roman" panose="02020603050405020304" pitchFamily="18" charset="0"/>
                <a:cs typeface="Times New Roman" panose="02020603050405020304" pitchFamily="18" charset="0"/>
              </a:rPr>
              <a:t>Collection Framework</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List</a:t>
            </a:r>
          </a:p>
          <a:p>
            <a:pPr marL="1485900" lvl="2" indent="-571500">
              <a:buFont typeface="+mj-lt"/>
              <a:buAutoNum type="romanLcPeriod"/>
            </a:pPr>
            <a:r>
              <a:rPr lang="en-US" sz="2800" dirty="0" smtClean="0">
                <a:latin typeface="Times New Roman" panose="02020603050405020304" pitchFamily="18" charset="0"/>
                <a:cs typeface="Times New Roman" panose="02020603050405020304" pitchFamily="18" charset="0"/>
              </a:rPr>
              <a:t>ArrayList</a:t>
            </a:r>
          </a:p>
          <a:p>
            <a:pPr marL="1485900" lvl="2" indent="-571500">
              <a:buFont typeface="+mj-lt"/>
              <a:buAutoNum type="romanLcPeriod"/>
            </a:pPr>
            <a:r>
              <a:rPr lang="en-US" sz="2800" dirty="0" smtClean="0">
                <a:latin typeface="Times New Roman" panose="02020603050405020304" pitchFamily="18" charset="0"/>
                <a:cs typeface="Times New Roman" panose="02020603050405020304" pitchFamily="18" charset="0"/>
              </a:rPr>
              <a:t>Vector</a:t>
            </a:r>
          </a:p>
          <a:p>
            <a:pPr marL="1485900" lvl="2" indent="-571500">
              <a:buFont typeface="+mj-lt"/>
              <a:buAutoNum type="romanLcPeriod"/>
            </a:pPr>
            <a:r>
              <a:rPr lang="en-US" sz="2800" dirty="0" smtClean="0">
                <a:latin typeface="Times New Roman" panose="02020603050405020304" pitchFamily="18" charset="0"/>
                <a:cs typeface="Times New Roman" panose="02020603050405020304" pitchFamily="18" charset="0"/>
              </a:rPr>
              <a:t>LinkedList</a:t>
            </a:r>
            <a:endParaRPr lang="en-US" sz="2800" dirty="0">
              <a:latin typeface="Times New Roman" panose="02020603050405020304" pitchFamily="18" charset="0"/>
              <a:cs typeface="Times New Roman" panose="02020603050405020304" pitchFamily="18" charset="0"/>
            </a:endParaRPr>
          </a:p>
          <a:p>
            <a:pPr marL="1028700" lvl="1" indent="-571500">
              <a:buFont typeface="+mj-lt"/>
              <a:buAutoNum type="alphaLcPeriod"/>
            </a:pPr>
            <a:r>
              <a:rPr lang="en-US" sz="2800" dirty="0" smtClean="0">
                <a:latin typeface="Times New Roman" panose="02020603050405020304" pitchFamily="18" charset="0"/>
                <a:cs typeface="Times New Roman" panose="02020603050405020304" pitchFamily="18" charset="0"/>
              </a:rPr>
              <a:t>Set</a:t>
            </a:r>
          </a:p>
          <a:p>
            <a:pPr marL="1485900" lvl="2" indent="-571500">
              <a:buFont typeface="+mj-lt"/>
              <a:buAutoNum type="romanLcPeriod"/>
            </a:pPr>
            <a:r>
              <a:rPr lang="en-US" sz="2800" dirty="0" smtClean="0">
                <a:latin typeface="Times New Roman" panose="02020603050405020304" pitchFamily="18" charset="0"/>
                <a:cs typeface="Times New Roman" panose="02020603050405020304" pitchFamily="18" charset="0"/>
              </a:rPr>
              <a:t>HashSet</a:t>
            </a:r>
          </a:p>
          <a:p>
            <a:pPr marL="1485900" lvl="2" indent="-571500">
              <a:buFont typeface="+mj-lt"/>
              <a:buAutoNum type="romanLcPeriod"/>
            </a:pPr>
            <a:r>
              <a:rPr lang="en-US" sz="2800" dirty="0" smtClean="0">
                <a:latin typeface="Times New Roman" panose="02020603050405020304" pitchFamily="18" charset="0"/>
                <a:cs typeface="Times New Roman" panose="02020603050405020304" pitchFamily="18" charset="0"/>
              </a:rPr>
              <a:t>LinkedHashSet</a:t>
            </a:r>
          </a:p>
          <a:p>
            <a:pPr marL="1485900" lvl="2" indent="-571500">
              <a:buFont typeface="+mj-lt"/>
              <a:buAutoNum type="romanLcPeriod"/>
            </a:pPr>
            <a:r>
              <a:rPr lang="en-US" sz="2800" dirty="0" smtClean="0">
                <a:latin typeface="Times New Roman" panose="02020603050405020304" pitchFamily="18" charset="0"/>
                <a:cs typeface="Times New Roman" panose="02020603050405020304" pitchFamily="18" charset="0"/>
              </a:rPr>
              <a:t>TreeSet</a:t>
            </a:r>
          </a:p>
          <a:p>
            <a:pPr marL="1028700" lvl="1" indent="-571500">
              <a:buFont typeface="+mj-lt"/>
              <a:buAutoNum type="alphaLcPeriod"/>
            </a:pPr>
            <a:r>
              <a:rPr lang="en-US" sz="2800" dirty="0" smtClean="0">
                <a:latin typeface="Times New Roman" panose="02020603050405020304" pitchFamily="18" charset="0"/>
                <a:cs typeface="Times New Roman" panose="02020603050405020304" pitchFamily="18" charset="0"/>
              </a:rPr>
              <a:t>Queue</a:t>
            </a:r>
          </a:p>
          <a:p>
            <a:pPr marL="1485900" lvl="2" indent="-571500">
              <a:buFont typeface="+mj-lt"/>
              <a:buAutoNum type="romanLcPeriod"/>
            </a:pPr>
            <a:r>
              <a:rPr lang="en-US" sz="2800" dirty="0" smtClean="0">
                <a:latin typeface="Times New Roman" panose="02020603050405020304" pitchFamily="18" charset="0"/>
                <a:cs typeface="Times New Roman" panose="02020603050405020304" pitchFamily="18" charset="0"/>
              </a:rPr>
              <a:t>PriorityQueue</a:t>
            </a:r>
          </a:p>
          <a:p>
            <a:pPr marL="1028700" lvl="1" indent="-571500">
              <a:buFont typeface="+mj-lt"/>
              <a:buAutoNum type="alphaLcPeriod"/>
            </a:pPr>
            <a:r>
              <a:rPr lang="en-US" sz="2800" dirty="0" smtClean="0">
                <a:latin typeface="Times New Roman" panose="02020603050405020304" pitchFamily="18" charset="0"/>
                <a:cs typeface="Times New Roman" panose="02020603050405020304" pitchFamily="18" charset="0"/>
              </a:rPr>
              <a:t>Using Enumerator</a:t>
            </a:r>
          </a:p>
          <a:p>
            <a:pPr marL="1028700" lvl="1" indent="-571500">
              <a:buFont typeface="+mj-lt"/>
              <a:buAutoNum type="alphaLcPeriod"/>
            </a:pPr>
            <a:r>
              <a:rPr lang="en-US" sz="2800" dirty="0" smtClean="0">
                <a:latin typeface="Times New Roman" panose="02020603050405020304" pitchFamily="18" charset="0"/>
                <a:cs typeface="Times New Roman" panose="02020603050405020304" pitchFamily="18" charset="0"/>
              </a:rPr>
              <a:t>Using Iterator</a:t>
            </a:r>
          </a:p>
        </p:txBody>
      </p:sp>
    </p:spTree>
    <p:extLst>
      <p:ext uri="{BB962C8B-B14F-4D97-AF65-F5344CB8AC3E}">
        <p14:creationId xmlns:p14="http://schemas.microsoft.com/office/powerpoint/2010/main" val="75518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fade">
                                      <p:cBhvr>
                                        <p:cTn id="34" dur="500"/>
                                        <p:tgtEl>
                                          <p:spTgt spid="2">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Effect transition="in" filter="fade">
                                      <p:cBhvr>
                                        <p:cTn id="37" dur="500"/>
                                        <p:tgtEl>
                                          <p:spTgt spid="2">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
                                            <p:txEl>
                                              <p:pRg st="11" end="11"/>
                                            </p:txEl>
                                          </p:spTgt>
                                        </p:tgtEl>
                                        <p:attrNameLst>
                                          <p:attrName>style.visibility</p:attrName>
                                        </p:attrNameLst>
                                      </p:cBhvr>
                                      <p:to>
                                        <p:strVal val="visible"/>
                                      </p:to>
                                    </p:set>
                                    <p:animEffect transition="in" filter="fade">
                                      <p:cBhvr>
                                        <p:cTn id="40" dur="500"/>
                                        <p:tgtEl>
                                          <p:spTgt spid="2">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animEffect transition="in" filter="fade">
                                      <p:cBhvr>
                                        <p:cTn id="43"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4704"/>
            <a:ext cx="10972800" cy="652934"/>
          </a:xfrm>
        </p:spPr>
        <p:txBody>
          <a:bodyPr>
            <a:normAutofit fontScale="90000"/>
          </a:bodyPr>
          <a:lstStyle/>
          <a:p>
            <a:r>
              <a:rPr lang="en-IN" b="1" dirty="0" smtClean="0">
                <a:latin typeface="Times New Roman" pitchFamily="18" charset="0"/>
                <a:cs typeface="Times New Roman" pitchFamily="18" charset="0"/>
              </a:rPr>
              <a:t>super</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Font typeface="Wingdings" pitchFamily="2" charset="2"/>
              <a:buChar char="Ø"/>
            </a:pPr>
            <a:r>
              <a:rPr lang="en-IN" dirty="0" smtClean="0"/>
              <a:t>Super is keyword used to refer super class member from subclass but not in reverse</a:t>
            </a:r>
          </a:p>
          <a:p>
            <a:pPr marL="0" indent="0">
              <a:buNone/>
            </a:pPr>
            <a:endParaRPr lang="en-IN" dirty="0" smtClean="0"/>
          </a:p>
          <a:p>
            <a:pPr>
              <a:buFont typeface="Wingdings" pitchFamily="2" charset="2"/>
              <a:buChar char="Ø"/>
            </a:pPr>
            <a:r>
              <a:rPr lang="en-IN" dirty="0" smtClean="0"/>
              <a:t>By default every subclass contain super class constructor which non-parameterized constructor</a:t>
            </a:r>
          </a:p>
          <a:p>
            <a:pPr marL="0" indent="0">
              <a:buNone/>
            </a:pPr>
            <a:endParaRPr lang="en-IN" dirty="0" smtClean="0"/>
          </a:p>
        </p:txBody>
      </p:sp>
    </p:spTree>
    <p:extLst>
      <p:ext uri="{BB962C8B-B14F-4D97-AF65-F5344CB8AC3E}">
        <p14:creationId xmlns:p14="http://schemas.microsoft.com/office/powerpoint/2010/main" val="377006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92697"/>
            <a:ext cx="10972800" cy="5433467"/>
          </a:xfrm>
        </p:spPr>
        <p:txBody>
          <a:bodyPr>
            <a:normAutofit fontScale="92500" lnSpcReduction="20000"/>
          </a:bodyPr>
          <a:lstStyle/>
          <a:p>
            <a:pPr marL="0" indent="0">
              <a:buNone/>
            </a:pPr>
            <a:r>
              <a:rPr lang="en-IN" b="1" dirty="0" smtClean="0">
                <a:latin typeface="Times New Roman" pitchFamily="18" charset="0"/>
                <a:cs typeface="Times New Roman" pitchFamily="18" charset="0"/>
              </a:rPr>
              <a:t>Example for super key word</a:t>
            </a:r>
          </a:p>
          <a:p>
            <a:pPr marL="0" indent="0">
              <a:buNone/>
            </a:pPr>
            <a:endParaRPr lang="en-IN" dirty="0">
              <a:latin typeface="Times New Roman" pitchFamily="18" charset="0"/>
              <a:cs typeface="Times New Roman" pitchFamily="18" charset="0"/>
            </a:endParaRPr>
          </a:p>
          <a:p>
            <a:pPr marL="0" indent="0">
              <a:buNone/>
            </a:pPr>
            <a:r>
              <a:rPr lang="en-IN" b="1" dirty="0" smtClean="0">
                <a:latin typeface="Times New Roman" pitchFamily="18" charset="0"/>
                <a:cs typeface="Times New Roman" pitchFamily="18" charset="0"/>
              </a:rPr>
              <a:t>Demo :</a:t>
            </a:r>
            <a:r>
              <a:rPr lang="en-IN" dirty="0" smtClean="0">
                <a:latin typeface="Times New Roman" pitchFamily="18" charset="0"/>
                <a:cs typeface="Times New Roman" pitchFamily="18" charset="0"/>
              </a:rPr>
              <a:t>	</a:t>
            </a:r>
          </a:p>
          <a:p>
            <a:pPr marL="0" indent="0">
              <a:buNone/>
            </a:pPr>
            <a:r>
              <a:rPr lang="en-IN" dirty="0" smtClean="0">
                <a:latin typeface="Times New Roman" pitchFamily="18" charset="0"/>
                <a:cs typeface="Times New Roman" pitchFamily="18" charset="0"/>
              </a:rPr>
              <a:t>class A</a:t>
            </a:r>
          </a:p>
          <a:p>
            <a:pPr marL="0" indent="0">
              <a:buNone/>
            </a:pPr>
            <a:r>
              <a:rPr lang="en-IN" dirty="0" smtClean="0">
                <a:latin typeface="Times New Roman" pitchFamily="18" charset="0"/>
                <a:cs typeface="Times New Roman" pitchFamily="18" charset="0"/>
              </a:rPr>
              <a:t>	{</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int a=34;</a:t>
            </a:r>
          </a:p>
          <a:p>
            <a:pPr marL="0" indent="0">
              <a:buNone/>
            </a:pPr>
            <a:r>
              <a:rPr lang="en-IN" dirty="0" smtClean="0">
                <a:latin typeface="Times New Roman" pitchFamily="18" charset="0"/>
                <a:cs typeface="Times New Roman" pitchFamily="18" charset="0"/>
              </a:rPr>
              <a:t>		void add(){}		</a:t>
            </a:r>
          </a:p>
          <a:p>
            <a:pPr marL="0" indent="0">
              <a:buNone/>
            </a:pPr>
            <a:r>
              <a:rPr lang="en-IN" dirty="0" smtClean="0">
                <a:latin typeface="Times New Roman" pitchFamily="18" charset="0"/>
                <a:cs typeface="Times New Roman" pitchFamily="18" charset="0"/>
              </a:rPr>
              <a:t>	}</a:t>
            </a:r>
          </a:p>
          <a:p>
            <a:pPr marL="0" indent="0">
              <a:buNone/>
            </a:pPr>
            <a:r>
              <a:rPr lang="en-IN" dirty="0" smtClean="0">
                <a:latin typeface="Times New Roman" pitchFamily="18" charset="0"/>
                <a:cs typeface="Times New Roman" pitchFamily="18" charset="0"/>
              </a:rPr>
              <a:t>class B extends A</a:t>
            </a:r>
          </a:p>
          <a:p>
            <a:pPr marL="0" indent="0">
              <a:buNone/>
            </a:pPr>
            <a:r>
              <a:rPr lang="en-IN" dirty="0" smtClean="0">
                <a:latin typeface="Times New Roman" pitchFamily="18" charset="0"/>
                <a:cs typeface="Times New Roman" pitchFamily="18" charset="0"/>
              </a:rPr>
              <a:t>	{</a:t>
            </a:r>
          </a:p>
          <a:p>
            <a:pPr marL="0" indent="0">
              <a:buNone/>
            </a:pPr>
            <a:r>
              <a:rPr lang="en-IN" dirty="0" smtClean="0">
                <a:latin typeface="Times New Roman" pitchFamily="18" charset="0"/>
                <a:cs typeface="Times New Roman" pitchFamily="18" charset="0"/>
              </a:rPr>
              <a:t>		super.add();</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System.out.println(super.a);		 </a:t>
            </a:r>
          </a:p>
          <a:p>
            <a:pPr marL="0" indent="0">
              <a:buNone/>
            </a:pPr>
            <a:r>
              <a:rPr lang="en-IN" dirty="0" smtClean="0">
                <a:latin typeface="Times New Roman" pitchFamily="18" charset="0"/>
                <a:cs typeface="Times New Roman" pitchFamily="18" charset="0"/>
              </a:rPr>
              <a:t>	}</a:t>
            </a:r>
          </a:p>
          <a:p>
            <a:pPr marL="0" indent="0">
              <a:buNone/>
            </a:pPr>
            <a:endParaRPr lang="en-IN"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11497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0688"/>
            <a:ext cx="10972800" cy="796950"/>
          </a:xfrm>
        </p:spPr>
        <p:txBody>
          <a:bodyPr>
            <a:normAutofit/>
          </a:bodyPr>
          <a:lstStyle/>
          <a:p>
            <a:r>
              <a:rPr lang="en-IN" b="1" dirty="0" smtClean="0">
                <a:latin typeface="Times New Roman" pitchFamily="18" charset="0"/>
                <a:cs typeface="Times New Roman" pitchFamily="18" charset="0"/>
              </a:rPr>
              <a:t>Polymorphism</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IN" dirty="0" smtClean="0"/>
              <a:t>In polymorphism Object will behave differently in deferent situation</a:t>
            </a:r>
          </a:p>
          <a:p>
            <a:pPr marL="0" indent="0">
              <a:buNone/>
            </a:pPr>
            <a:r>
              <a:rPr lang="en-IN" dirty="0" smtClean="0"/>
              <a:t>Ex : press switch one time fan will on,</a:t>
            </a:r>
          </a:p>
          <a:p>
            <a:pPr marL="0" indent="0">
              <a:buNone/>
            </a:pPr>
            <a:r>
              <a:rPr lang="en-IN" dirty="0"/>
              <a:t>	</a:t>
            </a:r>
            <a:r>
              <a:rPr lang="en-IN" dirty="0" smtClean="0"/>
              <a:t>press it again fan will be off</a:t>
            </a:r>
          </a:p>
          <a:p>
            <a:pPr>
              <a:buFont typeface="Wingdings" pitchFamily="2" charset="2"/>
              <a:buChar char="Ø"/>
            </a:pPr>
            <a:r>
              <a:rPr lang="en-IN" dirty="0" smtClean="0"/>
              <a:t>There are two types of polymorphism</a:t>
            </a:r>
          </a:p>
          <a:p>
            <a:pPr marL="0" indent="0">
              <a:buNone/>
            </a:pPr>
            <a:r>
              <a:rPr lang="en-IN" dirty="0"/>
              <a:t>	</a:t>
            </a:r>
            <a:r>
              <a:rPr lang="en-IN" dirty="0" smtClean="0"/>
              <a:t>1.compile time polymorphism</a:t>
            </a:r>
          </a:p>
          <a:p>
            <a:pPr marL="0" indent="0">
              <a:buNone/>
            </a:pPr>
            <a:r>
              <a:rPr lang="en-IN" dirty="0"/>
              <a:t>	</a:t>
            </a:r>
            <a:r>
              <a:rPr lang="en-IN" dirty="0" smtClean="0"/>
              <a:t>2.run time polymorphism</a:t>
            </a:r>
          </a:p>
          <a:p>
            <a:pPr marL="0" indent="0">
              <a:buNone/>
            </a:pPr>
            <a:endParaRPr lang="en-IN" dirty="0" smtClean="0"/>
          </a:p>
          <a:p>
            <a:pPr marL="0" indent="0">
              <a:buNone/>
            </a:pPr>
            <a:endParaRPr lang="en-IN" dirty="0"/>
          </a:p>
        </p:txBody>
      </p:sp>
    </p:spTree>
    <p:extLst>
      <p:ext uri="{BB962C8B-B14F-4D97-AF65-F5344CB8AC3E}">
        <p14:creationId xmlns:p14="http://schemas.microsoft.com/office/powerpoint/2010/main" val="40593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Run time polymorphism</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IN" b="1" dirty="0"/>
              <a:t>Runtime polymorphism</a:t>
            </a:r>
            <a:r>
              <a:rPr lang="en-IN" dirty="0"/>
              <a:t> or </a:t>
            </a:r>
            <a:r>
              <a:rPr lang="en-IN" b="1" dirty="0"/>
              <a:t>Dynamic Method Dispatch</a:t>
            </a:r>
            <a:r>
              <a:rPr lang="en-IN" dirty="0"/>
              <a:t> is a process in which a call to an overridden method is resolved at runtime rather than compile-time</a:t>
            </a:r>
            <a:r>
              <a:rPr lang="en-IN" dirty="0" smtClean="0"/>
              <a:t>.</a:t>
            </a:r>
          </a:p>
          <a:p>
            <a:pPr>
              <a:buFont typeface="Wingdings" pitchFamily="2" charset="2"/>
              <a:buChar char="Ø"/>
            </a:pPr>
            <a:r>
              <a:rPr lang="en-IN" dirty="0" smtClean="0"/>
              <a:t>This can be achieved by method overriding</a:t>
            </a:r>
          </a:p>
          <a:p>
            <a:pPr>
              <a:buFont typeface="Wingdings" pitchFamily="2" charset="2"/>
              <a:buChar char="Ø"/>
            </a:pPr>
            <a:endParaRPr lang="en-IN" dirty="0"/>
          </a:p>
        </p:txBody>
      </p:sp>
    </p:spTree>
    <p:extLst>
      <p:ext uri="{BB962C8B-B14F-4D97-AF65-F5344CB8AC3E}">
        <p14:creationId xmlns:p14="http://schemas.microsoft.com/office/powerpoint/2010/main" val="423166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4704"/>
            <a:ext cx="10972800" cy="652934"/>
          </a:xfrm>
        </p:spPr>
        <p:txBody>
          <a:bodyPr>
            <a:normAutofit fontScale="90000"/>
          </a:bodyPr>
          <a:lstStyle/>
          <a:p>
            <a:r>
              <a:rPr lang="en-IN" b="1" dirty="0" smtClean="0">
                <a:latin typeface="Times New Roman" pitchFamily="18" charset="0"/>
                <a:cs typeface="Times New Roman" pitchFamily="18" charset="0"/>
              </a:rPr>
              <a:t>Method Overriding</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20000"/>
          </a:bodyPr>
          <a:lstStyle/>
          <a:p>
            <a:pPr>
              <a:buFont typeface="Wingdings" pitchFamily="2" charset="2"/>
              <a:buChar char="Ø"/>
            </a:pPr>
            <a:r>
              <a:rPr lang="en-IN" dirty="0" smtClean="0">
                <a:latin typeface="Times New Roman" pitchFamily="18" charset="0"/>
                <a:cs typeface="Times New Roman" pitchFamily="18" charset="0"/>
              </a:rPr>
              <a:t>Overriding is the process of writing same method name with same signature in subclass</a:t>
            </a:r>
          </a:p>
          <a:p>
            <a:pPr marL="0" indent="0">
              <a:buNone/>
            </a:pPr>
            <a:r>
              <a:rPr lang="en-IN" dirty="0">
                <a:latin typeface="Times New Roman" pitchFamily="18" charset="0"/>
                <a:cs typeface="Times New Roman" pitchFamily="18" charset="0"/>
              </a:rPr>
              <a:t>	</a:t>
            </a:r>
            <a:r>
              <a:rPr lang="en-IN" b="1" dirty="0" smtClean="0">
                <a:latin typeface="Times New Roman" pitchFamily="18" charset="0"/>
                <a:cs typeface="Times New Roman" pitchFamily="18" charset="0"/>
              </a:rPr>
              <a:t>Demo :</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class A</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a:t>
            </a:r>
          </a:p>
          <a:p>
            <a:pPr marL="0" indent="0">
              <a:buNone/>
            </a:pPr>
            <a:r>
              <a:rPr lang="en-IN" dirty="0" smtClean="0">
                <a:latin typeface="Times New Roman" pitchFamily="18" charset="0"/>
                <a:cs typeface="Times New Roman" pitchFamily="18" charset="0"/>
              </a:rPr>
              <a:t>		void add(){}		</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a:t>
            </a:r>
          </a:p>
          <a:p>
            <a:pPr marL="0" indent="0">
              <a:buNone/>
            </a:pPr>
            <a:r>
              <a:rPr lang="en-IN" dirty="0" smtClean="0">
                <a:latin typeface="Times New Roman" pitchFamily="18" charset="0"/>
                <a:cs typeface="Times New Roman" pitchFamily="18" charset="0"/>
              </a:rPr>
              <a:t>	class B extends A</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void add(){}</a:t>
            </a:r>
          </a:p>
          <a:p>
            <a:pPr marL="0" indent="0">
              <a:buNone/>
            </a:pPr>
            <a:r>
              <a:rPr lang="en-IN" dirty="0" smtClean="0">
                <a:latin typeface="Times New Roman" pitchFamily="18" charset="0"/>
                <a:cs typeface="Times New Roman" pitchFamily="18" charset="0"/>
              </a:rPr>
              <a:t>	}</a:t>
            </a:r>
          </a:p>
          <a:p>
            <a:pPr marL="0" indent="0">
              <a:buNone/>
            </a:pPr>
            <a:endParaRPr lang="en-IN"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09673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latin typeface="Times New Roman" panose="02020603050405020304" pitchFamily="18" charset="0"/>
                <a:cs typeface="Times New Roman" panose="02020603050405020304" pitchFamily="18" charset="0"/>
              </a:rPr>
              <a:t>Compile time polymorphism</a:t>
            </a:r>
            <a:endParaRPr lang="en-IN"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IN" dirty="0" smtClean="0">
                <a:latin typeface="Times New Roman" panose="02020603050405020304" pitchFamily="18" charset="0"/>
                <a:cs typeface="Times New Roman" panose="02020603050405020304" pitchFamily="18" charset="0"/>
              </a:rPr>
              <a:t>Compile time polymorphism is a process in which a call to an overridden method is resolved at compile-time.</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This can be achieved by using methods overloading</a:t>
            </a:r>
          </a:p>
          <a:p>
            <a:pPr>
              <a:buFont typeface="Wingdings" pitchFamily="2" charset="2"/>
              <a:buChar char="Ø"/>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259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4704"/>
            <a:ext cx="10972800" cy="652934"/>
          </a:xfrm>
        </p:spPr>
        <p:txBody>
          <a:bodyPr>
            <a:normAutofit fontScale="90000"/>
          </a:bodyPr>
          <a:lstStyle/>
          <a:p>
            <a:r>
              <a:rPr lang="en-IN" b="1" dirty="0" smtClean="0">
                <a:latin typeface="Times New Roman" pitchFamily="18" charset="0"/>
                <a:cs typeface="Times New Roman" pitchFamily="18" charset="0"/>
              </a:rPr>
              <a:t>Method Overloading</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Font typeface="Wingdings" pitchFamily="2" charset="2"/>
              <a:buChar char="Ø"/>
            </a:pPr>
            <a:r>
              <a:rPr lang="en-IN" dirty="0" smtClean="0">
                <a:latin typeface="Times New Roman" panose="02020603050405020304" pitchFamily="18" charset="0"/>
                <a:cs typeface="Times New Roman" panose="02020603050405020304" pitchFamily="18" charset="0"/>
              </a:rPr>
              <a:t>Overloading is the process of writing same method name with different parameter in same class</a:t>
            </a:r>
          </a:p>
          <a:p>
            <a:pPr marL="0" indent="0">
              <a:buNone/>
            </a:pPr>
            <a:r>
              <a:rPr lang="en-IN" dirty="0">
                <a:latin typeface="Times New Roman" panose="02020603050405020304" pitchFamily="18" charset="0"/>
                <a:cs typeface="Times New Roman" panose="02020603050405020304" pitchFamily="18" charset="0"/>
              </a:rPr>
              <a:t>	</a:t>
            </a:r>
            <a:r>
              <a:rPr lang="en-IN" b="1" dirty="0" smtClean="0">
                <a:latin typeface="Times New Roman" panose="02020603050405020304" pitchFamily="18" charset="0"/>
                <a:cs typeface="Times New Roman" panose="02020603050405020304" pitchFamily="18" charset="0"/>
              </a:rPr>
              <a:t>Demo ;</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class A{</a:t>
            </a:r>
          </a:p>
          <a:p>
            <a:pPr marL="0" indent="0">
              <a:buNone/>
            </a:pPr>
            <a:r>
              <a:rPr lang="en-IN" dirty="0" smtClean="0">
                <a:latin typeface="Times New Roman" panose="02020603050405020304" pitchFamily="18" charset="0"/>
                <a:cs typeface="Times New Roman" panose="02020603050405020304" pitchFamily="18" charset="0"/>
              </a:rPr>
              <a:t>		void add(){}	</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void add(int a){}	</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a:t>
            </a:r>
          </a:p>
          <a:p>
            <a:pPr marL="0" indent="0">
              <a:buNone/>
            </a:pPr>
            <a:r>
              <a:rPr lang="en-IN" dirty="0" smtClean="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44632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latin typeface="Times New Roman" pitchFamily="18" charset="0"/>
                <a:cs typeface="Times New Roman" pitchFamily="18" charset="0"/>
              </a:rPr>
              <a:t>Abstraction</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Font typeface="Wingdings" pitchFamily="2" charset="2"/>
              <a:buChar char="Ø"/>
            </a:pPr>
            <a:r>
              <a:rPr lang="en-IN" dirty="0" smtClean="0">
                <a:latin typeface="Times New Roman" pitchFamily="18" charset="0"/>
                <a:cs typeface="Times New Roman" pitchFamily="18" charset="0"/>
              </a:rPr>
              <a:t>Abstraction is used to hiding internal Implementation and showing required feature</a:t>
            </a:r>
          </a:p>
          <a:p>
            <a:pPr>
              <a:buFont typeface="Wingdings" pitchFamily="2" charset="2"/>
              <a:buChar char="Ø"/>
            </a:pPr>
            <a:r>
              <a:rPr lang="en-IN" dirty="0" smtClean="0">
                <a:latin typeface="Times New Roman" pitchFamily="18" charset="0"/>
                <a:cs typeface="Times New Roman" pitchFamily="18" charset="0"/>
              </a:rPr>
              <a:t>Abstract is key word applicable for methods and class</a:t>
            </a:r>
          </a:p>
          <a:p>
            <a:pPr>
              <a:buFont typeface="Wingdings" pitchFamily="2" charset="2"/>
              <a:buChar char="Ø"/>
            </a:pPr>
            <a:r>
              <a:rPr lang="en-IN" dirty="0" smtClean="0">
                <a:latin typeface="Times New Roman" pitchFamily="18" charset="0"/>
                <a:cs typeface="Times New Roman" pitchFamily="18" charset="0"/>
              </a:rPr>
              <a:t>Object can not be create for abstract class</a:t>
            </a:r>
          </a:p>
          <a:p>
            <a:pPr>
              <a:buFont typeface="Wingdings" pitchFamily="2" charset="2"/>
              <a:buChar char="Ø"/>
            </a:pPr>
            <a:r>
              <a:rPr lang="en-IN" dirty="0" smtClean="0">
                <a:latin typeface="Times New Roman" pitchFamily="18" charset="0"/>
                <a:cs typeface="Times New Roman" pitchFamily="18" charset="0"/>
              </a:rPr>
              <a:t>Method body should not be given for abstract method</a:t>
            </a:r>
          </a:p>
          <a:p>
            <a:pPr>
              <a:buFont typeface="Wingdings" pitchFamily="2" charset="2"/>
              <a:buChar char="Ø"/>
            </a:pPr>
            <a:r>
              <a:rPr lang="en-IN" dirty="0" smtClean="0">
                <a:latin typeface="Times New Roman" pitchFamily="18" charset="0"/>
                <a:cs typeface="Times New Roman" pitchFamily="18" charset="0"/>
              </a:rPr>
              <a:t>With abstract 100% abstraction is not possible</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68024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92696"/>
            <a:ext cx="10972800" cy="724942"/>
          </a:xfrm>
        </p:spPr>
        <p:txBody>
          <a:bodyPr>
            <a:normAutofit/>
          </a:bodyPr>
          <a:lstStyle/>
          <a:p>
            <a:r>
              <a:rPr lang="en-IN" sz="4000" b="1" dirty="0" smtClean="0">
                <a:latin typeface="Times New Roman" pitchFamily="18" charset="0"/>
                <a:cs typeface="Times New Roman" pitchFamily="18" charset="0"/>
              </a:rPr>
              <a:t>Abstraction Demo </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609600" y="1412777"/>
            <a:ext cx="10972800" cy="4813211"/>
          </a:xfrm>
        </p:spPr>
        <p:txBody>
          <a:bodyPr>
            <a:normAutofit fontScale="92500" lnSpcReduction="10000"/>
          </a:bodyPr>
          <a:lstStyle/>
          <a:p>
            <a:pPr marL="0" indent="0">
              <a:buNone/>
            </a:pPr>
            <a:r>
              <a:rPr lang="en-IN" sz="2400" dirty="0" smtClean="0">
                <a:latin typeface="Times New Roman" panose="02020603050405020304" pitchFamily="18" charset="0"/>
                <a:cs typeface="Times New Roman" panose="02020603050405020304" pitchFamily="18" charset="0"/>
              </a:rPr>
              <a:t>	class A{</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abstract void add();</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class B extends A{</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void add(){}</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public class M{</a:t>
            </a:r>
          </a:p>
          <a:p>
            <a:pPr marL="0" indent="0">
              <a:buNone/>
            </a:pPr>
            <a:r>
              <a:rPr lang="en-IN" sz="2400" dirty="0" smtClean="0">
                <a:latin typeface="Times New Roman" panose="02020603050405020304" pitchFamily="18" charset="0"/>
                <a:cs typeface="Times New Roman" panose="02020603050405020304" pitchFamily="18" charset="0"/>
              </a:rPr>
              <a:t>		public static void main(String[] args){</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//A a=new A();</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B b=new B();</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a:p>
            <a:pPr marL="0" indent="0">
              <a:buNone/>
            </a:pPr>
            <a:r>
              <a:rPr lang="en-IN" sz="2400" dirty="0" smtClean="0">
                <a:latin typeface="Times New Roman" panose="02020603050405020304" pitchFamily="18" charset="0"/>
                <a:cs typeface="Times New Roman" panose="02020603050405020304" pitchFamily="18" charset="0"/>
              </a:rPr>
              <a:t>}</a:t>
            </a:r>
          </a:p>
          <a:p>
            <a:pPr marL="0" indent="0">
              <a:buNone/>
            </a:pPr>
            <a:endParaRPr lang="en-IN"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519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0688"/>
            <a:ext cx="10972800" cy="796950"/>
          </a:xfrm>
        </p:spPr>
        <p:txBody>
          <a:bodyPr>
            <a:normAutofit/>
          </a:bodyPr>
          <a:lstStyle/>
          <a:p>
            <a:r>
              <a:rPr lang="en-IN" sz="4000" b="1" dirty="0" smtClean="0">
                <a:latin typeface="Times New Roman" pitchFamily="18" charset="0"/>
                <a:cs typeface="Times New Roman" pitchFamily="18" charset="0"/>
              </a:rPr>
              <a:t>interface</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IN" dirty="0" smtClean="0">
                <a:latin typeface="Times New Roman" panose="02020603050405020304" pitchFamily="18" charset="0"/>
                <a:cs typeface="Times New Roman" panose="02020603050405020304" pitchFamily="18" charset="0"/>
              </a:rPr>
              <a:t>With interface  100% abstraction can be achieved</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With Interface we can achieve multiple inheritance</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All variable in interface are default public static final</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All method are public abstract</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You can not create Object of Interface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307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4200" y="698500"/>
            <a:ext cx="10972800" cy="5262979"/>
          </a:xfrm>
          <a:prstGeom prst="rect">
            <a:avLst/>
          </a:prstGeom>
          <a:noFill/>
        </p:spPr>
        <p:txBody>
          <a:bodyPr wrap="square" rtlCol="0">
            <a:spAutoFit/>
          </a:bodyPr>
          <a:lstStyle/>
          <a:p>
            <a:pPr marL="514350" indent="-514350">
              <a:buFont typeface="+mj-lt"/>
              <a:buAutoNum type="arabicPeriod" startAt="46"/>
            </a:pPr>
            <a:r>
              <a:rPr lang="en-US" sz="2800" dirty="0" smtClean="0">
                <a:latin typeface="Times New Roman" panose="02020603050405020304" pitchFamily="18" charset="0"/>
                <a:cs typeface="Times New Roman" panose="02020603050405020304" pitchFamily="18" charset="0"/>
              </a:rPr>
              <a:t>Map</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HashTable</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HashMap</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LinkedHashMap</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TreeMap</a:t>
            </a:r>
          </a:p>
          <a:p>
            <a:pPr marL="514350" indent="-514350">
              <a:buFont typeface="+mj-lt"/>
              <a:buAutoNum type="arabicPeriod" startAt="46"/>
            </a:pPr>
            <a:r>
              <a:rPr lang="en-US" sz="2800" dirty="0" smtClean="0">
                <a:latin typeface="Times New Roman" panose="02020603050405020304" pitchFamily="18" charset="0"/>
                <a:cs typeface="Times New Roman" panose="02020603050405020304" pitchFamily="18" charset="0"/>
              </a:rPr>
              <a:t>Generics</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Advantages of generics over non genric Collection</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Applying generics for Collection APT’s</a:t>
            </a:r>
          </a:p>
          <a:p>
            <a:pPr marL="514350" indent="-514350">
              <a:buFont typeface="+mj-lt"/>
              <a:buAutoNum type="arabicPeriod" startAt="46"/>
            </a:pPr>
            <a:r>
              <a:rPr lang="en-US" sz="2800" dirty="0" smtClean="0">
                <a:latin typeface="Times New Roman" panose="02020603050405020304" pitchFamily="18" charset="0"/>
                <a:cs typeface="Times New Roman" panose="02020603050405020304" pitchFamily="18" charset="0"/>
              </a:rPr>
              <a:t>Collection class</a:t>
            </a:r>
          </a:p>
          <a:p>
            <a:pPr marL="514350" indent="-514350">
              <a:buFont typeface="+mj-lt"/>
              <a:buAutoNum type="arabicPeriod" startAt="46"/>
            </a:pPr>
            <a:r>
              <a:rPr lang="en-US" sz="2800" dirty="0" smtClean="0">
                <a:latin typeface="Times New Roman" panose="02020603050405020304" pitchFamily="18" charset="0"/>
                <a:cs typeface="Times New Roman" panose="02020603050405020304" pitchFamily="18" charset="0"/>
              </a:rPr>
              <a:t>Static import</a:t>
            </a:r>
          </a:p>
          <a:p>
            <a:pPr marL="514350" indent="-514350">
              <a:buFont typeface="+mj-lt"/>
              <a:buAutoNum type="arabicPeriod" startAt="46"/>
            </a:pPr>
            <a:r>
              <a:rPr lang="en-US" sz="2800" dirty="0" smtClean="0">
                <a:latin typeface="Times New Roman" panose="02020603050405020304" pitchFamily="18" charset="0"/>
                <a:cs typeface="Times New Roman" panose="02020603050405020304" pitchFamily="18" charset="0"/>
              </a:rPr>
              <a:t>Enums</a:t>
            </a:r>
          </a:p>
          <a:p>
            <a:pPr marL="514350" indent="-514350">
              <a:buFont typeface="+mj-lt"/>
              <a:buAutoNum type="arabicPeriod" startAt="46"/>
            </a:pPr>
            <a:r>
              <a:rPr lang="en-US" sz="2800" dirty="0" smtClean="0">
                <a:latin typeface="Times New Roman" panose="02020603050405020304" pitchFamily="18" charset="0"/>
                <a:cs typeface="Times New Roman" panose="02020603050405020304" pitchFamily="18" charset="0"/>
              </a:rPr>
              <a:t>Var-args</a:t>
            </a:r>
          </a:p>
        </p:txBody>
      </p:sp>
    </p:spTree>
    <p:extLst>
      <p:ext uri="{BB962C8B-B14F-4D97-AF65-F5344CB8AC3E}">
        <p14:creationId xmlns:p14="http://schemas.microsoft.com/office/powerpoint/2010/main" val="153616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fade">
                                      <p:cBhvr>
                                        <p:cTn id="34" dur="500"/>
                                        <p:tgtEl>
                                          <p:spTgt spid="2">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Effect transition="in" filter="fade">
                                      <p:cBhvr>
                                        <p:cTn id="37" dur="500"/>
                                        <p:tgtEl>
                                          <p:spTgt spid="2">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
                                            <p:txEl>
                                              <p:pRg st="11" end="11"/>
                                            </p:txEl>
                                          </p:spTgt>
                                        </p:tgtEl>
                                        <p:attrNameLst>
                                          <p:attrName>style.visibility</p:attrName>
                                        </p:attrNameLst>
                                      </p:cBhvr>
                                      <p:to>
                                        <p:strVal val="visible"/>
                                      </p:to>
                                    </p:set>
                                    <p:animEffect transition="in" filter="fade">
                                      <p:cBhvr>
                                        <p:cTn id="40"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latin typeface="Times New Roman" pitchFamily="18" charset="0"/>
                <a:cs typeface="Times New Roman" pitchFamily="18" charset="0"/>
              </a:rPr>
              <a:t>Demo for Interface</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buNone/>
            </a:pPr>
            <a:r>
              <a:rPr lang="en-IN" dirty="0">
                <a:latin typeface="Times New Roman" panose="02020603050405020304" pitchFamily="18" charset="0"/>
                <a:cs typeface="Times New Roman" panose="02020603050405020304" pitchFamily="18" charset="0"/>
              </a:rPr>
              <a:t>i</a:t>
            </a:r>
            <a:r>
              <a:rPr lang="en-IN" dirty="0" smtClean="0">
                <a:latin typeface="Times New Roman" panose="02020603050405020304" pitchFamily="18" charset="0"/>
                <a:cs typeface="Times New Roman" panose="02020603050405020304" pitchFamily="18" charset="0"/>
              </a:rPr>
              <a:t>nterface I{</a:t>
            </a:r>
          </a:p>
          <a:p>
            <a:pPr marL="0" indent="0">
              <a:buNone/>
            </a:pPr>
            <a:r>
              <a:rPr lang="en-IN" dirty="0" smtClean="0">
                <a:latin typeface="Times New Roman" panose="02020603050405020304" pitchFamily="18" charset="0"/>
                <a:cs typeface="Times New Roman" panose="02020603050405020304" pitchFamily="18" charset="0"/>
              </a:rPr>
              <a:t>	public static final Int i=10;</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public abstract void add();</a:t>
            </a:r>
          </a:p>
          <a:p>
            <a:pPr marL="0" indent="0">
              <a:buNone/>
            </a:pPr>
            <a:r>
              <a:rPr lang="en-IN" dirty="0" smtClean="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c</a:t>
            </a:r>
            <a:r>
              <a:rPr lang="en-IN" dirty="0" smtClean="0">
                <a:latin typeface="Times New Roman" panose="02020603050405020304" pitchFamily="18" charset="0"/>
                <a:cs typeface="Times New Roman" panose="02020603050405020304" pitchFamily="18" charset="0"/>
              </a:rPr>
              <a:t>lass A implements I{</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public void add(){}</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330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92697"/>
            <a:ext cx="10972800" cy="5433467"/>
          </a:xfrm>
        </p:spPr>
        <p:txBody>
          <a:bodyPr/>
          <a:lstStyle/>
          <a:p>
            <a:pPr>
              <a:buFont typeface="Wingdings" pitchFamily="2" charset="2"/>
              <a:buChar char="Ø"/>
            </a:pPr>
            <a:r>
              <a:rPr lang="en-IN" dirty="0">
                <a:latin typeface="Times New Roman" pitchFamily="18" charset="0"/>
                <a:cs typeface="Times New Roman" pitchFamily="18" charset="0"/>
              </a:rPr>
              <a:t>i</a:t>
            </a:r>
            <a:r>
              <a:rPr lang="en-IN" dirty="0" smtClean="0">
                <a:latin typeface="Times New Roman" pitchFamily="18" charset="0"/>
                <a:cs typeface="Times New Roman" pitchFamily="18" charset="0"/>
              </a:rPr>
              <a:t>nterface can not have constructer</a:t>
            </a:r>
          </a:p>
          <a:p>
            <a:pPr>
              <a:buFont typeface="Wingdings" pitchFamily="2" charset="2"/>
              <a:buChar char="Ø"/>
            </a:pPr>
            <a:r>
              <a:rPr lang="en-IN" dirty="0">
                <a:latin typeface="Times New Roman" pitchFamily="18" charset="0"/>
                <a:cs typeface="Times New Roman" pitchFamily="18" charset="0"/>
              </a:rPr>
              <a:t>i</a:t>
            </a:r>
            <a:r>
              <a:rPr lang="en-IN" dirty="0" smtClean="0">
                <a:latin typeface="Times New Roman" pitchFamily="18" charset="0"/>
                <a:cs typeface="Times New Roman" pitchFamily="18" charset="0"/>
              </a:rPr>
              <a:t>nterface can extends another interface</a:t>
            </a:r>
          </a:p>
          <a:p>
            <a:pPr>
              <a:buFont typeface="Wingdings" pitchFamily="2" charset="2"/>
              <a:buChar char="Ø"/>
            </a:pPr>
            <a:r>
              <a:rPr lang="en-IN" dirty="0">
                <a:latin typeface="Times New Roman" pitchFamily="18" charset="0"/>
                <a:cs typeface="Times New Roman" pitchFamily="18" charset="0"/>
              </a:rPr>
              <a:t>c</a:t>
            </a:r>
            <a:r>
              <a:rPr lang="en-IN" dirty="0" smtClean="0">
                <a:latin typeface="Times New Roman" pitchFamily="18" charset="0"/>
                <a:cs typeface="Times New Roman" pitchFamily="18" charset="0"/>
              </a:rPr>
              <a:t>lass can implements interface</a:t>
            </a:r>
          </a:p>
          <a:p>
            <a:pPr marL="0" indent="0">
              <a:buNone/>
            </a:pPr>
            <a:r>
              <a:rPr lang="en-IN" sz="4000" dirty="0" smtClean="0">
                <a:latin typeface="Times New Roman" pitchFamily="18" charset="0"/>
                <a:cs typeface="Times New Roman" pitchFamily="18" charset="0"/>
              </a:rPr>
              <a:t>	</a:t>
            </a:r>
            <a:r>
              <a:rPr lang="en-IN" sz="4000" b="1" dirty="0" smtClean="0">
                <a:latin typeface="Times New Roman" pitchFamily="18" charset="0"/>
                <a:cs typeface="Times New Roman" pitchFamily="18" charset="0"/>
              </a:rPr>
              <a:t>Marker Interface</a:t>
            </a:r>
          </a:p>
          <a:p>
            <a:pPr>
              <a:buFont typeface="Wingdings" pitchFamily="2" charset="2"/>
              <a:buChar char="Ø"/>
            </a:pPr>
            <a:r>
              <a:rPr lang="en-IN" dirty="0" smtClean="0">
                <a:latin typeface="Times New Roman" pitchFamily="18" charset="0"/>
                <a:cs typeface="Times New Roman" pitchFamily="18" charset="0"/>
              </a:rPr>
              <a:t>The interface which does not contain any thing or empty </a:t>
            </a:r>
          </a:p>
          <a:p>
            <a:pPr>
              <a:buFont typeface="Wingdings" pitchFamily="2" charset="2"/>
              <a:buChar char="Ø"/>
            </a:pPr>
            <a:r>
              <a:rPr lang="en-IN" dirty="0" smtClean="0">
                <a:latin typeface="Times New Roman" pitchFamily="18" charset="0"/>
                <a:cs typeface="Times New Roman" pitchFamily="18" charset="0"/>
              </a:rPr>
              <a:t> it is just instruction to java </a:t>
            </a:r>
          </a:p>
          <a:p>
            <a:pPr marL="0" indent="0">
              <a:buNone/>
            </a:pPr>
            <a:r>
              <a:rPr lang="en-IN" dirty="0" smtClean="0">
                <a:latin typeface="Times New Roman" pitchFamily="18" charset="0"/>
                <a:cs typeface="Times New Roman" pitchFamily="18" charset="0"/>
              </a:rPr>
              <a:t>	 ex : cloneable interface  , serializable interface</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27229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92696"/>
            <a:ext cx="10972800" cy="724942"/>
          </a:xfrm>
        </p:spPr>
        <p:txBody>
          <a:bodyPr>
            <a:normAutofit/>
          </a:bodyPr>
          <a:lstStyle/>
          <a:p>
            <a:r>
              <a:rPr lang="en-IN" sz="4000" b="1" dirty="0" smtClean="0">
                <a:latin typeface="Times New Roman" pitchFamily="18" charset="0"/>
                <a:cs typeface="Times New Roman" pitchFamily="18" charset="0"/>
              </a:rPr>
              <a:t>Non access modifier static abstract final</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IN" sz="3600" b="1" dirty="0">
                <a:latin typeface="Times New Roman" pitchFamily="18" charset="0"/>
                <a:cs typeface="Times New Roman" pitchFamily="18" charset="0"/>
              </a:rPr>
              <a:t>s</a:t>
            </a:r>
            <a:r>
              <a:rPr lang="en-IN" sz="3600" b="1" dirty="0" smtClean="0">
                <a:latin typeface="Times New Roman" pitchFamily="18" charset="0"/>
                <a:cs typeface="Times New Roman" pitchFamily="18" charset="0"/>
              </a:rPr>
              <a:t>tatic</a:t>
            </a:r>
          </a:p>
          <a:p>
            <a:pPr>
              <a:buFont typeface="Wingdings" pitchFamily="2" charset="2"/>
              <a:buChar char="Ø"/>
            </a:pPr>
            <a:r>
              <a:rPr lang="en-IN" dirty="0">
                <a:latin typeface="Times New Roman" pitchFamily="18" charset="0"/>
                <a:cs typeface="Times New Roman" pitchFamily="18" charset="0"/>
              </a:rPr>
              <a:t>s</a:t>
            </a:r>
            <a:r>
              <a:rPr lang="en-IN" dirty="0" smtClean="0">
                <a:latin typeface="Times New Roman" pitchFamily="18" charset="0"/>
                <a:cs typeface="Times New Roman" pitchFamily="18" charset="0"/>
              </a:rPr>
              <a:t>tatic is key word applicable for variable method </a:t>
            </a:r>
          </a:p>
          <a:p>
            <a:pPr>
              <a:buFont typeface="Wingdings" pitchFamily="2" charset="2"/>
              <a:buChar char="Ø"/>
            </a:pPr>
            <a:r>
              <a:rPr lang="en-IN" dirty="0">
                <a:latin typeface="Times New Roman" pitchFamily="18" charset="0"/>
                <a:cs typeface="Times New Roman" pitchFamily="18" charset="0"/>
              </a:rPr>
              <a:t>s</a:t>
            </a:r>
            <a:r>
              <a:rPr lang="en-IN" dirty="0" smtClean="0">
                <a:latin typeface="Times New Roman" pitchFamily="18" charset="0"/>
                <a:cs typeface="Times New Roman" pitchFamily="18" charset="0"/>
              </a:rPr>
              <a:t>tatic member will load in memory when class is loading in to the memory</a:t>
            </a:r>
          </a:p>
          <a:p>
            <a:pPr>
              <a:buFont typeface="Wingdings" pitchFamily="2" charset="2"/>
              <a:buChar char="Ø"/>
            </a:pPr>
            <a:r>
              <a:rPr lang="en-IN" dirty="0">
                <a:latin typeface="Times New Roman" pitchFamily="18" charset="0"/>
                <a:cs typeface="Times New Roman" pitchFamily="18" charset="0"/>
              </a:rPr>
              <a:t>s</a:t>
            </a:r>
            <a:r>
              <a:rPr lang="en-IN" dirty="0" smtClean="0">
                <a:latin typeface="Times New Roman" pitchFamily="18" charset="0"/>
                <a:cs typeface="Times New Roman" pitchFamily="18" charset="0"/>
              </a:rPr>
              <a:t>tatic member can be access with class name without creating an Object of the class </a:t>
            </a:r>
          </a:p>
          <a:p>
            <a:pPr>
              <a:buFont typeface="Wingdings" pitchFamily="2" charset="2"/>
              <a:buChar char="Ø"/>
            </a:pPr>
            <a:r>
              <a:rPr lang="en-IN" dirty="0">
                <a:latin typeface="Times New Roman" pitchFamily="18" charset="0"/>
                <a:cs typeface="Times New Roman" pitchFamily="18" charset="0"/>
              </a:rPr>
              <a:t>i</a:t>
            </a:r>
            <a:r>
              <a:rPr lang="en-IN" dirty="0" smtClean="0">
                <a:latin typeface="Times New Roman" pitchFamily="18" charset="0"/>
                <a:cs typeface="Times New Roman" pitchFamily="18" charset="0"/>
              </a:rPr>
              <a:t>nstance variable can not be declare in static member</a:t>
            </a:r>
          </a:p>
          <a:p>
            <a:pPr marL="0" indent="0">
              <a:buNone/>
            </a:pPr>
            <a:endParaRPr lang="en-IN" dirty="0" smtClean="0">
              <a:latin typeface="Times New Roman" pitchFamily="18" charset="0"/>
              <a:cs typeface="Times New Roman" pitchFamily="18" charset="0"/>
            </a:endParaRPr>
          </a:p>
          <a:p>
            <a:pPr>
              <a:buFont typeface="Wingdings" pitchFamily="2" charset="2"/>
              <a:buChar char="Ø"/>
            </a:pP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65459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92697"/>
            <a:ext cx="10972800" cy="5433467"/>
          </a:xfrm>
        </p:spPr>
        <p:txBody>
          <a:bodyPr>
            <a:normAutofit/>
          </a:bodyPr>
          <a:lstStyle/>
          <a:p>
            <a:pPr marL="0" indent="0">
              <a:buNone/>
            </a:pPr>
            <a:r>
              <a:rPr lang="en-IN" sz="3600" b="1" dirty="0" smtClean="0">
                <a:latin typeface="Times New Roman" pitchFamily="18" charset="0"/>
                <a:cs typeface="Times New Roman" pitchFamily="18" charset="0"/>
              </a:rPr>
              <a:t>Static variable</a:t>
            </a:r>
          </a:p>
          <a:p>
            <a:pPr marL="457200" indent="-457200">
              <a:buFont typeface="Wingdings" pitchFamily="2" charset="2"/>
              <a:buChar char="Ø"/>
            </a:pPr>
            <a:r>
              <a:rPr lang="en-IN" dirty="0">
                <a:latin typeface="Times New Roman" pitchFamily="18" charset="0"/>
                <a:cs typeface="Times New Roman" pitchFamily="18" charset="0"/>
              </a:rPr>
              <a:t>s</a:t>
            </a:r>
            <a:r>
              <a:rPr lang="en-IN" sz="2800" dirty="0" smtClean="0">
                <a:latin typeface="Times New Roman" pitchFamily="18" charset="0"/>
                <a:cs typeface="Times New Roman" pitchFamily="18" charset="0"/>
              </a:rPr>
              <a:t>tatic variables are also called as ‘Class variables’.</a:t>
            </a:r>
          </a:p>
          <a:p>
            <a:pPr marL="457200" indent="-457200">
              <a:buFont typeface="Wingdings" pitchFamily="2" charset="2"/>
              <a:buChar char="Ø"/>
            </a:pPr>
            <a:r>
              <a:rPr lang="en-IN" dirty="0">
                <a:latin typeface="Times New Roman" pitchFamily="18" charset="0"/>
                <a:cs typeface="Times New Roman" pitchFamily="18" charset="0"/>
              </a:rPr>
              <a:t>s</a:t>
            </a:r>
            <a:r>
              <a:rPr lang="en-IN" sz="2800" dirty="0" smtClean="0">
                <a:latin typeface="Times New Roman" pitchFamily="18" charset="0"/>
                <a:cs typeface="Times New Roman" pitchFamily="18" charset="0"/>
              </a:rPr>
              <a:t>tatic variables are declared inside a class with ‘static’ keyword, but outside any block like methods or constructor.</a:t>
            </a:r>
          </a:p>
          <a:p>
            <a:pPr marL="457200" indent="-457200">
              <a:buFont typeface="Wingdings" pitchFamily="2" charset="2"/>
              <a:buChar char="Ø"/>
            </a:pPr>
            <a:r>
              <a:rPr lang="en-IN" dirty="0">
                <a:latin typeface="Times New Roman" pitchFamily="18" charset="0"/>
                <a:cs typeface="Times New Roman" pitchFamily="18" charset="0"/>
              </a:rPr>
              <a:t>s</a:t>
            </a:r>
            <a:r>
              <a:rPr lang="en-IN" sz="2800" dirty="0" smtClean="0">
                <a:latin typeface="Times New Roman" pitchFamily="18" charset="0"/>
                <a:cs typeface="Times New Roman" pitchFamily="18" charset="0"/>
              </a:rPr>
              <a:t>tatic variables have only one copy throughout the class regardless of number of object created.</a:t>
            </a:r>
          </a:p>
          <a:p>
            <a:pPr marL="457200" indent="-457200">
              <a:buFont typeface="Wingdings" pitchFamily="2" charset="2"/>
              <a:buChar char="Ø"/>
            </a:pPr>
            <a:r>
              <a:rPr lang="en-IN" dirty="0">
                <a:latin typeface="Times New Roman" pitchFamily="18" charset="0"/>
                <a:cs typeface="Times New Roman" pitchFamily="18" charset="0"/>
              </a:rPr>
              <a:t>s</a:t>
            </a:r>
            <a:r>
              <a:rPr lang="en-IN" sz="2800" dirty="0" smtClean="0">
                <a:latin typeface="Times New Roman" pitchFamily="18" charset="0"/>
                <a:cs typeface="Times New Roman" pitchFamily="18" charset="0"/>
              </a:rPr>
              <a:t>tatic variables are stored in static memory.</a:t>
            </a:r>
          </a:p>
          <a:p>
            <a:pPr marL="457200" indent="-457200">
              <a:buFont typeface="Wingdings" pitchFamily="2" charset="2"/>
              <a:buChar char="Ø"/>
            </a:pPr>
            <a:r>
              <a:rPr lang="en-IN" sz="2800" dirty="0" smtClean="0">
                <a:latin typeface="Times New Roman" pitchFamily="18" charset="0"/>
                <a:cs typeface="Times New Roman" pitchFamily="18" charset="0"/>
              </a:rPr>
              <a:t>It is mostly used to declare constants.</a:t>
            </a:r>
          </a:p>
          <a:p>
            <a:pPr marL="457200" indent="-457200">
              <a:buFont typeface="Wingdings" pitchFamily="2" charset="2"/>
              <a:buChar char="Ø"/>
            </a:pPr>
            <a:r>
              <a:rPr lang="en-IN" sz="2800" dirty="0" smtClean="0">
                <a:latin typeface="Times New Roman" pitchFamily="18" charset="0"/>
                <a:cs typeface="Times New Roman" pitchFamily="18" charset="0"/>
              </a:rPr>
              <a:t>Default values of static variables are same as instance variables.</a:t>
            </a:r>
          </a:p>
          <a:p>
            <a:pPr marL="457200" indent="-457200">
              <a:buFont typeface="Wingdings" pitchFamily="2" charset="2"/>
              <a:buChar char="Ø"/>
            </a:pPr>
            <a:r>
              <a:rPr lang="en-IN" dirty="0">
                <a:latin typeface="Times New Roman" pitchFamily="18" charset="0"/>
                <a:cs typeface="Times New Roman" pitchFamily="18" charset="0"/>
              </a:rPr>
              <a:t>s</a:t>
            </a:r>
            <a:r>
              <a:rPr lang="en-IN" sz="2800" dirty="0" smtClean="0">
                <a:latin typeface="Times New Roman" pitchFamily="18" charset="0"/>
                <a:cs typeface="Times New Roman" pitchFamily="18" charset="0"/>
              </a:rPr>
              <a:t>tatic variables can be invoked by calling the class name.</a:t>
            </a:r>
          </a:p>
          <a:p>
            <a:pPr marL="914400" lvl="1" indent="-457200">
              <a:buFont typeface="Arial" pitchFamily="34" charset="0"/>
              <a:buChar char="•"/>
            </a:pPr>
            <a:r>
              <a:rPr lang="en-IN" dirty="0">
                <a:latin typeface="Times New Roman" pitchFamily="18" charset="0"/>
                <a:cs typeface="Times New Roman" pitchFamily="18" charset="0"/>
              </a:rPr>
              <a:t>c</a:t>
            </a:r>
            <a:r>
              <a:rPr lang="en-IN" dirty="0" smtClean="0">
                <a:latin typeface="Times New Roman" pitchFamily="18" charset="0"/>
                <a:cs typeface="Times New Roman" pitchFamily="18" charset="0"/>
              </a:rPr>
              <a:t>lassName.variable_name</a:t>
            </a:r>
            <a:endParaRPr lang="en-IN" dirty="0">
              <a:latin typeface="Times New Roman" pitchFamily="18" charset="0"/>
              <a:cs typeface="Times New Roman" pitchFamily="18" charset="0"/>
            </a:endParaRPr>
          </a:p>
          <a:p>
            <a:pPr marL="0" indent="0">
              <a:buNone/>
            </a:pPr>
            <a:endParaRPr lang="en-IN" dirty="0" smtClean="0">
              <a:latin typeface="Times New Roman" pitchFamily="18" charset="0"/>
              <a:cs typeface="Times New Roman" pitchFamily="18" charset="0"/>
            </a:endParaRPr>
          </a:p>
          <a:p>
            <a:pPr>
              <a:buFont typeface="Wingdings" pitchFamily="2" charset="2"/>
              <a:buChar char="Ø"/>
            </a:pP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68797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0688"/>
            <a:ext cx="10972800" cy="796950"/>
          </a:xfrm>
        </p:spPr>
        <p:txBody>
          <a:bodyPr>
            <a:normAutofit/>
          </a:bodyPr>
          <a:lstStyle/>
          <a:p>
            <a:r>
              <a:rPr lang="en-IN" sz="4000" b="1" dirty="0" smtClean="0">
                <a:latin typeface="Times New Roman" pitchFamily="18" charset="0"/>
                <a:cs typeface="Times New Roman" pitchFamily="18" charset="0"/>
              </a:rPr>
              <a:t>abstract</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IN" dirty="0">
                <a:latin typeface="Times New Roman" pitchFamily="18" charset="0"/>
                <a:cs typeface="Times New Roman" pitchFamily="18" charset="0"/>
              </a:rPr>
              <a:t>a</a:t>
            </a:r>
            <a:r>
              <a:rPr lang="en-IN" dirty="0" smtClean="0">
                <a:latin typeface="Times New Roman" pitchFamily="18" charset="0"/>
                <a:cs typeface="Times New Roman" pitchFamily="18" charset="0"/>
              </a:rPr>
              <a:t>bstract is a key word applicable  to class method</a:t>
            </a:r>
          </a:p>
          <a:p>
            <a:pPr>
              <a:buFont typeface="Wingdings" pitchFamily="2" charset="2"/>
              <a:buChar char="Ø"/>
            </a:pPr>
            <a:r>
              <a:rPr lang="en-IN" dirty="0" smtClean="0">
                <a:latin typeface="Times New Roman" pitchFamily="18" charset="0"/>
                <a:cs typeface="Times New Roman" pitchFamily="18" charset="0"/>
              </a:rPr>
              <a:t>When we define method as abstract we should not declare body for that method</a:t>
            </a:r>
          </a:p>
          <a:p>
            <a:pPr>
              <a:buFont typeface="Wingdings" pitchFamily="2" charset="2"/>
              <a:buChar char="Ø"/>
            </a:pPr>
            <a:r>
              <a:rPr lang="en-IN" dirty="0" smtClean="0">
                <a:latin typeface="Times New Roman" pitchFamily="18" charset="0"/>
                <a:cs typeface="Times New Roman" pitchFamily="18" charset="0"/>
              </a:rPr>
              <a:t>When we declare class as abstract then we can not create Object for that class</a:t>
            </a:r>
          </a:p>
          <a:p>
            <a:pPr>
              <a:buFont typeface="Wingdings" pitchFamily="2" charset="2"/>
              <a:buChar char="Ø"/>
            </a:pPr>
            <a:r>
              <a:rPr lang="en-IN" dirty="0">
                <a:latin typeface="Times New Roman" pitchFamily="18" charset="0"/>
                <a:cs typeface="Times New Roman" pitchFamily="18" charset="0"/>
              </a:rPr>
              <a:t>a</a:t>
            </a:r>
            <a:r>
              <a:rPr lang="en-IN" dirty="0" smtClean="0">
                <a:latin typeface="Times New Roman" pitchFamily="18" charset="0"/>
                <a:cs typeface="Times New Roman" pitchFamily="18" charset="0"/>
              </a:rPr>
              <a:t>bstract class will have constructor</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72050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0688"/>
            <a:ext cx="10972800" cy="796950"/>
          </a:xfrm>
        </p:spPr>
        <p:txBody>
          <a:bodyPr>
            <a:normAutofit/>
          </a:bodyPr>
          <a:lstStyle/>
          <a:p>
            <a:r>
              <a:rPr lang="en-IN" sz="4000" b="1" dirty="0" smtClean="0">
                <a:latin typeface="Times New Roman" pitchFamily="18" charset="0"/>
                <a:cs typeface="Times New Roman" pitchFamily="18" charset="0"/>
              </a:rPr>
              <a:t>Keyword ‘final’</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IN" dirty="0" smtClean="0">
                <a:latin typeface="Times New Roman" pitchFamily="18" charset="0"/>
                <a:cs typeface="Times New Roman" pitchFamily="18" charset="0"/>
              </a:rPr>
              <a:t>‘final’ is key word applicable for class and variable and method</a:t>
            </a:r>
          </a:p>
          <a:p>
            <a:pPr>
              <a:buFont typeface="Wingdings" pitchFamily="2" charset="2"/>
              <a:buChar char="Ø"/>
            </a:pPr>
            <a:r>
              <a:rPr lang="en-IN" dirty="0" smtClean="0">
                <a:latin typeface="Times New Roman" pitchFamily="18" charset="0"/>
                <a:cs typeface="Times New Roman" pitchFamily="18" charset="0"/>
              </a:rPr>
              <a:t>final variable value can not change it is constant </a:t>
            </a:r>
          </a:p>
          <a:p>
            <a:pPr>
              <a:buFont typeface="Wingdings" pitchFamily="2" charset="2"/>
              <a:buChar char="Ø"/>
            </a:pPr>
            <a:r>
              <a:rPr lang="en-IN" dirty="0" smtClean="0">
                <a:latin typeface="Times New Roman" pitchFamily="18" charset="0"/>
                <a:cs typeface="Times New Roman" pitchFamily="18" charset="0"/>
              </a:rPr>
              <a:t>final method can not be override</a:t>
            </a:r>
          </a:p>
          <a:p>
            <a:pPr>
              <a:buFont typeface="Wingdings" pitchFamily="2" charset="2"/>
              <a:buChar char="Ø"/>
            </a:pPr>
            <a:r>
              <a:rPr lang="en-IN" dirty="0" smtClean="0">
                <a:latin typeface="Times New Roman" pitchFamily="18" charset="0"/>
                <a:cs typeface="Times New Roman" pitchFamily="18" charset="0"/>
              </a:rPr>
              <a:t>final class cannot be extend</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5490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0688"/>
            <a:ext cx="10972800" cy="796950"/>
          </a:xfrm>
        </p:spPr>
        <p:txBody>
          <a:bodyPr>
            <a:normAutofit/>
          </a:bodyPr>
          <a:lstStyle/>
          <a:p>
            <a:r>
              <a:rPr lang="en-IN" sz="4000" b="1" dirty="0">
                <a:latin typeface="Times New Roman" pitchFamily="18" charset="0"/>
                <a:cs typeface="Times New Roman" pitchFamily="18" charset="0"/>
              </a:rPr>
              <a:t>a</a:t>
            </a:r>
            <a:r>
              <a:rPr lang="en-IN" sz="4000" b="1" dirty="0" smtClean="0">
                <a:latin typeface="Times New Roman" pitchFamily="18" charset="0"/>
                <a:cs typeface="Times New Roman" pitchFamily="18" charset="0"/>
              </a:rPr>
              <a:t>bstract classes</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Font typeface="Wingdings" pitchFamily="2" charset="2"/>
              <a:buChar char="Ø"/>
            </a:pPr>
            <a:r>
              <a:rPr lang="en-IN" dirty="0" smtClean="0">
                <a:latin typeface="Times New Roman" pitchFamily="18" charset="0"/>
                <a:cs typeface="Times New Roman" pitchFamily="18" charset="0"/>
              </a:rPr>
              <a:t>The class which contain abstract key word is called abstract class</a:t>
            </a:r>
          </a:p>
          <a:p>
            <a:pPr>
              <a:buFont typeface="Wingdings" pitchFamily="2" charset="2"/>
              <a:buChar char="Ø"/>
            </a:pPr>
            <a:r>
              <a:rPr lang="en-IN" dirty="0">
                <a:latin typeface="Times New Roman" pitchFamily="18" charset="0"/>
                <a:cs typeface="Times New Roman" pitchFamily="18" charset="0"/>
              </a:rPr>
              <a:t>a</a:t>
            </a:r>
            <a:r>
              <a:rPr lang="en-IN" dirty="0" smtClean="0">
                <a:latin typeface="Times New Roman" pitchFamily="18" charset="0"/>
                <a:cs typeface="Times New Roman" pitchFamily="18" charset="0"/>
              </a:rPr>
              <a:t>bstract method will not have body</a:t>
            </a:r>
          </a:p>
          <a:p>
            <a:pPr>
              <a:buFont typeface="Wingdings" pitchFamily="2" charset="2"/>
              <a:buChar char="Ø"/>
            </a:pPr>
            <a:r>
              <a:rPr lang="en-IN" dirty="0">
                <a:latin typeface="Times New Roman" pitchFamily="18" charset="0"/>
                <a:cs typeface="Times New Roman" pitchFamily="18" charset="0"/>
              </a:rPr>
              <a:t>i</a:t>
            </a:r>
            <a:r>
              <a:rPr lang="en-IN" dirty="0" smtClean="0">
                <a:latin typeface="Times New Roman" pitchFamily="18" charset="0"/>
                <a:cs typeface="Times New Roman" pitchFamily="18" charset="0"/>
              </a:rPr>
              <a:t>f we declare any  method as abstract then that class should be declare as abstract</a:t>
            </a:r>
          </a:p>
          <a:p>
            <a:pPr>
              <a:buFont typeface="Wingdings" pitchFamily="2" charset="2"/>
              <a:buChar char="Ø"/>
            </a:pPr>
            <a:r>
              <a:rPr lang="en-IN" dirty="0" smtClean="0">
                <a:latin typeface="Times New Roman" pitchFamily="18" charset="0"/>
                <a:cs typeface="Times New Roman" pitchFamily="18" charset="0"/>
              </a:rPr>
              <a:t>We can not create Object of abstract class</a:t>
            </a:r>
          </a:p>
          <a:p>
            <a:pPr>
              <a:buFont typeface="Wingdings" pitchFamily="2" charset="2"/>
              <a:buChar char="Ø"/>
            </a:pPr>
            <a:r>
              <a:rPr lang="en-IN" dirty="0">
                <a:latin typeface="Times New Roman" pitchFamily="18" charset="0"/>
                <a:cs typeface="Times New Roman" pitchFamily="18" charset="0"/>
              </a:rPr>
              <a:t>a</a:t>
            </a:r>
            <a:r>
              <a:rPr lang="en-IN" dirty="0" smtClean="0">
                <a:latin typeface="Times New Roman" pitchFamily="18" charset="0"/>
                <a:cs typeface="Times New Roman" pitchFamily="18" charset="0"/>
              </a:rPr>
              <a:t>bstract class will have constructor</a:t>
            </a:r>
          </a:p>
        </p:txBody>
      </p:sp>
    </p:spTree>
    <p:extLst>
      <p:ext uri="{BB962C8B-B14F-4D97-AF65-F5344CB8AC3E}">
        <p14:creationId xmlns:p14="http://schemas.microsoft.com/office/powerpoint/2010/main" val="255130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64705"/>
            <a:ext cx="10972800" cy="5361459"/>
          </a:xfrm>
        </p:spPr>
        <p:txBody>
          <a:bodyPr>
            <a:normAutofit/>
          </a:bodyPr>
          <a:lstStyle/>
          <a:p>
            <a:pPr>
              <a:buFont typeface="Wingdings" pitchFamily="2" charset="2"/>
              <a:buChar char="Ø"/>
            </a:pPr>
            <a:r>
              <a:rPr lang="en-IN" dirty="0" smtClean="0">
                <a:latin typeface="Times New Roman" pitchFamily="18" charset="0"/>
                <a:cs typeface="Times New Roman" pitchFamily="18" charset="0"/>
              </a:rPr>
              <a:t>We have to implement abstract method in subclass of abstract class otherwise we need to declare that subclass as abstract class</a:t>
            </a:r>
          </a:p>
          <a:p>
            <a:pPr>
              <a:buFont typeface="Wingdings" pitchFamily="2" charset="2"/>
              <a:buChar char="Ø"/>
            </a:pPr>
            <a:endParaRPr lang="en-IN" dirty="0">
              <a:latin typeface="Times New Roman" pitchFamily="18" charset="0"/>
              <a:cs typeface="Times New Roman" pitchFamily="18" charset="0"/>
            </a:endParaRPr>
          </a:p>
          <a:p>
            <a:pPr>
              <a:buFont typeface="Wingdings" pitchFamily="2" charset="2"/>
              <a:buChar char="Ø"/>
            </a:pPr>
            <a:r>
              <a:rPr lang="en-IN" dirty="0" smtClean="0">
                <a:latin typeface="Times New Roman" pitchFamily="18" charset="0"/>
                <a:cs typeface="Times New Roman" pitchFamily="18" charset="0"/>
              </a:rPr>
              <a:t>We can access all member of abstract by creating Object of super class</a:t>
            </a:r>
          </a:p>
          <a:p>
            <a:pPr>
              <a:buFont typeface="Wingdings" pitchFamily="2" charset="2"/>
              <a:buChar char="Ø"/>
            </a:pPr>
            <a:endParaRPr lang="en-IN" dirty="0" smtClean="0">
              <a:latin typeface="Times New Roman" pitchFamily="18" charset="0"/>
              <a:cs typeface="Times New Roman" pitchFamily="18" charset="0"/>
            </a:endParaRPr>
          </a:p>
          <a:p>
            <a:pPr>
              <a:buFont typeface="Wingdings" pitchFamily="2" charset="2"/>
              <a:buChar char="Ø"/>
            </a:pPr>
            <a:endParaRPr lang="en-IN"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0895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64705"/>
            <a:ext cx="10972800" cy="5361459"/>
          </a:xfrm>
        </p:spPr>
        <p:txBody>
          <a:bodyPr>
            <a:normAutofit fontScale="85000" lnSpcReduction="20000"/>
          </a:bodyPr>
          <a:lstStyle/>
          <a:p>
            <a:pPr marL="0" indent="0">
              <a:buNone/>
            </a:pPr>
            <a:r>
              <a:rPr lang="en-IN" sz="2200" b="1" dirty="0" smtClean="0">
                <a:latin typeface="Times New Roman" pitchFamily="18" charset="0"/>
                <a:cs typeface="Times New Roman" pitchFamily="18" charset="0"/>
              </a:rPr>
              <a:t>Demo :</a:t>
            </a:r>
          </a:p>
          <a:p>
            <a:pPr marL="0" indent="0">
              <a:buNone/>
            </a:pPr>
            <a:r>
              <a:rPr lang="en-IN" sz="2200" b="1" dirty="0" smtClean="0">
                <a:latin typeface="Times New Roman" pitchFamily="18" charset="0"/>
                <a:cs typeface="Times New Roman" pitchFamily="18" charset="0"/>
              </a:rPr>
              <a:t>abstract class A{</a:t>
            </a:r>
          </a:p>
          <a:p>
            <a:pPr marL="0" indent="0">
              <a:buNone/>
            </a:pPr>
            <a:r>
              <a:rPr lang="en-IN" sz="2200" b="1" dirty="0">
                <a:latin typeface="Times New Roman" pitchFamily="18" charset="0"/>
                <a:cs typeface="Times New Roman" pitchFamily="18" charset="0"/>
              </a:rPr>
              <a:t>	</a:t>
            </a:r>
            <a:r>
              <a:rPr lang="en-IN" sz="2200" b="1" dirty="0" smtClean="0">
                <a:latin typeface="Times New Roman" pitchFamily="18" charset="0"/>
                <a:cs typeface="Times New Roman" pitchFamily="18" charset="0"/>
              </a:rPr>
              <a:t>int a=12;</a:t>
            </a:r>
          </a:p>
          <a:p>
            <a:pPr marL="0" indent="0">
              <a:buNone/>
            </a:pPr>
            <a:r>
              <a:rPr lang="en-IN" sz="2200" b="1" dirty="0">
                <a:latin typeface="Times New Roman" pitchFamily="18" charset="0"/>
                <a:cs typeface="Times New Roman" pitchFamily="18" charset="0"/>
              </a:rPr>
              <a:t>	</a:t>
            </a:r>
            <a:r>
              <a:rPr lang="en-IN" sz="2200" b="1" dirty="0" smtClean="0">
                <a:latin typeface="Times New Roman" pitchFamily="18" charset="0"/>
                <a:cs typeface="Times New Roman" pitchFamily="18" charset="0"/>
              </a:rPr>
              <a:t>void show();</a:t>
            </a:r>
          </a:p>
          <a:p>
            <a:pPr marL="0" indent="0">
              <a:buNone/>
            </a:pPr>
            <a:r>
              <a:rPr lang="en-IN" sz="2200" b="1" dirty="0" smtClean="0">
                <a:latin typeface="Times New Roman" pitchFamily="18" charset="0"/>
                <a:cs typeface="Times New Roman" pitchFamily="18" charset="0"/>
              </a:rPr>
              <a:t>}</a:t>
            </a:r>
          </a:p>
          <a:p>
            <a:pPr marL="0" indent="0">
              <a:buNone/>
            </a:pPr>
            <a:r>
              <a:rPr lang="en-IN" sz="2200" b="1" dirty="0" smtClean="0">
                <a:latin typeface="Times New Roman" pitchFamily="18" charset="0"/>
                <a:cs typeface="Times New Roman" pitchFamily="18" charset="0"/>
              </a:rPr>
              <a:t>class B extends A{</a:t>
            </a:r>
          </a:p>
          <a:p>
            <a:pPr marL="0" indent="0">
              <a:buNone/>
            </a:pPr>
            <a:r>
              <a:rPr lang="en-IN" sz="2200" b="1" dirty="0">
                <a:latin typeface="Times New Roman" pitchFamily="18" charset="0"/>
                <a:cs typeface="Times New Roman" pitchFamily="18" charset="0"/>
              </a:rPr>
              <a:t>	</a:t>
            </a:r>
            <a:r>
              <a:rPr lang="en-IN" sz="2200" b="1" dirty="0" smtClean="0">
                <a:latin typeface="Times New Roman" pitchFamily="18" charset="0"/>
                <a:cs typeface="Times New Roman" pitchFamily="18" charset="0"/>
              </a:rPr>
              <a:t>void show(){</a:t>
            </a:r>
          </a:p>
          <a:p>
            <a:pPr marL="0" indent="0">
              <a:buNone/>
            </a:pPr>
            <a:r>
              <a:rPr lang="en-IN" sz="2200" b="1" dirty="0">
                <a:latin typeface="Times New Roman" pitchFamily="18" charset="0"/>
                <a:cs typeface="Times New Roman" pitchFamily="18" charset="0"/>
              </a:rPr>
              <a:t>	</a:t>
            </a:r>
            <a:r>
              <a:rPr lang="en-IN" sz="2200" b="1" dirty="0" smtClean="0">
                <a:latin typeface="Times New Roman" pitchFamily="18" charset="0"/>
                <a:cs typeface="Times New Roman" pitchFamily="18" charset="0"/>
              </a:rPr>
              <a:t>	System.out.println(“show”);</a:t>
            </a:r>
          </a:p>
          <a:p>
            <a:pPr marL="0" indent="0">
              <a:buNone/>
            </a:pPr>
            <a:r>
              <a:rPr lang="en-IN" sz="2200" b="1" dirty="0">
                <a:latin typeface="Times New Roman" pitchFamily="18" charset="0"/>
                <a:cs typeface="Times New Roman" pitchFamily="18" charset="0"/>
              </a:rPr>
              <a:t>	</a:t>
            </a:r>
            <a:r>
              <a:rPr lang="en-IN" sz="2200" b="1" dirty="0" smtClean="0">
                <a:latin typeface="Times New Roman" pitchFamily="18" charset="0"/>
                <a:cs typeface="Times New Roman" pitchFamily="18" charset="0"/>
              </a:rPr>
              <a:t>	}</a:t>
            </a:r>
          </a:p>
          <a:p>
            <a:pPr marL="0" indent="0">
              <a:buNone/>
            </a:pPr>
            <a:r>
              <a:rPr lang="en-IN" sz="2200" b="1" dirty="0">
                <a:latin typeface="Times New Roman" pitchFamily="18" charset="0"/>
                <a:cs typeface="Times New Roman" pitchFamily="18" charset="0"/>
              </a:rPr>
              <a:t>}</a:t>
            </a:r>
            <a:endParaRPr lang="en-IN" sz="2200" b="1" dirty="0" smtClean="0">
              <a:latin typeface="Times New Roman" pitchFamily="18" charset="0"/>
              <a:cs typeface="Times New Roman" pitchFamily="18" charset="0"/>
            </a:endParaRPr>
          </a:p>
          <a:p>
            <a:pPr marL="0" indent="0">
              <a:buNone/>
            </a:pPr>
            <a:r>
              <a:rPr lang="en-IN" sz="2200" b="1" dirty="0" smtClean="0">
                <a:latin typeface="Times New Roman" pitchFamily="18" charset="0"/>
                <a:cs typeface="Times New Roman" pitchFamily="18" charset="0"/>
              </a:rPr>
              <a:t>public class{</a:t>
            </a:r>
          </a:p>
          <a:p>
            <a:pPr marL="0" indent="0">
              <a:buNone/>
            </a:pPr>
            <a:r>
              <a:rPr lang="en-IN" sz="2200" b="1" dirty="0" smtClean="0">
                <a:latin typeface="Times New Roman" pitchFamily="18" charset="0"/>
                <a:cs typeface="Times New Roman" pitchFamily="18" charset="0"/>
              </a:rPr>
              <a:t>	public static void main(String[] args){</a:t>
            </a:r>
          </a:p>
          <a:p>
            <a:pPr marL="0" indent="0">
              <a:buNone/>
            </a:pPr>
            <a:r>
              <a:rPr lang="en-IN" sz="2200" b="1" dirty="0" smtClean="0">
                <a:latin typeface="Times New Roman" pitchFamily="18" charset="0"/>
                <a:cs typeface="Times New Roman" pitchFamily="18" charset="0"/>
              </a:rPr>
              <a:t>	B b=new B();</a:t>
            </a:r>
          </a:p>
          <a:p>
            <a:pPr marL="0" indent="0">
              <a:buNone/>
            </a:pPr>
            <a:r>
              <a:rPr lang="en-IN" sz="2200" b="1" dirty="0" smtClean="0">
                <a:latin typeface="Times New Roman" pitchFamily="18" charset="0"/>
                <a:cs typeface="Times New Roman" pitchFamily="18" charset="0"/>
              </a:rPr>
              <a:t>	Syste.out.println(b.a);</a:t>
            </a:r>
          </a:p>
          <a:p>
            <a:pPr marL="0" indent="0">
              <a:buNone/>
            </a:pPr>
            <a:r>
              <a:rPr lang="en-IN" sz="2200" b="1" dirty="0" smtClean="0">
                <a:latin typeface="Times New Roman" pitchFamily="18" charset="0"/>
                <a:cs typeface="Times New Roman" pitchFamily="18" charset="0"/>
              </a:rPr>
              <a:t>	b.show();</a:t>
            </a:r>
          </a:p>
          <a:p>
            <a:pPr marL="0" indent="0">
              <a:buNone/>
            </a:pPr>
            <a:r>
              <a:rPr lang="en-IN" sz="2200" b="1" dirty="0">
                <a:latin typeface="Times New Roman" pitchFamily="18" charset="0"/>
                <a:cs typeface="Times New Roman" pitchFamily="18" charset="0"/>
              </a:rPr>
              <a:t>}</a:t>
            </a:r>
            <a:endParaRPr lang="en-IN" sz="2200" b="1" dirty="0" smtClean="0">
              <a:latin typeface="Times New Roman" pitchFamily="18" charset="0"/>
              <a:cs typeface="Times New Roman" pitchFamily="18" charset="0"/>
            </a:endParaRPr>
          </a:p>
          <a:p>
            <a:pPr marL="0" indent="0">
              <a:buNone/>
            </a:pPr>
            <a:endParaRPr lang="en-IN" b="1" dirty="0">
              <a:latin typeface="Times New Roman" pitchFamily="18" charset="0"/>
              <a:cs typeface="Times New Roman" pitchFamily="18" charset="0"/>
            </a:endParaRPr>
          </a:p>
        </p:txBody>
      </p:sp>
    </p:spTree>
    <p:extLst>
      <p:ext uri="{BB962C8B-B14F-4D97-AF65-F5344CB8AC3E}">
        <p14:creationId xmlns:p14="http://schemas.microsoft.com/office/powerpoint/2010/main" val="363939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
                                            <p:txEl>
                                              <p:pRg st="15" end="15"/>
                                            </p:txEl>
                                          </p:spTgt>
                                        </p:tgtEl>
                                        <p:attrNameLst>
                                          <p:attrName>style.visibility</p:attrName>
                                        </p:attrNameLst>
                                      </p:cBhvr>
                                      <p:to>
                                        <p:strVal val="visible"/>
                                      </p:to>
                                    </p:set>
                                    <p:animEffect transition="in" filter="fade">
                                      <p:cBhvr>
                                        <p:cTn id="58"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392" y="764704"/>
            <a:ext cx="10972800" cy="580926"/>
          </a:xfrm>
        </p:spPr>
        <p:txBody>
          <a:bodyPr>
            <a:noAutofit/>
          </a:bodyPr>
          <a:lstStyle/>
          <a:p>
            <a:r>
              <a:rPr lang="en-IN" sz="4000" b="1" dirty="0" smtClean="0">
                <a:latin typeface="Times New Roman" pitchFamily="18" charset="0"/>
                <a:cs typeface="Times New Roman" pitchFamily="18" charset="0"/>
              </a:rPr>
              <a:t>Differences between abstract class and interface</a:t>
            </a:r>
            <a:endParaRPr lang="en-IN" sz="4000" b="1" dirty="0">
              <a:latin typeface="Times New Roman" pitchFamily="18" charset="0"/>
              <a:cs typeface="Times New Roman" pitchFamily="18" charset="0"/>
            </a:endParaRPr>
          </a:p>
        </p:txBody>
      </p:sp>
      <p:sp>
        <p:nvSpPr>
          <p:cNvPr id="5" name="Text Placeholder 4"/>
          <p:cNvSpPr>
            <a:spLocks noGrp="1"/>
          </p:cNvSpPr>
          <p:nvPr>
            <p:ph type="body" idx="1"/>
          </p:nvPr>
        </p:nvSpPr>
        <p:spPr/>
        <p:txBody>
          <a:bodyPr/>
          <a:lstStyle/>
          <a:p>
            <a:r>
              <a:rPr lang="en-IN" dirty="0" smtClean="0"/>
              <a:t>	</a:t>
            </a:r>
            <a:r>
              <a:rPr lang="en-IN" sz="2800" dirty="0" smtClean="0">
                <a:latin typeface="Times New Roman" pitchFamily="18" charset="0"/>
                <a:cs typeface="Times New Roman" pitchFamily="18" charset="0"/>
              </a:rPr>
              <a:t>abstract class</a:t>
            </a:r>
            <a:endParaRPr lang="en-IN" sz="2800" dirty="0">
              <a:latin typeface="Times New Roman" pitchFamily="18" charset="0"/>
              <a:cs typeface="Times New Roman" pitchFamily="18" charset="0"/>
            </a:endParaRPr>
          </a:p>
        </p:txBody>
      </p:sp>
      <p:sp>
        <p:nvSpPr>
          <p:cNvPr id="6" name="Content Placeholder 5"/>
          <p:cNvSpPr>
            <a:spLocks noGrp="1"/>
          </p:cNvSpPr>
          <p:nvPr>
            <p:ph sz="half" idx="2"/>
          </p:nvPr>
        </p:nvSpPr>
        <p:spPr/>
        <p:txBody>
          <a:bodyPr>
            <a:normAutofit lnSpcReduction="10000"/>
          </a:bodyPr>
          <a:lstStyle/>
          <a:p>
            <a:pPr>
              <a:buFont typeface="Wingdings" pitchFamily="2" charset="2"/>
              <a:buChar char="Ø"/>
            </a:pPr>
            <a:r>
              <a:rPr lang="en-IN" dirty="0" smtClean="0">
                <a:latin typeface="Times New Roman" pitchFamily="18" charset="0"/>
                <a:cs typeface="Times New Roman" pitchFamily="18" charset="0"/>
              </a:rPr>
              <a:t>This can have abstract as well as normal method</a:t>
            </a:r>
          </a:p>
          <a:p>
            <a:pPr>
              <a:buFont typeface="Wingdings" pitchFamily="2" charset="2"/>
              <a:buChar char="Ø"/>
            </a:pPr>
            <a:r>
              <a:rPr lang="en-IN" dirty="0">
                <a:latin typeface="Times New Roman" pitchFamily="18" charset="0"/>
                <a:cs typeface="Times New Roman" pitchFamily="18" charset="0"/>
              </a:rPr>
              <a:t>v</a:t>
            </a:r>
            <a:r>
              <a:rPr lang="en-IN" dirty="0" smtClean="0">
                <a:latin typeface="Times New Roman" pitchFamily="18" charset="0"/>
                <a:cs typeface="Times New Roman" pitchFamily="18" charset="0"/>
              </a:rPr>
              <a:t>ariable can be any instance, static final</a:t>
            </a:r>
          </a:p>
          <a:p>
            <a:pPr>
              <a:buFont typeface="Wingdings" pitchFamily="2" charset="2"/>
              <a:buChar char="Ø"/>
            </a:pPr>
            <a:r>
              <a:rPr lang="en-IN" dirty="0" smtClean="0">
                <a:latin typeface="Times New Roman" pitchFamily="18" charset="0"/>
                <a:cs typeface="Times New Roman" pitchFamily="18" charset="0"/>
              </a:rPr>
              <a:t>Constructor are present in abstract classes</a:t>
            </a:r>
          </a:p>
          <a:p>
            <a:pPr>
              <a:buFont typeface="Wingdings" pitchFamily="2" charset="2"/>
              <a:buChar char="Ø"/>
            </a:pPr>
            <a:r>
              <a:rPr lang="en-IN" dirty="0">
                <a:latin typeface="Times New Roman" pitchFamily="18" charset="0"/>
                <a:cs typeface="Times New Roman" pitchFamily="18" charset="0"/>
              </a:rPr>
              <a:t>a</a:t>
            </a:r>
            <a:r>
              <a:rPr lang="en-IN" dirty="0" smtClean="0">
                <a:latin typeface="Times New Roman" pitchFamily="18" charset="0"/>
                <a:cs typeface="Times New Roman" pitchFamily="18" charset="0"/>
              </a:rPr>
              <a:t>bstract class does not support multiple inheritance</a:t>
            </a:r>
          </a:p>
          <a:p>
            <a:pPr>
              <a:buFont typeface="Wingdings" pitchFamily="2" charset="2"/>
              <a:buChar char="Ø"/>
            </a:pPr>
            <a:r>
              <a:rPr lang="en-IN" dirty="0" smtClean="0">
                <a:latin typeface="Times New Roman" pitchFamily="18" charset="0"/>
                <a:cs typeface="Times New Roman" pitchFamily="18" charset="0"/>
              </a:rPr>
              <a:t>100% abstraction is not possible</a:t>
            </a:r>
          </a:p>
          <a:p>
            <a:pPr>
              <a:buFont typeface="Wingdings" pitchFamily="2" charset="2"/>
              <a:buChar char="Ø"/>
            </a:pPr>
            <a:endParaRPr lang="en-IN" dirty="0"/>
          </a:p>
        </p:txBody>
      </p:sp>
      <p:sp>
        <p:nvSpPr>
          <p:cNvPr id="7" name="Text Placeholder 6"/>
          <p:cNvSpPr>
            <a:spLocks noGrp="1"/>
          </p:cNvSpPr>
          <p:nvPr>
            <p:ph type="body" sz="quarter" idx="3"/>
          </p:nvPr>
        </p:nvSpPr>
        <p:spPr/>
        <p:txBody>
          <a:bodyPr/>
          <a:lstStyle/>
          <a:p>
            <a:r>
              <a:rPr lang="en-IN" dirty="0" smtClean="0"/>
              <a:t>	</a:t>
            </a:r>
            <a:r>
              <a:rPr lang="en-IN" sz="3200" dirty="0" smtClean="0">
                <a:latin typeface="Times New Roman" pitchFamily="18" charset="0"/>
                <a:cs typeface="Times New Roman" pitchFamily="18" charset="0"/>
              </a:rPr>
              <a:t>interface</a:t>
            </a:r>
            <a:endParaRPr lang="en-IN" sz="3200" dirty="0">
              <a:latin typeface="Times New Roman" pitchFamily="18" charset="0"/>
              <a:cs typeface="Times New Roman" pitchFamily="18" charset="0"/>
            </a:endParaRPr>
          </a:p>
        </p:txBody>
      </p:sp>
      <p:sp>
        <p:nvSpPr>
          <p:cNvPr id="8" name="Content Placeholder 7"/>
          <p:cNvSpPr>
            <a:spLocks noGrp="1"/>
          </p:cNvSpPr>
          <p:nvPr>
            <p:ph sz="quarter" idx="4"/>
          </p:nvPr>
        </p:nvSpPr>
        <p:spPr/>
        <p:txBody>
          <a:bodyPr>
            <a:normAutofit fontScale="92500"/>
          </a:bodyPr>
          <a:lstStyle/>
          <a:p>
            <a:pPr>
              <a:buFont typeface="Wingdings" pitchFamily="2" charset="2"/>
              <a:buChar char="Ø"/>
            </a:pPr>
            <a:r>
              <a:rPr lang="en-IN" dirty="0" smtClean="0">
                <a:latin typeface="Times New Roman" pitchFamily="18" charset="0"/>
                <a:cs typeface="Times New Roman" pitchFamily="18" charset="0"/>
              </a:rPr>
              <a:t>This will have only abstract method</a:t>
            </a:r>
          </a:p>
          <a:p>
            <a:pPr>
              <a:buFont typeface="Wingdings" pitchFamily="2" charset="2"/>
              <a:buChar char="Ø"/>
            </a:pPr>
            <a:r>
              <a:rPr lang="en-IN" dirty="0">
                <a:latin typeface="Times New Roman" pitchFamily="18" charset="0"/>
                <a:cs typeface="Times New Roman" pitchFamily="18" charset="0"/>
              </a:rPr>
              <a:t>v</a:t>
            </a:r>
            <a:r>
              <a:rPr lang="en-IN" dirty="0" smtClean="0">
                <a:latin typeface="Times New Roman" pitchFamily="18" charset="0"/>
                <a:cs typeface="Times New Roman" pitchFamily="18" charset="0"/>
              </a:rPr>
              <a:t>ariable are static final only</a:t>
            </a:r>
          </a:p>
          <a:p>
            <a:pPr marL="0" indent="0">
              <a:buNone/>
            </a:pPr>
            <a:endParaRPr lang="en-IN" dirty="0">
              <a:latin typeface="Times New Roman" pitchFamily="18" charset="0"/>
              <a:cs typeface="Times New Roman" pitchFamily="18" charset="0"/>
            </a:endParaRPr>
          </a:p>
          <a:p>
            <a:pPr>
              <a:buFont typeface="Wingdings" pitchFamily="2" charset="2"/>
              <a:buChar char="Ø"/>
            </a:pPr>
            <a:r>
              <a:rPr lang="en-IN" dirty="0" smtClean="0">
                <a:latin typeface="Times New Roman" pitchFamily="18" charset="0"/>
                <a:cs typeface="Times New Roman" pitchFamily="18" charset="0"/>
              </a:rPr>
              <a:t>Constructor are absent in interface</a:t>
            </a:r>
          </a:p>
          <a:p>
            <a:pPr>
              <a:buFont typeface="Wingdings" pitchFamily="2" charset="2"/>
              <a:buChar char="Ø"/>
            </a:pPr>
            <a:r>
              <a:rPr lang="en-IN" dirty="0">
                <a:latin typeface="Times New Roman" pitchFamily="18" charset="0"/>
                <a:cs typeface="Times New Roman" pitchFamily="18" charset="0"/>
              </a:rPr>
              <a:t>i</a:t>
            </a:r>
            <a:r>
              <a:rPr lang="en-IN" dirty="0" smtClean="0">
                <a:latin typeface="Times New Roman" pitchFamily="18" charset="0"/>
                <a:cs typeface="Times New Roman" pitchFamily="18" charset="0"/>
              </a:rPr>
              <a:t>nterface support multiple inheritance</a:t>
            </a:r>
          </a:p>
          <a:p>
            <a:pPr>
              <a:buFont typeface="Wingdings" pitchFamily="2" charset="2"/>
              <a:buChar char="Ø"/>
            </a:pPr>
            <a:r>
              <a:rPr lang="en-IN" dirty="0" smtClean="0">
                <a:latin typeface="Times New Roman" pitchFamily="18" charset="0"/>
                <a:cs typeface="Times New Roman" pitchFamily="18" charset="0"/>
              </a:rPr>
              <a:t>100% abstraction can be achieved</a:t>
            </a:r>
          </a:p>
        </p:txBody>
      </p:sp>
    </p:spTree>
    <p:extLst>
      <p:ext uri="{BB962C8B-B14F-4D97-AF65-F5344CB8AC3E}">
        <p14:creationId xmlns:p14="http://schemas.microsoft.com/office/powerpoint/2010/main" val="406675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500"/>
                                        <p:tgtEl>
                                          <p:spTgt spid="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fade">
                                      <p:cBhvr>
                                        <p:cTn id="37" dur="500"/>
                                        <p:tgtEl>
                                          <p:spTgt spid="6">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3" end="3"/>
                                            </p:txEl>
                                          </p:spTgt>
                                        </p:tgtEl>
                                        <p:attrNameLst>
                                          <p:attrName>style.visibility</p:attrName>
                                        </p:attrNameLst>
                                      </p:cBhvr>
                                      <p:to>
                                        <p:strVal val="visible"/>
                                      </p:to>
                                    </p:set>
                                    <p:animEffect transition="in" filter="fade">
                                      <p:cBhvr>
                                        <p:cTn id="42" dur="500"/>
                                        <p:tgtEl>
                                          <p:spTgt spid="8">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animEffect transition="in" filter="fade">
                                      <p:cBhvr>
                                        <p:cTn id="47" dur="500"/>
                                        <p:tgtEl>
                                          <p:spTgt spid="6">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4" end="4"/>
                                            </p:txEl>
                                          </p:spTgt>
                                        </p:tgtEl>
                                        <p:attrNameLst>
                                          <p:attrName>style.visibility</p:attrName>
                                        </p:attrNameLst>
                                      </p:cBhvr>
                                      <p:to>
                                        <p:strVal val="visible"/>
                                      </p:to>
                                    </p:set>
                                    <p:animEffect transition="in" filter="fade">
                                      <p:cBhvr>
                                        <p:cTn id="52" dur="500"/>
                                        <p:tgtEl>
                                          <p:spTgt spid="8">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4" end="4"/>
                                            </p:txEl>
                                          </p:spTgt>
                                        </p:tgtEl>
                                        <p:attrNameLst>
                                          <p:attrName>style.visibility</p:attrName>
                                        </p:attrNameLst>
                                      </p:cBhvr>
                                      <p:to>
                                        <p:strVal val="visible"/>
                                      </p:to>
                                    </p:set>
                                    <p:animEffect transition="in" filter="fade">
                                      <p:cBhvr>
                                        <p:cTn id="57" dur="500"/>
                                        <p:tgtEl>
                                          <p:spTgt spid="6">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xEl>
                                              <p:pRg st="5" end="5"/>
                                            </p:txEl>
                                          </p:spTgt>
                                        </p:tgtEl>
                                        <p:attrNameLst>
                                          <p:attrName>style.visibility</p:attrName>
                                        </p:attrNameLst>
                                      </p:cBhvr>
                                      <p:to>
                                        <p:strVal val="visible"/>
                                      </p:to>
                                    </p:set>
                                    <p:animEffect transition="in" filter="fade">
                                      <p:cBhvr>
                                        <p:cTn id="6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500" y="685800"/>
            <a:ext cx="10972800" cy="569386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Introduction to JAVA</a:t>
            </a:r>
          </a:p>
          <a:p>
            <a:endParaRPr lang="en-US" sz="4000" dirty="0">
              <a:latin typeface="Times New Roman" panose="02020603050405020304" pitchFamily="18" charset="0"/>
              <a:cs typeface="Times New Roman" panose="02020603050405020304" pitchFamily="18" charset="0"/>
            </a:endParaRPr>
          </a:p>
          <a:p>
            <a:r>
              <a:rPr lang="en-US" sz="3600" dirty="0" smtClean="0">
                <a:latin typeface="Times New Roman" panose="02020603050405020304" pitchFamily="18" charset="0"/>
                <a:cs typeface="Times New Roman" panose="02020603050405020304" pitchFamily="18" charset="0"/>
              </a:rPr>
              <a:t>What is JAVA?</a:t>
            </a:r>
          </a:p>
          <a:p>
            <a:endParaRPr lang="en-US" sz="40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JAVA is a Pure Object Oriented Programming Language developed by SunMicroSystems.</a:t>
            </a:r>
          </a:p>
          <a:p>
            <a:endParaRPr lang="en-US" sz="28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Java is a Platform (JRE and API).</a:t>
            </a:r>
          </a:p>
          <a:p>
            <a:endParaRPr lang="en-US" sz="2800" dirty="0" smtClean="0">
              <a:latin typeface="Times New Roman" panose="02020603050405020304" pitchFamily="18" charset="0"/>
              <a:cs typeface="Times New Roman" panose="02020603050405020304" pitchFamily="18" charset="0"/>
            </a:endParaRPr>
          </a:p>
          <a:p>
            <a:r>
              <a:rPr lang="en-US" sz="4000" dirty="0" smtClean="0">
                <a:latin typeface="Times New Roman" panose="02020603050405020304" pitchFamily="18" charset="0"/>
                <a:cs typeface="Times New Roman" panose="02020603050405020304" pitchFamily="18" charset="0"/>
              </a:rPr>
              <a:t>Platform: </a:t>
            </a:r>
            <a:r>
              <a:rPr lang="en-US" sz="2800" dirty="0" smtClean="0">
                <a:latin typeface="Times New Roman" panose="02020603050405020304" pitchFamily="18" charset="0"/>
                <a:cs typeface="Times New Roman" panose="02020603050405020304" pitchFamily="18" charset="0"/>
              </a:rPr>
              <a:t>It’s any hardware or software environment in which a program runs.</a:t>
            </a:r>
            <a:endParaRPr lang="en-US" sz="4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502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4000" b="1" dirty="0" smtClean="0">
                <a:latin typeface="Times New Roman" pitchFamily="18" charset="0"/>
                <a:cs typeface="Times New Roman" pitchFamily="18" charset="0"/>
              </a:rPr>
              <a:t>Type Conversions </a:t>
            </a:r>
            <a:endParaRPr lang="en-IN" sz="4000" b="1" dirty="0">
              <a:latin typeface="Times New Roman" pitchFamily="18" charset="0"/>
              <a:cs typeface="Times New Roman" pitchFamily="18" charset="0"/>
            </a:endParaRPr>
          </a:p>
        </p:txBody>
      </p:sp>
      <p:sp>
        <p:nvSpPr>
          <p:cNvPr id="8" name="Content Placeholder 7"/>
          <p:cNvSpPr>
            <a:spLocks noGrp="1"/>
          </p:cNvSpPr>
          <p:nvPr>
            <p:ph idx="1"/>
          </p:nvPr>
        </p:nvSpPr>
        <p:spPr/>
        <p:txBody>
          <a:bodyPr/>
          <a:lstStyle/>
          <a:p>
            <a:pPr>
              <a:buFont typeface="Wingdings" pitchFamily="2" charset="2"/>
              <a:buChar char="Ø"/>
            </a:pPr>
            <a:r>
              <a:rPr lang="en-IN" dirty="0" smtClean="0">
                <a:latin typeface="Times New Roman" panose="02020603050405020304" pitchFamily="18" charset="0"/>
                <a:cs typeface="Times New Roman" panose="02020603050405020304" pitchFamily="18" charset="0"/>
              </a:rPr>
              <a:t>Type conversion is the process of converting one type to another type</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There are 2 type of type conversion </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1 . implicit conversion</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2 . explicit conversion</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Implicit conversion is done by jvm internally</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Explicit conversion has to done by developer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356606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smtClean="0">
                <a:latin typeface="Times New Roman" pitchFamily="18" charset="0"/>
                <a:cs typeface="Times New Roman" pitchFamily="18" charset="0"/>
              </a:rPr>
              <a:t>auto widening and explicit narrowing</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IN" dirty="0" smtClean="0">
                <a:latin typeface="Times New Roman" panose="02020603050405020304" pitchFamily="18" charset="0"/>
                <a:cs typeface="Times New Roman" panose="02020603050405020304" pitchFamily="18" charset="0"/>
              </a:rPr>
              <a:t>Auto widening is the process of converting lower data types to higher data types</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This will done by jvm internally</a:t>
            </a:r>
          </a:p>
          <a:p>
            <a:pPr marL="0" indent="0">
              <a:buNone/>
            </a:pPr>
            <a:r>
              <a:rPr lang="en-IN" dirty="0" smtClean="0">
                <a:latin typeface="Times New Roman" panose="02020603050405020304" pitchFamily="18" charset="0"/>
                <a:cs typeface="Times New Roman" panose="02020603050405020304" pitchFamily="18" charset="0"/>
              </a:rPr>
              <a:t>Ex :  if we define byte b=12; and </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int a=b;</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and try to print  ‘a’ then jvm will convert byte value to int value implicitly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826908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20689"/>
            <a:ext cx="10972800" cy="5505475"/>
          </a:xfrm>
        </p:spPr>
        <p:txBody>
          <a:bodyPr>
            <a:normAutofit lnSpcReduction="10000"/>
          </a:bodyPr>
          <a:lstStyle/>
          <a:p>
            <a:pPr marL="0" indent="0">
              <a:buNone/>
            </a:pPr>
            <a:r>
              <a:rPr lang="en-IN" b="1" dirty="0" smtClean="0">
                <a:latin typeface="Times New Roman" panose="02020603050405020304" pitchFamily="18" charset="0"/>
                <a:cs typeface="Times New Roman" panose="02020603050405020304" pitchFamily="18" charset="0"/>
              </a:rPr>
              <a:t>Demo</a:t>
            </a:r>
          </a:p>
          <a:p>
            <a:pPr marL="0" indent="0">
              <a:buNone/>
            </a:pPr>
            <a:r>
              <a:rPr lang="en-IN" b="1" dirty="0" smtClean="0">
                <a:latin typeface="Times New Roman" panose="02020603050405020304" pitchFamily="18" charset="0"/>
                <a:cs typeface="Times New Roman" panose="02020603050405020304" pitchFamily="18" charset="0"/>
              </a:rPr>
              <a:t>class A{</a:t>
            </a:r>
          </a:p>
          <a:p>
            <a:pPr marL="0" indent="0">
              <a:buNone/>
            </a:pPr>
            <a:r>
              <a:rPr lang="en-IN" b="1" dirty="0">
                <a:latin typeface="Times New Roman" panose="02020603050405020304" pitchFamily="18" charset="0"/>
                <a:cs typeface="Times New Roman" panose="02020603050405020304" pitchFamily="18" charset="0"/>
              </a:rPr>
              <a:t>p</a:t>
            </a:r>
            <a:r>
              <a:rPr lang="en-IN" b="1" dirty="0" smtClean="0">
                <a:latin typeface="Times New Roman" panose="02020603050405020304" pitchFamily="18" charset="0"/>
                <a:cs typeface="Times New Roman" panose="02020603050405020304" pitchFamily="18" charset="0"/>
              </a:rPr>
              <a:t>ublic static void main(String[] args)</a:t>
            </a:r>
          </a:p>
          <a:p>
            <a:pPr marL="0" indent="0">
              <a:buNone/>
            </a:pPr>
            <a:r>
              <a:rPr lang="en-IN" b="1" dirty="0">
                <a:latin typeface="Times New Roman" panose="02020603050405020304" pitchFamily="18" charset="0"/>
                <a:cs typeface="Times New Roman" panose="02020603050405020304" pitchFamily="18" charset="0"/>
              </a:rPr>
              <a:t>{</a:t>
            </a:r>
            <a:endParaRPr lang="en-IN" b="1" dirty="0" smtClean="0">
              <a:latin typeface="Times New Roman" panose="02020603050405020304" pitchFamily="18" charset="0"/>
              <a:cs typeface="Times New Roman" panose="02020603050405020304" pitchFamily="18" charset="0"/>
            </a:endParaRPr>
          </a:p>
          <a:p>
            <a:pPr marL="0" indent="0">
              <a:buNone/>
            </a:pPr>
            <a:r>
              <a:rPr lang="en-IN" b="1" dirty="0" smtClean="0">
                <a:latin typeface="Times New Roman" panose="02020603050405020304" pitchFamily="18" charset="0"/>
                <a:cs typeface="Times New Roman" panose="02020603050405020304" pitchFamily="18" charset="0"/>
              </a:rPr>
              <a:t>	byte b=19;</a:t>
            </a:r>
          </a:p>
          <a:p>
            <a:pPr marL="0" indent="0">
              <a:buNone/>
            </a:pPr>
            <a:r>
              <a:rPr lang="en-IN" b="1" dirty="0" smtClean="0">
                <a:latin typeface="Times New Roman" panose="02020603050405020304" pitchFamily="18" charset="0"/>
                <a:cs typeface="Times New Roman" panose="02020603050405020304" pitchFamily="18" charset="0"/>
              </a:rPr>
              <a:t>	int a=b;</a:t>
            </a:r>
          </a:p>
          <a:p>
            <a:pPr marL="0" indent="0">
              <a:buNone/>
            </a:pPr>
            <a:r>
              <a:rPr lang="en-IN" b="1" dirty="0">
                <a:latin typeface="Times New Roman" panose="02020603050405020304" pitchFamily="18" charset="0"/>
                <a:cs typeface="Times New Roman" panose="02020603050405020304" pitchFamily="18" charset="0"/>
              </a:rPr>
              <a:t>	</a:t>
            </a:r>
            <a:r>
              <a:rPr lang="en-IN" b="1" dirty="0" smtClean="0">
                <a:latin typeface="Times New Roman" panose="02020603050405020304" pitchFamily="18" charset="0"/>
                <a:cs typeface="Times New Roman" panose="02020603050405020304" pitchFamily="18" charset="0"/>
              </a:rPr>
              <a:t>byte c=a;</a:t>
            </a:r>
          </a:p>
          <a:p>
            <a:pPr marL="0" indent="0">
              <a:buNone/>
            </a:pPr>
            <a:r>
              <a:rPr lang="en-IN" b="1" dirty="0" smtClean="0">
                <a:latin typeface="Times New Roman" panose="02020603050405020304" pitchFamily="18" charset="0"/>
                <a:cs typeface="Times New Roman" panose="02020603050405020304" pitchFamily="18" charset="0"/>
              </a:rPr>
              <a:t>	System.out.println(b);		//convert into int</a:t>
            </a:r>
          </a:p>
          <a:p>
            <a:pPr marL="0" indent="0">
              <a:buNone/>
            </a:pPr>
            <a:r>
              <a:rPr lang="en-IN" b="1" dirty="0">
                <a:latin typeface="Times New Roman" panose="02020603050405020304" pitchFamily="18" charset="0"/>
                <a:cs typeface="Times New Roman" panose="02020603050405020304" pitchFamily="18" charset="0"/>
              </a:rPr>
              <a:t>	</a:t>
            </a:r>
            <a:r>
              <a:rPr lang="en-IN" b="1" dirty="0" smtClean="0">
                <a:latin typeface="Times New Roman" panose="02020603050405020304" pitchFamily="18" charset="0"/>
                <a:cs typeface="Times New Roman" panose="02020603050405020304" pitchFamily="18" charset="0"/>
              </a:rPr>
              <a:t>//System.out.println(c);		//compilation error</a:t>
            </a:r>
          </a:p>
          <a:p>
            <a:pPr marL="0" indent="0">
              <a:buNone/>
            </a:pPr>
            <a:r>
              <a:rPr lang="en-IN" b="1" dirty="0" smtClean="0">
                <a:latin typeface="Times New Roman" panose="02020603050405020304" pitchFamily="18" charset="0"/>
                <a:cs typeface="Times New Roman" panose="02020603050405020304" pitchFamily="18" charset="0"/>
              </a:rPr>
              <a:t>}</a:t>
            </a:r>
          </a:p>
          <a:p>
            <a:pPr marL="0" indent="0">
              <a:buNone/>
            </a:pPr>
            <a:r>
              <a:rPr lang="en-IN" b="1" dirty="0">
                <a:latin typeface="Times New Roman" panose="02020603050405020304" pitchFamily="18" charset="0"/>
                <a:cs typeface="Times New Roman" panose="02020603050405020304" pitchFamily="18" charset="0"/>
              </a:rPr>
              <a:t>}</a:t>
            </a:r>
            <a:endParaRPr lang="en-IN" b="1" dirty="0" smtClean="0">
              <a:latin typeface="Times New Roman" panose="02020603050405020304" pitchFamily="18" charset="0"/>
              <a:cs typeface="Times New Roman" panose="02020603050405020304" pitchFamily="18" charset="0"/>
            </a:endParaRPr>
          </a:p>
          <a:p>
            <a:pPr marL="0" indent="0">
              <a:buNone/>
            </a:pP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545296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itchFamily="18" charset="0"/>
                <a:cs typeface="Times New Roman" pitchFamily="18" charset="0"/>
              </a:rPr>
              <a:t>explicit narrowing</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IN" dirty="0" smtClean="0">
                <a:latin typeface="Times New Roman" panose="02020603050405020304" pitchFamily="18" charset="0"/>
                <a:cs typeface="Times New Roman" panose="02020603050405020304" pitchFamily="18" charset="0"/>
              </a:rPr>
              <a:t>The process of converting wide data type to narrow data type is called explicit narrowing</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This has to be done by developer  manually</a:t>
            </a:r>
          </a:p>
          <a:p>
            <a:pPr>
              <a:buFont typeface="Wingdings" pitchFamily="2" charset="2"/>
              <a:buChar char="Ø"/>
            </a:pPr>
            <a:r>
              <a:rPr lang="en-IN" dirty="0">
                <a:latin typeface="Times New Roman" panose="02020603050405020304" pitchFamily="18" charset="0"/>
                <a:cs typeface="Times New Roman" panose="02020603050405020304" pitchFamily="18" charset="0"/>
              </a:rPr>
              <a:t>i</a:t>
            </a:r>
            <a:r>
              <a:rPr lang="en-IN" dirty="0" smtClean="0">
                <a:latin typeface="Times New Roman" panose="02020603050405020304" pitchFamily="18" charset="0"/>
                <a:cs typeface="Times New Roman" panose="02020603050405020304" pitchFamily="18" charset="0"/>
              </a:rPr>
              <a:t>f we assign value greater then data type capacity then  we will get compilation error</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We need to convert that data type to higher data type </a:t>
            </a:r>
          </a:p>
          <a:p>
            <a:pPr marL="0" indent="0">
              <a:buNone/>
            </a:pPr>
            <a:r>
              <a:rPr lang="en-I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7109980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836712"/>
            <a:ext cx="10972800" cy="5289451"/>
          </a:xfrm>
        </p:spPr>
        <p:txBody>
          <a:bodyPr>
            <a:normAutofit fontScale="92500" lnSpcReduction="20000"/>
          </a:bodyPr>
          <a:lstStyle/>
          <a:p>
            <a:pPr marL="0" indent="0">
              <a:buNone/>
            </a:pPr>
            <a:r>
              <a:rPr lang="en-IN" b="1" dirty="0" smtClean="0">
                <a:latin typeface="Times New Roman" panose="02020603050405020304" pitchFamily="18" charset="0"/>
                <a:cs typeface="Times New Roman" panose="02020603050405020304" pitchFamily="18" charset="0"/>
              </a:rPr>
              <a:t>Demo :</a:t>
            </a:r>
          </a:p>
          <a:p>
            <a:pPr marL="0" indent="0">
              <a:buNone/>
            </a:pPr>
            <a:r>
              <a:rPr lang="en-IN" b="1" dirty="0" smtClean="0">
                <a:latin typeface="Times New Roman" panose="02020603050405020304" pitchFamily="18" charset="0"/>
                <a:cs typeface="Times New Roman" panose="02020603050405020304" pitchFamily="18" charset="0"/>
              </a:rPr>
              <a:t>class A{</a:t>
            </a:r>
          </a:p>
          <a:p>
            <a:pPr marL="0" indent="0">
              <a:buNone/>
            </a:pPr>
            <a:r>
              <a:rPr lang="en-IN" b="1" dirty="0">
                <a:latin typeface="Times New Roman" panose="02020603050405020304" pitchFamily="18" charset="0"/>
                <a:cs typeface="Times New Roman" panose="02020603050405020304" pitchFamily="18" charset="0"/>
              </a:rPr>
              <a:t>p</a:t>
            </a:r>
            <a:r>
              <a:rPr lang="en-IN" b="1" dirty="0" smtClean="0">
                <a:latin typeface="Times New Roman" panose="02020603050405020304" pitchFamily="18" charset="0"/>
                <a:cs typeface="Times New Roman" panose="02020603050405020304" pitchFamily="18" charset="0"/>
              </a:rPr>
              <a:t>ublic static void main(String[] args)</a:t>
            </a:r>
          </a:p>
          <a:p>
            <a:pPr marL="0" indent="0">
              <a:buNone/>
            </a:pPr>
            <a:r>
              <a:rPr lang="en-IN" b="1" dirty="0" smtClean="0">
                <a:latin typeface="Times New Roman" panose="02020603050405020304" pitchFamily="18" charset="0"/>
                <a:cs typeface="Times New Roman" panose="02020603050405020304" pitchFamily="18" charset="0"/>
              </a:rPr>
              <a:t>{</a:t>
            </a:r>
          </a:p>
          <a:p>
            <a:pPr marL="0" indent="0">
              <a:buNone/>
            </a:pPr>
            <a:r>
              <a:rPr lang="en-IN" b="1" dirty="0">
                <a:latin typeface="Times New Roman" panose="02020603050405020304" pitchFamily="18" charset="0"/>
                <a:cs typeface="Times New Roman" panose="02020603050405020304" pitchFamily="18" charset="0"/>
              </a:rPr>
              <a:t>i</a:t>
            </a:r>
            <a:r>
              <a:rPr lang="en-IN" b="1" dirty="0" smtClean="0">
                <a:latin typeface="Times New Roman" panose="02020603050405020304" pitchFamily="18" charset="0"/>
                <a:cs typeface="Times New Roman" panose="02020603050405020304" pitchFamily="18" charset="0"/>
              </a:rPr>
              <a:t>nt a=129</a:t>
            </a:r>
          </a:p>
          <a:p>
            <a:pPr marL="0" indent="0">
              <a:buNone/>
            </a:pPr>
            <a:r>
              <a:rPr lang="en-IN" b="1" dirty="0" smtClean="0">
                <a:latin typeface="Times New Roman" panose="02020603050405020304" pitchFamily="18" charset="0"/>
                <a:cs typeface="Times New Roman" panose="02020603050405020304" pitchFamily="18" charset="0"/>
              </a:rPr>
              <a:t>byte b=a;</a:t>
            </a:r>
          </a:p>
          <a:p>
            <a:pPr marL="0" indent="0">
              <a:buNone/>
            </a:pPr>
            <a:r>
              <a:rPr lang="en-IN" b="1" dirty="0" smtClean="0">
                <a:latin typeface="Times New Roman" panose="02020603050405020304" pitchFamily="18" charset="0"/>
                <a:cs typeface="Times New Roman" panose="02020603050405020304" pitchFamily="18" charset="0"/>
              </a:rPr>
              <a:t>//System.out.println(b); //error</a:t>
            </a:r>
          </a:p>
          <a:p>
            <a:pPr marL="0" indent="0">
              <a:buNone/>
            </a:pPr>
            <a:r>
              <a:rPr lang="en-IN" b="1" dirty="0">
                <a:latin typeface="Times New Roman" panose="02020603050405020304" pitchFamily="18" charset="0"/>
                <a:cs typeface="Times New Roman" panose="02020603050405020304" pitchFamily="18" charset="0"/>
              </a:rPr>
              <a:t>b</a:t>
            </a:r>
            <a:r>
              <a:rPr lang="en-IN" b="1" dirty="0" smtClean="0">
                <a:latin typeface="Times New Roman" panose="02020603050405020304" pitchFamily="18" charset="0"/>
                <a:cs typeface="Times New Roman" panose="02020603050405020304" pitchFamily="18" charset="0"/>
              </a:rPr>
              <a:t>yte bb=(byte)b;</a:t>
            </a:r>
            <a:endParaRPr lang="en-IN" b="1" dirty="0">
              <a:latin typeface="Times New Roman" panose="02020603050405020304" pitchFamily="18" charset="0"/>
              <a:cs typeface="Times New Roman" panose="02020603050405020304" pitchFamily="18" charset="0"/>
            </a:endParaRPr>
          </a:p>
          <a:p>
            <a:pPr marL="0" indent="0">
              <a:buNone/>
            </a:pPr>
            <a:r>
              <a:rPr lang="en-IN" b="1" dirty="0" smtClean="0">
                <a:latin typeface="Times New Roman" panose="02020603050405020304" pitchFamily="18" charset="0"/>
                <a:cs typeface="Times New Roman" panose="02020603050405020304" pitchFamily="18" charset="0"/>
              </a:rPr>
              <a:t>System.out.println(bb); //129</a:t>
            </a:r>
          </a:p>
          <a:p>
            <a:pPr marL="0" indent="0">
              <a:buNone/>
            </a:pPr>
            <a:r>
              <a:rPr lang="en-IN" b="1" dirty="0" smtClean="0">
                <a:latin typeface="Times New Roman" panose="02020603050405020304" pitchFamily="18" charset="0"/>
                <a:cs typeface="Times New Roman" panose="02020603050405020304" pitchFamily="18" charset="0"/>
              </a:rPr>
              <a:t>}</a:t>
            </a:r>
          </a:p>
          <a:p>
            <a:pPr marL="0" indent="0">
              <a:buNone/>
            </a:pPr>
            <a:r>
              <a:rPr lang="en-IN" b="1" dirty="0" smtClean="0">
                <a:latin typeface="Times New Roman" panose="02020603050405020304" pitchFamily="18" charset="0"/>
                <a:cs typeface="Times New Roman" panose="02020603050405020304" pitchFamily="18" charset="0"/>
              </a:rPr>
              <a:t>}</a:t>
            </a:r>
          </a:p>
          <a:p>
            <a:pPr marL="0" indent="0">
              <a:buNone/>
            </a:pPr>
            <a:r>
              <a:rPr lang="en-IN"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64478642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ctr" rtl="0">
              <a:spcBef>
                <a:spcPct val="0"/>
              </a:spcBef>
            </a:pPr>
            <a:r>
              <a:rPr lang="en-US" sz="4000" b="1" dirty="0" smtClean="0">
                <a:latin typeface="Times New Roman" panose="02020603050405020304" pitchFamily="18" charset="0"/>
                <a:cs typeface="Times New Roman" panose="02020603050405020304" pitchFamily="18" charset="0"/>
              </a:rPr>
              <a:t>auto upcasting and explicit downcasting</a:t>
            </a:r>
            <a:endParaRPr lang="en-IN" sz="4000" b="1" dirty="0"/>
          </a:p>
        </p:txBody>
      </p:sp>
      <p:sp>
        <p:nvSpPr>
          <p:cNvPr id="3" name="Content Placeholder 2"/>
          <p:cNvSpPr>
            <a:spLocks noGrp="1"/>
          </p:cNvSpPr>
          <p:nvPr>
            <p:ph idx="1"/>
          </p:nvPr>
        </p:nvSpPr>
        <p:spPr/>
        <p:txBody>
          <a:bodyPr/>
          <a:lstStyle/>
          <a:p>
            <a:pPr>
              <a:buFont typeface="Wingdings" pitchFamily="2" charset="2"/>
              <a:buChar char="Ø"/>
            </a:pPr>
            <a:r>
              <a:rPr lang="en-IN" dirty="0" smtClean="0">
                <a:latin typeface="Times New Roman" panose="02020603050405020304" pitchFamily="18" charset="0"/>
                <a:cs typeface="Times New Roman" panose="02020603050405020304" pitchFamily="18" charset="0"/>
              </a:rPr>
              <a:t>When you  assign sub class Object to super class reference variable then it is called upcasting</a:t>
            </a:r>
          </a:p>
          <a:p>
            <a:pPr marL="0" indent="0">
              <a:buNone/>
            </a:pPr>
            <a:endParaRPr lang="en-IN" dirty="0" smtClean="0">
              <a:latin typeface="Times New Roman" panose="02020603050405020304" pitchFamily="18" charset="0"/>
              <a:cs typeface="Times New Roman" panose="02020603050405020304" pitchFamily="18" charset="0"/>
            </a:endParaRP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 jvm will automatically convert that subclass Object to super class Object so this is called auto upcasting</a:t>
            </a:r>
          </a:p>
          <a:p>
            <a:pPr marL="0" indent="0">
              <a:buNone/>
            </a:pPr>
            <a:endParaRPr lang="en-I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705030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20689"/>
            <a:ext cx="10972800" cy="5505475"/>
          </a:xfrm>
        </p:spPr>
        <p:txBody>
          <a:bodyPr>
            <a:noAutofit/>
          </a:bodyPr>
          <a:lstStyle/>
          <a:p>
            <a:pPr marL="0" indent="0">
              <a:buNone/>
            </a:pPr>
            <a:r>
              <a:rPr lang="en-IN" b="1" dirty="0" smtClean="0">
                <a:latin typeface="Times New Roman" panose="02020603050405020304" pitchFamily="18" charset="0"/>
                <a:cs typeface="Times New Roman" panose="02020603050405020304" pitchFamily="18" charset="0"/>
              </a:rPr>
              <a:t>Demo ;</a:t>
            </a:r>
          </a:p>
          <a:p>
            <a:pPr marL="0" indent="0">
              <a:buNone/>
            </a:pPr>
            <a:r>
              <a:rPr lang="en-IN" b="1" dirty="0" smtClean="0">
                <a:latin typeface="Times New Roman" panose="02020603050405020304" pitchFamily="18" charset="0"/>
                <a:cs typeface="Times New Roman" panose="02020603050405020304" pitchFamily="18" charset="0"/>
              </a:rPr>
              <a:t>class A{</a:t>
            </a:r>
          </a:p>
          <a:p>
            <a:pPr marL="0" indent="0">
              <a:buNone/>
            </a:pPr>
            <a:r>
              <a:rPr lang="en-IN" b="1" dirty="0">
                <a:latin typeface="Times New Roman" panose="02020603050405020304" pitchFamily="18" charset="0"/>
                <a:cs typeface="Times New Roman" panose="02020603050405020304" pitchFamily="18" charset="0"/>
              </a:rPr>
              <a:t>i</a:t>
            </a:r>
            <a:r>
              <a:rPr lang="en-IN" b="1" dirty="0" smtClean="0">
                <a:latin typeface="Times New Roman" panose="02020603050405020304" pitchFamily="18" charset="0"/>
                <a:cs typeface="Times New Roman" panose="02020603050405020304" pitchFamily="18" charset="0"/>
              </a:rPr>
              <a:t>nt i=5;</a:t>
            </a:r>
          </a:p>
          <a:p>
            <a:pPr marL="0" indent="0">
              <a:buNone/>
            </a:pPr>
            <a:r>
              <a:rPr lang="en-IN" b="1" dirty="0" smtClean="0">
                <a:latin typeface="Times New Roman" panose="02020603050405020304" pitchFamily="18" charset="0"/>
                <a:cs typeface="Times New Roman" panose="02020603050405020304" pitchFamily="18" charset="0"/>
              </a:rPr>
              <a:t>}</a:t>
            </a:r>
          </a:p>
          <a:p>
            <a:pPr marL="0" indent="0">
              <a:buNone/>
            </a:pPr>
            <a:r>
              <a:rPr lang="en-IN" b="1" dirty="0">
                <a:latin typeface="Times New Roman" panose="02020603050405020304" pitchFamily="18" charset="0"/>
                <a:cs typeface="Times New Roman" panose="02020603050405020304" pitchFamily="18" charset="0"/>
              </a:rPr>
              <a:t>c</a:t>
            </a:r>
            <a:r>
              <a:rPr lang="en-IN" b="1" dirty="0" smtClean="0">
                <a:latin typeface="Times New Roman" panose="02020603050405020304" pitchFamily="18" charset="0"/>
                <a:cs typeface="Times New Roman" panose="02020603050405020304" pitchFamily="18" charset="0"/>
              </a:rPr>
              <a:t>lass B extends A{</a:t>
            </a:r>
          </a:p>
          <a:p>
            <a:pPr marL="0" indent="0">
              <a:buNone/>
            </a:pPr>
            <a:r>
              <a:rPr lang="en-IN" b="1" dirty="0">
                <a:latin typeface="Times New Roman" panose="02020603050405020304" pitchFamily="18" charset="0"/>
                <a:cs typeface="Times New Roman" panose="02020603050405020304" pitchFamily="18" charset="0"/>
              </a:rPr>
              <a:t>i</a:t>
            </a:r>
            <a:r>
              <a:rPr lang="en-IN" b="1" dirty="0" smtClean="0">
                <a:latin typeface="Times New Roman" panose="02020603050405020304" pitchFamily="18" charset="0"/>
                <a:cs typeface="Times New Roman" panose="02020603050405020304" pitchFamily="18" charset="0"/>
              </a:rPr>
              <a:t>nt f=45;</a:t>
            </a:r>
          </a:p>
          <a:p>
            <a:pPr marL="0" indent="0">
              <a:buNone/>
            </a:pPr>
            <a:r>
              <a:rPr lang="en-IN" b="1" dirty="0" smtClean="0">
                <a:latin typeface="Times New Roman" panose="02020603050405020304" pitchFamily="18" charset="0"/>
                <a:cs typeface="Times New Roman" panose="02020603050405020304" pitchFamily="18" charset="0"/>
              </a:rPr>
              <a:t>}</a:t>
            </a:r>
          </a:p>
          <a:p>
            <a:pPr marL="0" indent="0">
              <a:buNone/>
            </a:pPr>
            <a:r>
              <a:rPr lang="en-IN" b="1" dirty="0">
                <a:latin typeface="Times New Roman" panose="02020603050405020304" pitchFamily="18" charset="0"/>
                <a:cs typeface="Times New Roman" panose="02020603050405020304" pitchFamily="18" charset="0"/>
              </a:rPr>
              <a:t>c</a:t>
            </a:r>
            <a:r>
              <a:rPr lang="en-IN" b="1" dirty="0" smtClean="0">
                <a:latin typeface="Times New Roman" panose="02020603050405020304" pitchFamily="18" charset="0"/>
                <a:cs typeface="Times New Roman" panose="02020603050405020304" pitchFamily="18" charset="0"/>
              </a:rPr>
              <a:t>lass Demo{</a:t>
            </a:r>
          </a:p>
          <a:p>
            <a:pPr marL="0" indent="0">
              <a:buNone/>
            </a:pPr>
            <a:r>
              <a:rPr lang="en-IN" b="1" dirty="0">
                <a:latin typeface="Times New Roman" panose="02020603050405020304" pitchFamily="18" charset="0"/>
                <a:cs typeface="Times New Roman" panose="02020603050405020304" pitchFamily="18" charset="0"/>
              </a:rPr>
              <a:t>p</a:t>
            </a:r>
            <a:r>
              <a:rPr lang="en-IN" b="1" dirty="0" smtClean="0">
                <a:latin typeface="Times New Roman" panose="02020603050405020304" pitchFamily="18" charset="0"/>
                <a:cs typeface="Times New Roman" panose="02020603050405020304" pitchFamily="18" charset="0"/>
              </a:rPr>
              <a:t>ublic static void main(String[] args){</a:t>
            </a:r>
          </a:p>
          <a:p>
            <a:pPr marL="0" indent="0">
              <a:buNone/>
            </a:pPr>
            <a:r>
              <a:rPr lang="en-IN" b="1" dirty="0" smtClean="0">
                <a:latin typeface="Times New Roman" panose="02020603050405020304" pitchFamily="18" charset="0"/>
                <a:cs typeface="Times New Roman" panose="02020603050405020304" pitchFamily="18" charset="0"/>
              </a:rPr>
              <a:t>B b=(B)new A();  //upcasting</a:t>
            </a:r>
          </a:p>
          <a:p>
            <a:pPr marL="0" indent="0">
              <a:buNone/>
            </a:pPr>
            <a:r>
              <a:rPr lang="en-IN" b="1"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1834083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ctr" rtl="0">
              <a:spcBef>
                <a:spcPct val="0"/>
              </a:spcBef>
            </a:pPr>
            <a:r>
              <a:rPr lang="en-US" sz="4000" b="1" dirty="0" smtClean="0">
                <a:latin typeface="Times New Roman" panose="02020603050405020304" pitchFamily="18" charset="0"/>
                <a:cs typeface="Times New Roman" panose="02020603050405020304" pitchFamily="18" charset="0"/>
              </a:rPr>
              <a:t>explicit downcasting</a:t>
            </a:r>
            <a:endParaRPr lang="en-IN" sz="4000" b="1" dirty="0"/>
          </a:p>
        </p:txBody>
      </p:sp>
      <p:sp>
        <p:nvSpPr>
          <p:cNvPr id="3" name="Content Placeholder 2"/>
          <p:cNvSpPr>
            <a:spLocks noGrp="1"/>
          </p:cNvSpPr>
          <p:nvPr>
            <p:ph idx="1"/>
          </p:nvPr>
        </p:nvSpPr>
        <p:spPr/>
        <p:txBody>
          <a:bodyPr>
            <a:normAutofit/>
          </a:bodyPr>
          <a:lstStyle/>
          <a:p>
            <a:pPr>
              <a:buFont typeface="Wingdings" pitchFamily="2" charset="2"/>
              <a:buChar char="Ø"/>
            </a:pPr>
            <a:r>
              <a:rPr lang="en-IN" dirty="0" smtClean="0">
                <a:latin typeface="Times New Roman" panose="02020603050405020304" pitchFamily="18" charset="0"/>
                <a:cs typeface="Times New Roman" panose="02020603050405020304" pitchFamily="18" charset="0"/>
              </a:rPr>
              <a:t>When you  assign super class Object to sub class reference variable then you will get class cast Exception</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In order to do that we need to convert super class Object to sub class Object explicitly</a:t>
            </a:r>
          </a:p>
          <a:p>
            <a:pPr marL="0" indent="0">
              <a:buNone/>
            </a:pPr>
            <a:endParaRPr lang="en-IN" dirty="0" smtClean="0">
              <a:latin typeface="Times New Roman" panose="02020603050405020304" pitchFamily="18" charset="0"/>
              <a:cs typeface="Times New Roman" panose="02020603050405020304" pitchFamily="18" charset="0"/>
            </a:endParaRP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 jvm will not do downcasting developer has do that </a:t>
            </a:r>
          </a:p>
        </p:txBody>
      </p:sp>
    </p:spTree>
    <p:extLst>
      <p:ext uri="{BB962C8B-B14F-4D97-AF65-F5344CB8AC3E}">
        <p14:creationId xmlns:p14="http://schemas.microsoft.com/office/powerpoint/2010/main" val="395572158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92697"/>
            <a:ext cx="10972800" cy="5433467"/>
          </a:xfrm>
        </p:spPr>
        <p:txBody>
          <a:bodyPr>
            <a:normAutofit lnSpcReduction="10000"/>
          </a:bodyPr>
          <a:lstStyle/>
          <a:p>
            <a:pPr marL="0" indent="0">
              <a:buNone/>
            </a:pPr>
            <a:r>
              <a:rPr lang="en-IN" b="1" dirty="0" smtClean="0">
                <a:latin typeface="Times New Roman" panose="02020603050405020304" pitchFamily="18" charset="0"/>
                <a:cs typeface="Times New Roman" panose="02020603050405020304" pitchFamily="18" charset="0"/>
              </a:rPr>
              <a:t>Demo :</a:t>
            </a:r>
          </a:p>
          <a:p>
            <a:pPr marL="0" indent="0">
              <a:buNone/>
            </a:pPr>
            <a:r>
              <a:rPr lang="en-IN" b="1" dirty="0" smtClean="0">
                <a:latin typeface="Times New Roman" panose="02020603050405020304" pitchFamily="18" charset="0"/>
                <a:cs typeface="Times New Roman" panose="02020603050405020304" pitchFamily="18" charset="0"/>
              </a:rPr>
              <a:t>class </a:t>
            </a:r>
            <a:r>
              <a:rPr lang="en-IN" b="1" dirty="0">
                <a:latin typeface="Times New Roman" panose="02020603050405020304" pitchFamily="18" charset="0"/>
                <a:cs typeface="Times New Roman" panose="02020603050405020304" pitchFamily="18" charset="0"/>
              </a:rPr>
              <a:t>A{</a:t>
            </a:r>
          </a:p>
          <a:p>
            <a:pPr marL="0" indent="0">
              <a:buNone/>
            </a:pPr>
            <a:r>
              <a:rPr lang="en-IN" b="1" dirty="0">
                <a:latin typeface="Times New Roman" panose="02020603050405020304" pitchFamily="18" charset="0"/>
                <a:cs typeface="Times New Roman" panose="02020603050405020304" pitchFamily="18" charset="0"/>
              </a:rPr>
              <a:t>i</a:t>
            </a:r>
            <a:r>
              <a:rPr lang="en-IN" b="1" dirty="0" smtClean="0">
                <a:latin typeface="Times New Roman" panose="02020603050405020304" pitchFamily="18" charset="0"/>
                <a:cs typeface="Times New Roman" panose="02020603050405020304" pitchFamily="18" charset="0"/>
              </a:rPr>
              <a:t>nt </a:t>
            </a:r>
            <a:r>
              <a:rPr lang="en-IN" b="1" dirty="0">
                <a:latin typeface="Times New Roman" panose="02020603050405020304" pitchFamily="18" charset="0"/>
                <a:cs typeface="Times New Roman" panose="02020603050405020304" pitchFamily="18" charset="0"/>
              </a:rPr>
              <a:t>i=5;</a:t>
            </a:r>
          </a:p>
          <a:p>
            <a:pPr marL="0" indent="0">
              <a:buNone/>
            </a:pPr>
            <a:r>
              <a:rPr lang="en-IN" b="1" dirty="0">
                <a:latin typeface="Times New Roman" panose="02020603050405020304" pitchFamily="18" charset="0"/>
                <a:cs typeface="Times New Roman" panose="02020603050405020304" pitchFamily="18" charset="0"/>
              </a:rPr>
              <a:t>}</a:t>
            </a:r>
          </a:p>
          <a:p>
            <a:pPr marL="0" indent="0">
              <a:buNone/>
            </a:pPr>
            <a:r>
              <a:rPr lang="en-IN" b="1" dirty="0">
                <a:latin typeface="Times New Roman" panose="02020603050405020304" pitchFamily="18" charset="0"/>
                <a:cs typeface="Times New Roman" panose="02020603050405020304" pitchFamily="18" charset="0"/>
              </a:rPr>
              <a:t>c</a:t>
            </a:r>
            <a:r>
              <a:rPr lang="en-IN" b="1" dirty="0" smtClean="0">
                <a:latin typeface="Times New Roman" panose="02020603050405020304" pitchFamily="18" charset="0"/>
                <a:cs typeface="Times New Roman" panose="02020603050405020304" pitchFamily="18" charset="0"/>
              </a:rPr>
              <a:t>lass </a:t>
            </a:r>
            <a:r>
              <a:rPr lang="en-IN" b="1" dirty="0">
                <a:latin typeface="Times New Roman" panose="02020603050405020304" pitchFamily="18" charset="0"/>
                <a:cs typeface="Times New Roman" panose="02020603050405020304" pitchFamily="18" charset="0"/>
              </a:rPr>
              <a:t>B{</a:t>
            </a:r>
          </a:p>
          <a:p>
            <a:pPr marL="0" indent="0">
              <a:buNone/>
            </a:pPr>
            <a:r>
              <a:rPr lang="en-IN" b="1" dirty="0">
                <a:latin typeface="Times New Roman" panose="02020603050405020304" pitchFamily="18" charset="0"/>
                <a:cs typeface="Times New Roman" panose="02020603050405020304" pitchFamily="18" charset="0"/>
              </a:rPr>
              <a:t>i</a:t>
            </a:r>
            <a:r>
              <a:rPr lang="en-IN" b="1" dirty="0" smtClean="0">
                <a:latin typeface="Times New Roman" panose="02020603050405020304" pitchFamily="18" charset="0"/>
                <a:cs typeface="Times New Roman" panose="02020603050405020304" pitchFamily="18" charset="0"/>
              </a:rPr>
              <a:t>nt </a:t>
            </a:r>
            <a:r>
              <a:rPr lang="en-IN" b="1" dirty="0">
                <a:latin typeface="Times New Roman" panose="02020603050405020304" pitchFamily="18" charset="0"/>
                <a:cs typeface="Times New Roman" panose="02020603050405020304" pitchFamily="18" charset="0"/>
              </a:rPr>
              <a:t>f=45;</a:t>
            </a:r>
          </a:p>
          <a:p>
            <a:pPr marL="0" indent="0">
              <a:buNone/>
            </a:pPr>
            <a:r>
              <a:rPr lang="en-IN" b="1" dirty="0">
                <a:latin typeface="Times New Roman" panose="02020603050405020304" pitchFamily="18" charset="0"/>
                <a:cs typeface="Times New Roman" panose="02020603050405020304" pitchFamily="18" charset="0"/>
              </a:rPr>
              <a:t>}</a:t>
            </a:r>
          </a:p>
          <a:p>
            <a:pPr marL="0" indent="0">
              <a:buNone/>
            </a:pPr>
            <a:r>
              <a:rPr lang="en-IN" b="1" dirty="0">
                <a:latin typeface="Times New Roman" panose="02020603050405020304" pitchFamily="18" charset="0"/>
                <a:cs typeface="Times New Roman" panose="02020603050405020304" pitchFamily="18" charset="0"/>
              </a:rPr>
              <a:t>c</a:t>
            </a:r>
            <a:r>
              <a:rPr lang="en-IN" b="1" dirty="0" smtClean="0">
                <a:latin typeface="Times New Roman" panose="02020603050405020304" pitchFamily="18" charset="0"/>
                <a:cs typeface="Times New Roman" panose="02020603050405020304" pitchFamily="18" charset="0"/>
              </a:rPr>
              <a:t>lass </a:t>
            </a:r>
            <a:r>
              <a:rPr lang="en-IN" b="1" dirty="0">
                <a:latin typeface="Times New Roman" panose="02020603050405020304" pitchFamily="18" charset="0"/>
                <a:cs typeface="Times New Roman" panose="02020603050405020304" pitchFamily="18" charset="0"/>
              </a:rPr>
              <a:t>Demo{</a:t>
            </a:r>
          </a:p>
          <a:p>
            <a:pPr marL="0" indent="0">
              <a:buNone/>
            </a:pPr>
            <a:r>
              <a:rPr lang="en-IN" b="1" dirty="0">
                <a:latin typeface="Times New Roman" panose="02020603050405020304" pitchFamily="18" charset="0"/>
                <a:cs typeface="Times New Roman" panose="02020603050405020304" pitchFamily="18" charset="0"/>
              </a:rPr>
              <a:t>p</a:t>
            </a:r>
            <a:r>
              <a:rPr lang="en-IN" b="1" dirty="0" smtClean="0">
                <a:latin typeface="Times New Roman" panose="02020603050405020304" pitchFamily="18" charset="0"/>
                <a:cs typeface="Times New Roman" panose="02020603050405020304" pitchFamily="18" charset="0"/>
              </a:rPr>
              <a:t>ublic </a:t>
            </a:r>
            <a:r>
              <a:rPr lang="en-IN" b="1" dirty="0">
                <a:latin typeface="Times New Roman" panose="02020603050405020304" pitchFamily="18" charset="0"/>
                <a:cs typeface="Times New Roman" panose="02020603050405020304" pitchFamily="18" charset="0"/>
              </a:rPr>
              <a:t>static void main(String[] </a:t>
            </a:r>
            <a:r>
              <a:rPr lang="en-IN" b="1" dirty="0" smtClean="0">
                <a:latin typeface="Times New Roman" panose="02020603050405020304" pitchFamily="18" charset="0"/>
                <a:cs typeface="Times New Roman" panose="02020603050405020304" pitchFamily="18" charset="0"/>
              </a:rPr>
              <a:t>args){</a:t>
            </a:r>
            <a:endParaRPr lang="en-IN" b="1" dirty="0">
              <a:latin typeface="Times New Roman" panose="02020603050405020304" pitchFamily="18" charset="0"/>
              <a:cs typeface="Times New Roman" panose="02020603050405020304" pitchFamily="18" charset="0"/>
            </a:endParaRPr>
          </a:p>
          <a:p>
            <a:pPr marL="0" indent="0">
              <a:buNone/>
            </a:pPr>
            <a:r>
              <a:rPr lang="en-IN" b="1" dirty="0" smtClean="0">
                <a:latin typeface="Times New Roman" panose="02020603050405020304" pitchFamily="18" charset="0"/>
                <a:cs typeface="Times New Roman" panose="02020603050405020304" pitchFamily="18" charset="0"/>
              </a:rPr>
              <a:t>A a=new B();   //down casting</a:t>
            </a:r>
            <a:endParaRPr lang="en-IN" b="1" dirty="0">
              <a:latin typeface="Times New Roman" panose="02020603050405020304" pitchFamily="18" charset="0"/>
              <a:cs typeface="Times New Roman" panose="02020603050405020304" pitchFamily="18" charset="0"/>
            </a:endParaRPr>
          </a:p>
          <a:p>
            <a:pPr marL="0" indent="0">
              <a:buNone/>
            </a:pPr>
            <a:r>
              <a:rPr lang="en-IN" b="1" dirty="0" smtClean="0">
                <a:latin typeface="Times New Roman" panose="02020603050405020304" pitchFamily="18" charset="0"/>
                <a:cs typeface="Times New Roman" panose="02020603050405020304" pitchFamily="18" charset="0"/>
              </a:rPr>
              <a:t>}</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987035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latin typeface="Times New Roman" panose="02020603050405020304" pitchFamily="18" charset="0"/>
                <a:cs typeface="Times New Roman" panose="02020603050405020304" pitchFamily="18" charset="0"/>
              </a:rPr>
              <a:t>InstanceOf Operator</a:t>
            </a:r>
            <a:endParaRPr lang="en-IN"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IN" dirty="0" smtClean="0">
                <a:latin typeface="Times New Roman" pitchFamily="18" charset="0"/>
                <a:cs typeface="Times New Roman" pitchFamily="18" charset="0"/>
              </a:rPr>
              <a:t>Instance operator hold the address of the current Object</a:t>
            </a:r>
          </a:p>
          <a:p>
            <a:pPr marL="0" indent="0">
              <a:buNone/>
            </a:pPr>
            <a:endParaRPr lang="en-IN" dirty="0" smtClean="0">
              <a:latin typeface="Times New Roman" pitchFamily="18" charset="0"/>
              <a:cs typeface="Times New Roman" pitchFamily="18" charset="0"/>
            </a:endParaRPr>
          </a:p>
          <a:p>
            <a:pPr>
              <a:buFont typeface="Wingdings" pitchFamily="2" charset="2"/>
              <a:buChar char="Ø"/>
            </a:pPr>
            <a:r>
              <a:rPr lang="en-IN" dirty="0" smtClean="0">
                <a:latin typeface="Times New Roman" pitchFamily="18" charset="0"/>
                <a:cs typeface="Times New Roman" pitchFamily="18" charset="0"/>
              </a:rPr>
              <a:t>If we want to check any Object belong to the current class or not then you can  use instanceOf operator </a:t>
            </a:r>
          </a:p>
          <a:p>
            <a:pPr>
              <a:buFont typeface="Wingdings" pitchFamily="2" charset="2"/>
              <a:buChar char="Ø"/>
            </a:pPr>
            <a:endParaRPr lang="en-IN" dirty="0" smtClean="0">
              <a:latin typeface="Times New Roman" pitchFamily="18" charset="0"/>
              <a:cs typeface="Times New Roman" pitchFamily="18" charset="0"/>
            </a:endParaRPr>
          </a:p>
          <a:p>
            <a:pPr>
              <a:buFont typeface="Wingdings" pitchFamily="2" charset="2"/>
              <a:buChar char="Ø"/>
            </a:pP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983004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txBox="1">
            <a:spLocks noChangeArrowheads="1"/>
          </p:cNvSpPr>
          <p:nvPr/>
        </p:nvSpPr>
        <p:spPr>
          <a:xfrm>
            <a:off x="647700" y="1511300"/>
            <a:ext cx="3606800" cy="3113088"/>
          </a:xfrm>
          <a:prstGeom prst="cloudCallout">
            <a:avLst>
              <a:gd name="adj1" fmla="val -42755"/>
              <a:gd name="adj2" fmla="val 95218"/>
            </a:avLst>
          </a:prstGeom>
          <a:solidFill>
            <a:schemeClr val="accent2">
              <a:lumMod val="40000"/>
              <a:lumOff val="60000"/>
            </a:schemeClr>
          </a:solidFill>
          <a:ln w="12700">
            <a:solidFill>
              <a:schemeClr val="accent2"/>
            </a:solidFill>
            <a:round/>
            <a:headEnd type="none" w="sm" len="sm"/>
            <a:tailEnd type="none" w="sm" len="sm"/>
          </a:ln>
          <a:effectLst>
            <a:outerShdw dist="35921" dir="2700000" algn="ctr" rotWithShape="0">
              <a:schemeClr val="bg2"/>
            </a:outerShdw>
          </a:effectLst>
        </p:spPr>
        <p:txBody>
          <a:bodyPr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50000"/>
              </a:spcBef>
              <a:buFontTx/>
              <a:buNone/>
              <a:defRPr/>
            </a:pPr>
            <a:endParaRPr lang="en-US" dirty="0" smtClean="0">
              <a:latin typeface="Times New Roman" panose="02020603050405020304" pitchFamily="18" charset="0"/>
              <a:cs typeface="Times New Roman" panose="02020603050405020304" pitchFamily="18" charset="0"/>
            </a:endParaRPr>
          </a:p>
          <a:p>
            <a:pPr algn="ctr">
              <a:spcBef>
                <a:spcPct val="50000"/>
              </a:spcBef>
              <a:buFontTx/>
              <a:buNone/>
              <a:defRPr/>
            </a:pPr>
            <a:r>
              <a:rPr lang="en-US" dirty="0" smtClean="0">
                <a:latin typeface="Times New Roman" panose="02020603050405020304" pitchFamily="18" charset="0"/>
                <a:cs typeface="Times New Roman" panose="02020603050405020304" pitchFamily="18" charset="0"/>
              </a:rPr>
              <a:t>Few</a:t>
            </a:r>
          </a:p>
          <a:p>
            <a:pPr algn="ctr">
              <a:spcBef>
                <a:spcPct val="50000"/>
              </a:spcBef>
              <a:buFontTx/>
              <a:buNone/>
              <a:defRPr/>
            </a:pPr>
            <a:r>
              <a:rPr lang="en-US" dirty="0" smtClean="0">
                <a:latin typeface="Times New Roman" panose="02020603050405020304" pitchFamily="18" charset="0"/>
                <a:cs typeface="Times New Roman" panose="02020603050405020304" pitchFamily="18" charset="0"/>
              </a:rPr>
              <a:t>Languages</a:t>
            </a:r>
          </a:p>
          <a:p>
            <a:pPr algn="ctr">
              <a:spcBef>
                <a:spcPct val="50000"/>
              </a:spcBef>
              <a:buFontTx/>
              <a:buNone/>
              <a:defRPr/>
            </a:pPr>
            <a:r>
              <a:rPr lang="en-US" dirty="0">
                <a:latin typeface="Times New Roman" panose="02020603050405020304" pitchFamily="18" charset="0"/>
                <a:cs typeface="Times New Roman" panose="02020603050405020304" pitchFamily="18" charset="0"/>
              </a:rPr>
              <a:t>b</a:t>
            </a:r>
            <a:r>
              <a:rPr lang="en-US" dirty="0" smtClean="0">
                <a:latin typeface="Times New Roman" panose="02020603050405020304" pitchFamily="18" charset="0"/>
                <a:cs typeface="Times New Roman" panose="02020603050405020304" pitchFamily="18" charset="0"/>
              </a:rPr>
              <a:t>efore</a:t>
            </a:r>
          </a:p>
          <a:p>
            <a:pPr algn="ctr">
              <a:spcBef>
                <a:spcPct val="50000"/>
              </a:spcBef>
              <a:buFontTx/>
              <a:buNone/>
              <a:defRPr/>
            </a:pPr>
            <a:r>
              <a:rPr lang="en-US" dirty="0" smtClean="0">
                <a:latin typeface="Times New Roman" panose="02020603050405020304" pitchFamily="18" charset="0"/>
                <a:cs typeface="Times New Roman" panose="02020603050405020304" pitchFamily="18" charset="0"/>
              </a:rPr>
              <a:t>JAVA?</a:t>
            </a:r>
          </a:p>
        </p:txBody>
      </p:sp>
      <p:sp>
        <p:nvSpPr>
          <p:cNvPr id="3" name="TextBox 2"/>
          <p:cNvSpPr txBox="1"/>
          <p:nvPr/>
        </p:nvSpPr>
        <p:spPr>
          <a:xfrm>
            <a:off x="5130800" y="1511300"/>
            <a:ext cx="6426200" cy="4832092"/>
          </a:xfrm>
          <a:prstGeom prst="rect">
            <a:avLst/>
          </a:prstGeom>
          <a:noFill/>
        </p:spPr>
        <p:txBody>
          <a:bodyPr wrap="square" rtlCol="0">
            <a:spAutoFit/>
          </a:bodyPr>
          <a:lstStyle/>
          <a:p>
            <a:pPr marL="457200" indent="-457200">
              <a:buFont typeface="Wingdings" panose="05000000000000000000" pitchFamily="2" charset="2"/>
              <a:buChar char="Ø"/>
            </a:pPr>
            <a:r>
              <a:rPr lang="en-US" sz="2800" b="1" dirty="0" smtClean="0">
                <a:latin typeface="Times New Roman" panose="02020603050405020304" pitchFamily="18" charset="0"/>
                <a:cs typeface="Times New Roman" panose="02020603050405020304" pitchFamily="18" charset="0"/>
              </a:rPr>
              <a:t>Machine Code</a:t>
            </a:r>
          </a:p>
          <a:p>
            <a:pPr marL="457200" indent="-457200">
              <a:buFont typeface="Wingdings" panose="05000000000000000000" pitchFamily="2" charset="2"/>
              <a:buChar char="Ø"/>
            </a:pPr>
            <a:endParaRPr lang="en-US" sz="2800" b="1"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b="1" dirty="0" smtClean="0">
                <a:latin typeface="Times New Roman" panose="02020603050405020304" pitchFamily="18" charset="0"/>
                <a:cs typeface="Times New Roman" panose="02020603050405020304" pitchFamily="18" charset="0"/>
              </a:rPr>
              <a:t>Assembly Language</a:t>
            </a:r>
          </a:p>
          <a:p>
            <a:pPr marL="457200" indent="-457200">
              <a:buFont typeface="Wingdings" panose="05000000000000000000" pitchFamily="2" charset="2"/>
              <a:buChar char="Ø"/>
            </a:pPr>
            <a:endParaRPr lang="en-US" sz="2800" b="1"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b="1" dirty="0" smtClean="0">
                <a:latin typeface="Times New Roman" panose="02020603050405020304" pitchFamily="18" charset="0"/>
                <a:cs typeface="Times New Roman" panose="02020603050405020304" pitchFamily="18" charset="0"/>
              </a:rPr>
              <a:t>C</a:t>
            </a:r>
          </a:p>
          <a:p>
            <a:pPr marL="457200" indent="-457200">
              <a:buFont typeface="Wingdings" panose="05000000000000000000" pitchFamily="2" charset="2"/>
              <a:buChar char="Ø"/>
            </a:pPr>
            <a:endParaRPr lang="en-US" sz="2800" b="1"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b="1" dirty="0" smtClean="0">
                <a:latin typeface="Times New Roman" panose="02020603050405020304" pitchFamily="18" charset="0"/>
                <a:cs typeface="Times New Roman" panose="02020603050405020304" pitchFamily="18" charset="0"/>
              </a:rPr>
              <a:t>Smalltalk</a:t>
            </a:r>
          </a:p>
          <a:p>
            <a:pPr marL="457200" indent="-457200">
              <a:buFont typeface="Wingdings" panose="05000000000000000000" pitchFamily="2" charset="2"/>
              <a:buChar char="Ø"/>
            </a:pPr>
            <a:endParaRPr lang="en-US" sz="2800" b="1"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b="1" dirty="0" smtClean="0">
                <a:latin typeface="Times New Roman" panose="02020603050405020304" pitchFamily="18" charset="0"/>
                <a:cs typeface="Times New Roman" panose="02020603050405020304" pitchFamily="18" charset="0"/>
              </a:rPr>
              <a:t>C++</a:t>
            </a:r>
          </a:p>
          <a:p>
            <a:pPr marL="457200" indent="-457200">
              <a:buFont typeface="Wingdings" panose="05000000000000000000" pitchFamily="2" charset="2"/>
              <a:buChar char="Ø"/>
            </a:pPr>
            <a:endParaRPr lang="en-US" sz="2800" b="1"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b="1" dirty="0" smtClean="0">
                <a:latin typeface="Times New Roman" panose="02020603050405020304" pitchFamily="18" charset="0"/>
                <a:cs typeface="Times New Roman" panose="02020603050405020304" pitchFamily="18" charset="0"/>
              </a:rPr>
              <a:t>Java</a:t>
            </a:r>
            <a:endParaRPr lang="en-US" sz="28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664688" y="676414"/>
            <a:ext cx="6688178" cy="707886"/>
          </a:xfrm>
          <a:prstGeom prst="rect">
            <a:avLst/>
          </a:prstGeom>
          <a:noFill/>
        </p:spPr>
        <p:txBody>
          <a:bodyPr wrap="none" rtlCol="0">
            <a:spAutoFit/>
          </a:bodyPr>
          <a:lstStyle/>
          <a:p>
            <a:pPr algn="ctr"/>
            <a:r>
              <a:rPr lang="en-US" sz="4000" b="1" dirty="0">
                <a:latin typeface="Times New Roman" panose="02020603050405020304" pitchFamily="18" charset="0"/>
                <a:cs typeface="Times New Roman" panose="02020603050405020304" pitchFamily="18" charset="0"/>
              </a:rPr>
              <a:t>Introduction to </a:t>
            </a:r>
            <a:r>
              <a:rPr lang="en-US" sz="4000" b="1" dirty="0" smtClean="0">
                <a:latin typeface="Times New Roman" panose="02020603050405020304" pitchFamily="18" charset="0"/>
                <a:cs typeface="Times New Roman" panose="02020603050405020304" pitchFamily="18" charset="0"/>
              </a:rPr>
              <a:t>JAVA (contd.)</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082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1000"/>
                                        <p:tgtEl>
                                          <p:spTgt spid="3">
                                            <p:txEl>
                                              <p:pRg st="8" end="8"/>
                                            </p:txEl>
                                          </p:spTgt>
                                        </p:tgtEl>
                                      </p:cBhvr>
                                    </p:animEffect>
                                    <p:anim calcmode="lin" valueType="num">
                                      <p:cBhvr>
                                        <p:cTn id="4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circle(in)">
                                      <p:cBhvr>
                                        <p:cTn id="55"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92697"/>
            <a:ext cx="10972800" cy="5433467"/>
          </a:xfrm>
        </p:spPr>
        <p:txBody>
          <a:bodyPr>
            <a:normAutofit fontScale="92500" lnSpcReduction="10000"/>
          </a:bodyPr>
          <a:lstStyle/>
          <a:p>
            <a:pPr marL="0" indent="0">
              <a:buNone/>
            </a:pPr>
            <a:r>
              <a:rPr lang="en-IN" b="1" dirty="0" smtClean="0">
                <a:latin typeface="Times New Roman" pitchFamily="18" charset="0"/>
                <a:cs typeface="Times New Roman" pitchFamily="18" charset="0"/>
              </a:rPr>
              <a:t>Demo ;</a:t>
            </a:r>
          </a:p>
          <a:p>
            <a:pPr marL="0" indent="0">
              <a:buNone/>
            </a:pPr>
            <a:r>
              <a:rPr lang="en-IN" b="1" dirty="0" smtClean="0">
                <a:latin typeface="Times New Roman" pitchFamily="18" charset="0"/>
                <a:cs typeface="Times New Roman" pitchFamily="18" charset="0"/>
              </a:rPr>
              <a:t>class </a:t>
            </a:r>
            <a:r>
              <a:rPr lang="en-IN" b="1" dirty="0">
                <a:latin typeface="Times New Roman" pitchFamily="18" charset="0"/>
                <a:cs typeface="Times New Roman" pitchFamily="18" charset="0"/>
              </a:rPr>
              <a:t>str{</a:t>
            </a:r>
          </a:p>
          <a:p>
            <a:pPr marL="0" indent="0">
              <a:buNone/>
            </a:pPr>
            <a:r>
              <a:rPr lang="en-IN" b="1" dirty="0">
                <a:latin typeface="Times New Roman" pitchFamily="18" charset="0"/>
                <a:cs typeface="Times New Roman" pitchFamily="18" charset="0"/>
              </a:rPr>
              <a:t>public static void main(String[] args){</a:t>
            </a:r>
          </a:p>
          <a:p>
            <a:pPr marL="0" indent="0">
              <a:buNone/>
            </a:pPr>
            <a:r>
              <a:rPr lang="en-IN" b="1" dirty="0">
                <a:latin typeface="Times New Roman" pitchFamily="18" charset="0"/>
                <a:cs typeface="Times New Roman" pitchFamily="18" charset="0"/>
              </a:rPr>
              <a:t>str s=new str();</a:t>
            </a:r>
          </a:p>
          <a:p>
            <a:pPr marL="0" indent="0">
              <a:buNone/>
            </a:pPr>
            <a:r>
              <a:rPr lang="en-IN" b="1" dirty="0">
                <a:latin typeface="Times New Roman" pitchFamily="18" charset="0"/>
                <a:cs typeface="Times New Roman" pitchFamily="18" charset="0"/>
              </a:rPr>
              <a:t>if(s </a:t>
            </a:r>
            <a:r>
              <a:rPr lang="en-IN" b="1" dirty="0" smtClean="0">
                <a:latin typeface="Times New Roman" pitchFamily="18" charset="0"/>
                <a:cs typeface="Times New Roman" pitchFamily="18" charset="0"/>
              </a:rPr>
              <a:t>instanceOf </a:t>
            </a:r>
            <a:r>
              <a:rPr lang="en-IN" b="1" dirty="0">
                <a:latin typeface="Times New Roman" pitchFamily="18" charset="0"/>
                <a:cs typeface="Times New Roman" pitchFamily="18" charset="0"/>
              </a:rPr>
              <a:t>str){</a:t>
            </a:r>
          </a:p>
          <a:p>
            <a:pPr marL="0" indent="0">
              <a:buNone/>
            </a:pPr>
            <a:r>
              <a:rPr lang="en-IN" b="1" dirty="0">
                <a:latin typeface="Times New Roman" pitchFamily="18" charset="0"/>
                <a:cs typeface="Times New Roman" pitchFamily="18" charset="0"/>
              </a:rPr>
              <a:t>System.out.println(s);</a:t>
            </a:r>
          </a:p>
          <a:p>
            <a:pPr marL="0" indent="0">
              <a:buNone/>
            </a:pPr>
            <a:r>
              <a:rPr lang="en-IN" b="1" dirty="0" smtClean="0">
                <a:latin typeface="Times New Roman" pitchFamily="18" charset="0"/>
                <a:cs typeface="Times New Roman" pitchFamily="18" charset="0"/>
              </a:rPr>
              <a:t>}</a:t>
            </a:r>
          </a:p>
          <a:p>
            <a:pPr marL="0" indent="0">
              <a:buNone/>
            </a:pPr>
            <a:r>
              <a:rPr lang="en-IN" b="1" dirty="0">
                <a:latin typeface="Times New Roman" pitchFamily="18" charset="0"/>
                <a:cs typeface="Times New Roman" pitchFamily="18" charset="0"/>
              </a:rPr>
              <a:t>e</a:t>
            </a:r>
            <a:r>
              <a:rPr lang="en-IN" b="1" dirty="0" smtClean="0">
                <a:latin typeface="Times New Roman" pitchFamily="18" charset="0"/>
                <a:cs typeface="Times New Roman" pitchFamily="18" charset="0"/>
              </a:rPr>
              <a:t>lse{</a:t>
            </a:r>
            <a:endParaRPr lang="en-IN" b="1" dirty="0">
              <a:latin typeface="Times New Roman" pitchFamily="18" charset="0"/>
              <a:cs typeface="Times New Roman" pitchFamily="18" charset="0"/>
            </a:endParaRPr>
          </a:p>
          <a:p>
            <a:pPr marL="0" indent="0">
              <a:buNone/>
            </a:pPr>
            <a:r>
              <a:rPr lang="en-IN" b="1" dirty="0">
                <a:latin typeface="Times New Roman" pitchFamily="18" charset="0"/>
                <a:cs typeface="Times New Roman" pitchFamily="18" charset="0"/>
              </a:rPr>
              <a:t>System.out.println("no</a:t>
            </a:r>
            <a:r>
              <a:rPr lang="en-IN" b="1" dirty="0" smtClean="0">
                <a:latin typeface="Times New Roman" pitchFamily="18" charset="0"/>
                <a:cs typeface="Times New Roman" pitchFamily="18" charset="0"/>
              </a:rPr>
              <a:t>");</a:t>
            </a:r>
          </a:p>
          <a:p>
            <a:pPr marL="0" indent="0">
              <a:buNone/>
            </a:pPr>
            <a:r>
              <a:rPr lang="en-IN" b="1" dirty="0">
                <a:latin typeface="Times New Roman" pitchFamily="18" charset="0"/>
                <a:cs typeface="Times New Roman" pitchFamily="18" charset="0"/>
              </a:rPr>
              <a:t>}</a:t>
            </a:r>
          </a:p>
          <a:p>
            <a:pPr marL="0" indent="0">
              <a:buNone/>
            </a:pPr>
            <a:r>
              <a:rPr lang="en-IN" b="1" dirty="0">
                <a:latin typeface="Times New Roman" pitchFamily="18" charset="0"/>
                <a:cs typeface="Times New Roman" pitchFamily="18" charset="0"/>
              </a:rPr>
              <a:t>}</a:t>
            </a:r>
          </a:p>
          <a:p>
            <a:pPr marL="0" indent="0">
              <a:buNone/>
            </a:pPr>
            <a:r>
              <a:rPr lang="en-IN" b="1"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373062875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Packages in Java</a:t>
            </a:r>
          </a:p>
        </p:txBody>
      </p:sp>
      <p:sp>
        <p:nvSpPr>
          <p:cNvPr id="3" name="TextBox 2"/>
          <p:cNvSpPr txBox="1"/>
          <p:nvPr/>
        </p:nvSpPr>
        <p:spPr>
          <a:xfrm>
            <a:off x="309282" y="1250576"/>
            <a:ext cx="11577918" cy="4832092"/>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Definition:</a:t>
            </a:r>
          </a:p>
          <a:p>
            <a:r>
              <a:rPr lang="en-IN" sz="2800" b="1" dirty="0" smtClean="0">
                <a:latin typeface="Times New Roman" panose="02020603050405020304" pitchFamily="18" charset="0"/>
                <a:cs typeface="Times New Roman" panose="02020603050405020304" pitchFamily="18" charset="0"/>
              </a:rPr>
              <a:t>A package is a collection of classes, interfaces, sub packages and annotations. </a:t>
            </a:r>
          </a:p>
          <a:p>
            <a:endParaRPr lang="en-IN" sz="2800" dirty="0" smtClean="0">
              <a:latin typeface="Times New Roman" panose="02020603050405020304" pitchFamily="18" charset="0"/>
              <a:cs typeface="Times New Roman" panose="02020603050405020304" pitchFamily="18" charset="0"/>
            </a:endParaRPr>
          </a:p>
          <a:p>
            <a:r>
              <a:rPr lang="en-IN" sz="2800" b="1" dirty="0" smtClean="0">
                <a:latin typeface="Times New Roman" panose="02020603050405020304" pitchFamily="18" charset="0"/>
                <a:cs typeface="Times New Roman" panose="02020603050405020304" pitchFamily="18" charset="0"/>
              </a:rPr>
              <a:t>Uses:</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Code reusability.</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To avoid naming collision i.e. to maintain more than one class with same but different functions.</a:t>
            </a:r>
          </a:p>
          <a:p>
            <a:r>
              <a:rPr lang="en-IN" sz="2800" b="1" dirty="0" smtClean="0">
                <a:latin typeface="Times New Roman" panose="02020603050405020304" pitchFamily="18" charset="0"/>
                <a:cs typeface="Times New Roman" panose="02020603050405020304" pitchFamily="18" charset="0"/>
              </a:rPr>
              <a:t>Root package:</a:t>
            </a:r>
          </a:p>
          <a:p>
            <a:r>
              <a:rPr lang="en-IN" sz="2800" dirty="0" smtClean="0">
                <a:latin typeface="Times New Roman" panose="02020603050405020304" pitchFamily="18" charset="0"/>
                <a:cs typeface="Times New Roman" panose="02020603050405020304" pitchFamily="18" charset="0"/>
              </a:rPr>
              <a:t>J2SE		java</a:t>
            </a:r>
          </a:p>
          <a:p>
            <a:r>
              <a:rPr lang="en-IN" sz="2800" dirty="0" smtClean="0">
                <a:latin typeface="Times New Roman" panose="02020603050405020304" pitchFamily="18" charset="0"/>
                <a:cs typeface="Times New Roman" panose="02020603050405020304" pitchFamily="18" charset="0"/>
              </a:rPr>
              <a:t>J2EE		javax</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784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Packages in </a:t>
            </a:r>
            <a:r>
              <a:rPr lang="en-US" sz="4000" b="1" dirty="0" smtClean="0">
                <a:latin typeface="Times New Roman" panose="02020603050405020304" pitchFamily="18" charset="0"/>
                <a:cs typeface="Times New Roman" panose="02020603050405020304" pitchFamily="18" charset="0"/>
              </a:rPr>
              <a:t>Java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64024"/>
            <a:ext cx="11577918" cy="4462760"/>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create userdefined </a:t>
            </a:r>
            <a:r>
              <a:rPr lang="en-IN" sz="3200" b="1" dirty="0" smtClean="0">
                <a:latin typeface="Times New Roman" panose="02020603050405020304" pitchFamily="18" charset="0"/>
                <a:cs typeface="Times New Roman" panose="02020603050405020304" pitchFamily="18" charset="0"/>
              </a:rPr>
              <a:t>package:</a:t>
            </a:r>
          </a:p>
          <a:p>
            <a:pPr marL="514350" indent="-514350">
              <a:buFont typeface="+mj-lt"/>
              <a:buAutoNum type="arabicPeriod"/>
            </a:pPr>
            <a:r>
              <a:rPr lang="en-IN" sz="2800" dirty="0" smtClean="0">
                <a:latin typeface="Times New Roman" panose="02020603050405020304" pitchFamily="18" charset="0"/>
                <a:cs typeface="Times New Roman" panose="02020603050405020304" pitchFamily="18" charset="0"/>
              </a:rPr>
              <a:t>To create a userdefined package we must write “package package_name” in our code.</a:t>
            </a:r>
          </a:p>
          <a:p>
            <a:pPr marL="514350" indent="-514350">
              <a:buFont typeface="+mj-lt"/>
              <a:buAutoNum type="arabicPeriod"/>
            </a:pPr>
            <a:r>
              <a:rPr lang="en-IN" sz="2800" dirty="0" smtClean="0">
                <a:latin typeface="Times New Roman" panose="02020603050405020304" pitchFamily="18" charset="0"/>
                <a:cs typeface="Times New Roman" panose="02020603050405020304" pitchFamily="18" charset="0"/>
              </a:rPr>
              <a:t>Then during compilation we must use “-d . “.</a:t>
            </a:r>
          </a:p>
          <a:p>
            <a:pPr marL="514350" indent="-514350">
              <a:buFont typeface="+mj-lt"/>
              <a:buAutoNum type="arabicPeriod"/>
            </a:pPr>
            <a:endParaRPr lang="en-IN" sz="2800" dirty="0" smtClean="0">
              <a:latin typeface="Times New Roman" panose="02020603050405020304" pitchFamily="18" charset="0"/>
              <a:cs typeface="Times New Roman" panose="02020603050405020304" pitchFamily="18" charset="0"/>
            </a:endParaRPr>
          </a:p>
          <a:p>
            <a:r>
              <a:rPr lang="en-IN" sz="2800" b="1" dirty="0" smtClean="0">
                <a:latin typeface="Times New Roman" panose="02020603050405020304" pitchFamily="18" charset="0"/>
                <a:cs typeface="Times New Roman" panose="02020603050405020304" pitchFamily="18" charset="0"/>
              </a:rPr>
              <a:t>Syntax:</a:t>
            </a:r>
            <a:endParaRPr lang="en-IN" sz="2800" dirty="0" smtClean="0">
              <a:latin typeface="Times New Roman" panose="02020603050405020304" pitchFamily="18" charset="0"/>
              <a:cs typeface="Times New Roman" panose="02020603050405020304" pitchFamily="18" charset="0"/>
            </a:endParaRPr>
          </a:p>
          <a:p>
            <a:r>
              <a:rPr lang="en-IN" sz="2800" b="1" dirty="0">
                <a:latin typeface="Times New Roman" panose="02020603050405020304" pitchFamily="18" charset="0"/>
                <a:cs typeface="Times New Roman" panose="02020603050405020304" pitchFamily="18" charset="0"/>
              </a:rPr>
              <a:t>	</a:t>
            </a:r>
            <a:r>
              <a:rPr lang="en-IN" sz="2800" dirty="0" smtClean="0">
                <a:latin typeface="Times New Roman" panose="02020603050405020304" pitchFamily="18" charset="0"/>
                <a:cs typeface="Times New Roman" panose="02020603050405020304" pitchFamily="18" charset="0"/>
              </a:rPr>
              <a:t>javac –d . FileName</a:t>
            </a:r>
          </a:p>
          <a:p>
            <a:endParaRPr lang="en-IN" sz="2800" dirty="0" smtClean="0">
              <a:latin typeface="Times New Roman" panose="02020603050405020304" pitchFamily="18" charset="0"/>
              <a:cs typeface="Times New Roman" panose="02020603050405020304" pitchFamily="18" charset="0"/>
            </a:endParaRPr>
          </a:p>
          <a:p>
            <a:r>
              <a:rPr lang="en-IN" sz="2800" b="1" dirty="0" smtClean="0">
                <a:latin typeface="Times New Roman" panose="02020603050405020304" pitchFamily="18" charset="0"/>
                <a:cs typeface="Times New Roman" panose="02020603050405020304" pitchFamily="18" charset="0"/>
              </a:rPr>
              <a:t>Note: </a:t>
            </a:r>
            <a:r>
              <a:rPr lang="en-IN" sz="2800" dirty="0" smtClean="0">
                <a:latin typeface="Times New Roman" panose="02020603050405020304" pitchFamily="18" charset="0"/>
                <a:cs typeface="Times New Roman" panose="02020603050405020304" pitchFamily="18" charset="0"/>
              </a:rPr>
              <a:t>While creating a package we must follow the order given below.</a:t>
            </a:r>
          </a:p>
          <a:p>
            <a:r>
              <a:rPr lang="en-IN" sz="2800" b="1" dirty="0" smtClean="0">
                <a:latin typeface="Times New Roman" panose="02020603050405020304" pitchFamily="18" charset="0"/>
                <a:cs typeface="Times New Roman" panose="02020603050405020304" pitchFamily="18" charset="0"/>
              </a:rPr>
              <a:t>	package		 import		class	</a:t>
            </a:r>
          </a:p>
        </p:txBody>
      </p:sp>
      <p:cxnSp>
        <p:nvCxnSpPr>
          <p:cNvPr id="6" name="Straight Arrow Connector 5"/>
          <p:cNvCxnSpPr/>
          <p:nvPr/>
        </p:nvCxnSpPr>
        <p:spPr>
          <a:xfrm>
            <a:off x="2581835" y="5472953"/>
            <a:ext cx="157330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177118" y="5446059"/>
            <a:ext cx="16136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068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Packages in </a:t>
            </a:r>
            <a:r>
              <a:rPr lang="en-US" sz="4000" b="1" dirty="0" smtClean="0">
                <a:latin typeface="Times New Roman" panose="02020603050405020304" pitchFamily="18" charset="0"/>
                <a:cs typeface="Times New Roman" panose="02020603050405020304" pitchFamily="18" charset="0"/>
              </a:rPr>
              <a:t>Java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64024"/>
            <a:ext cx="11577918"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create userdefined </a:t>
            </a:r>
            <a:r>
              <a:rPr lang="en-IN" sz="3200" b="1" dirty="0" smtClean="0">
                <a:latin typeface="Times New Roman" panose="02020603050405020304" pitchFamily="18" charset="0"/>
                <a:cs typeface="Times New Roman" panose="02020603050405020304" pitchFamily="18" charset="0"/>
              </a:rPr>
              <a:t>package demo:</a:t>
            </a:r>
            <a:endParaRPr lang="en-IN" sz="2800" b="1" dirty="0" smtClean="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795012"/>
            <a:ext cx="11577918" cy="4538554"/>
          </a:xfrm>
          <a:prstGeom prst="rect">
            <a:avLst/>
          </a:prstGeom>
        </p:spPr>
      </p:pic>
    </p:spTree>
    <p:extLst>
      <p:ext uri="{BB962C8B-B14F-4D97-AF65-F5344CB8AC3E}">
        <p14:creationId xmlns:p14="http://schemas.microsoft.com/office/powerpoint/2010/main" val="371665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Packages in </a:t>
            </a:r>
            <a:r>
              <a:rPr lang="en-US" sz="4000" b="1" dirty="0" smtClean="0">
                <a:latin typeface="Times New Roman" panose="02020603050405020304" pitchFamily="18" charset="0"/>
                <a:cs typeface="Times New Roman" panose="02020603050405020304" pitchFamily="18" charset="0"/>
              </a:rPr>
              <a:t>Java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64024"/>
            <a:ext cx="11577918"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create userdefined </a:t>
            </a:r>
            <a:r>
              <a:rPr lang="en-IN" sz="3200" b="1" dirty="0" smtClean="0">
                <a:latin typeface="Times New Roman" panose="02020603050405020304" pitchFamily="18" charset="0"/>
                <a:cs typeface="Times New Roman" panose="02020603050405020304" pitchFamily="18" charset="0"/>
              </a:rPr>
              <a:t>package demo:</a:t>
            </a:r>
            <a:endParaRPr lang="en-IN" sz="2800" b="1" dirty="0" smtClean="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3" y="1848799"/>
            <a:ext cx="4262718" cy="44444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3026" y="1848799"/>
            <a:ext cx="3281080" cy="439999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8235" y="1848798"/>
            <a:ext cx="3818965" cy="4444425"/>
          </a:xfrm>
          <a:prstGeom prst="rect">
            <a:avLst/>
          </a:prstGeom>
        </p:spPr>
      </p:pic>
    </p:spTree>
    <p:extLst>
      <p:ext uri="{BB962C8B-B14F-4D97-AF65-F5344CB8AC3E}">
        <p14:creationId xmlns:p14="http://schemas.microsoft.com/office/powerpoint/2010/main" val="185555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Packages in </a:t>
            </a:r>
            <a:r>
              <a:rPr lang="en-US" sz="4000" b="1" dirty="0" smtClean="0">
                <a:latin typeface="Times New Roman" panose="02020603050405020304" pitchFamily="18" charset="0"/>
                <a:cs typeface="Times New Roman" panose="02020603050405020304" pitchFamily="18" charset="0"/>
              </a:rPr>
              <a:t>Java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64024"/>
            <a:ext cx="11577918"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create userdefined </a:t>
            </a:r>
            <a:r>
              <a:rPr lang="en-IN" sz="3200" b="1" dirty="0" smtClean="0">
                <a:latin typeface="Times New Roman" panose="02020603050405020304" pitchFamily="18" charset="0"/>
                <a:cs typeface="Times New Roman" panose="02020603050405020304" pitchFamily="18" charset="0"/>
              </a:rPr>
              <a:t>package demo:</a:t>
            </a:r>
            <a:endParaRPr lang="en-IN" sz="2800" b="1" dirty="0" smtClean="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1" y="1848799"/>
            <a:ext cx="11577919" cy="4525006"/>
          </a:xfrm>
          <a:prstGeom prst="rect">
            <a:avLst/>
          </a:prstGeom>
        </p:spPr>
      </p:pic>
    </p:spTree>
    <p:extLst>
      <p:ext uri="{BB962C8B-B14F-4D97-AF65-F5344CB8AC3E}">
        <p14:creationId xmlns:p14="http://schemas.microsoft.com/office/powerpoint/2010/main" val="124734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Packages in </a:t>
            </a:r>
            <a:r>
              <a:rPr lang="en-US" sz="4000" b="1" dirty="0" smtClean="0">
                <a:latin typeface="Times New Roman" panose="02020603050405020304" pitchFamily="18" charset="0"/>
                <a:cs typeface="Times New Roman" panose="02020603050405020304" pitchFamily="18" charset="0"/>
              </a:rPr>
              <a:t>Java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64024"/>
            <a:ext cx="11577918" cy="584775"/>
          </a:xfrm>
          <a:prstGeom prst="rect">
            <a:avLst/>
          </a:prstGeom>
          <a:noFill/>
        </p:spPr>
        <p:txBody>
          <a:bodyPr wrap="square" rtlCol="0">
            <a:spAutoFit/>
          </a:bodyPr>
          <a:lstStyle/>
          <a:p>
            <a:r>
              <a:rPr lang="en-IN" sz="3200" b="1" dirty="0" smtClean="0">
                <a:latin typeface="Times New Roman" panose="02020603050405020304" pitchFamily="18" charset="0"/>
                <a:cs typeface="Times New Roman" panose="02020603050405020304" pitchFamily="18" charset="0"/>
              </a:rPr>
              <a:t>Importing the userdefined packages:</a:t>
            </a:r>
            <a:endParaRPr lang="en-IN" sz="2800" b="1" dirty="0" smtClean="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848798"/>
            <a:ext cx="11577918" cy="4444425"/>
          </a:xfrm>
          <a:prstGeom prst="rect">
            <a:avLst/>
          </a:prstGeom>
        </p:spPr>
      </p:pic>
    </p:spTree>
    <p:extLst>
      <p:ext uri="{BB962C8B-B14F-4D97-AF65-F5344CB8AC3E}">
        <p14:creationId xmlns:p14="http://schemas.microsoft.com/office/powerpoint/2010/main" val="305871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Packages in </a:t>
            </a:r>
            <a:r>
              <a:rPr lang="en-US" sz="4000" b="1" dirty="0" smtClean="0">
                <a:latin typeface="Times New Roman" panose="02020603050405020304" pitchFamily="18" charset="0"/>
                <a:cs typeface="Times New Roman" panose="02020603050405020304" pitchFamily="18" charset="0"/>
              </a:rPr>
              <a:t>Java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64024"/>
            <a:ext cx="11577918" cy="584775"/>
          </a:xfrm>
          <a:prstGeom prst="rect">
            <a:avLst/>
          </a:prstGeom>
          <a:noFill/>
        </p:spPr>
        <p:txBody>
          <a:bodyPr wrap="square" rtlCol="0">
            <a:spAutoFit/>
          </a:bodyPr>
          <a:lstStyle/>
          <a:p>
            <a:r>
              <a:rPr lang="en-IN" sz="3200" b="1" dirty="0" smtClean="0">
                <a:latin typeface="Times New Roman" panose="02020603050405020304" pitchFamily="18" charset="0"/>
                <a:cs typeface="Times New Roman" panose="02020603050405020304" pitchFamily="18" charset="0"/>
              </a:rPr>
              <a:t>Importing the userdefined packages:</a:t>
            </a:r>
            <a:endParaRPr lang="en-IN" sz="2800" b="1" dirty="0" smtClean="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848799"/>
            <a:ext cx="11577918" cy="4525006"/>
          </a:xfrm>
          <a:prstGeom prst="rect">
            <a:avLst/>
          </a:prstGeom>
        </p:spPr>
      </p:pic>
    </p:spTree>
    <p:extLst>
      <p:ext uri="{BB962C8B-B14F-4D97-AF65-F5344CB8AC3E}">
        <p14:creationId xmlns:p14="http://schemas.microsoft.com/office/powerpoint/2010/main" val="152901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Access specifier</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2689412"/>
            <a:ext cx="1694330" cy="646331"/>
          </a:xfrm>
          <a:prstGeom prst="rect">
            <a:avLst/>
          </a:prstGeom>
          <a:noFill/>
        </p:spPr>
        <p:txBody>
          <a:bodyPr wrap="square" rtlCol="0">
            <a:spAutoFit/>
          </a:bodyPr>
          <a:lstStyle/>
          <a:p>
            <a:r>
              <a:rPr lang="en-IN" sz="3600" b="1" dirty="0" smtClean="0">
                <a:latin typeface="Times New Roman" panose="02020603050405020304" pitchFamily="18" charset="0"/>
                <a:cs typeface="Times New Roman" panose="02020603050405020304" pitchFamily="18" charset="0"/>
              </a:rPr>
              <a:t>private</a:t>
            </a:r>
            <a:endParaRPr lang="en-IN" sz="36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882153" y="2689410"/>
            <a:ext cx="1694330" cy="646331"/>
          </a:xfrm>
          <a:prstGeom prst="rect">
            <a:avLst/>
          </a:prstGeom>
          <a:noFill/>
        </p:spPr>
        <p:txBody>
          <a:bodyPr wrap="square" rtlCol="0">
            <a:spAutoFit/>
          </a:bodyPr>
          <a:lstStyle/>
          <a:p>
            <a:r>
              <a:rPr lang="en-IN" sz="3600" b="1" dirty="0" smtClean="0">
                <a:latin typeface="Times New Roman" panose="02020603050405020304" pitchFamily="18" charset="0"/>
                <a:cs typeface="Times New Roman" panose="02020603050405020304" pitchFamily="18" charset="0"/>
              </a:rPr>
              <a:t>default</a:t>
            </a:r>
            <a:endParaRPr lang="en-IN" sz="36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5670176" y="2689412"/>
            <a:ext cx="2182906" cy="646331"/>
          </a:xfrm>
          <a:prstGeom prst="rect">
            <a:avLst/>
          </a:prstGeom>
          <a:noFill/>
        </p:spPr>
        <p:txBody>
          <a:bodyPr wrap="square" rtlCol="0">
            <a:spAutoFit/>
          </a:bodyPr>
          <a:lstStyle/>
          <a:p>
            <a:r>
              <a:rPr lang="en-IN" sz="3600" b="1" dirty="0" smtClean="0">
                <a:latin typeface="Times New Roman" panose="02020603050405020304" pitchFamily="18" charset="0"/>
                <a:cs typeface="Times New Roman" panose="02020603050405020304" pitchFamily="18" charset="0"/>
              </a:rPr>
              <a:t>protected</a:t>
            </a:r>
            <a:endParaRPr lang="en-IN" sz="36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9681881" y="2689411"/>
            <a:ext cx="1694330" cy="646331"/>
          </a:xfrm>
          <a:prstGeom prst="rect">
            <a:avLst/>
          </a:prstGeom>
          <a:noFill/>
        </p:spPr>
        <p:txBody>
          <a:bodyPr wrap="square" rtlCol="0">
            <a:spAutoFit/>
          </a:bodyPr>
          <a:lstStyle/>
          <a:p>
            <a:r>
              <a:rPr lang="en-IN" sz="3600" b="1" dirty="0" smtClean="0">
                <a:latin typeface="Times New Roman" panose="02020603050405020304" pitchFamily="18" charset="0"/>
                <a:cs typeface="Times New Roman" panose="02020603050405020304" pitchFamily="18" charset="0"/>
              </a:rPr>
              <a:t>public</a:t>
            </a:r>
            <a:endParaRPr lang="en-IN" sz="3600" b="1" dirty="0">
              <a:latin typeface="Times New Roman" panose="02020603050405020304" pitchFamily="18" charset="0"/>
              <a:cs typeface="Times New Roman" panose="02020603050405020304" pitchFamily="18" charset="0"/>
            </a:endParaRPr>
          </a:p>
        </p:txBody>
      </p:sp>
      <p:cxnSp>
        <p:nvCxnSpPr>
          <p:cNvPr id="12" name="Elbow Connector 11"/>
          <p:cNvCxnSpPr>
            <a:stCxn id="2" idx="2"/>
            <a:endCxn id="3" idx="0"/>
          </p:cNvCxnSpPr>
          <p:nvPr/>
        </p:nvCxnSpPr>
        <p:spPr>
          <a:xfrm rot="5400000">
            <a:off x="2846668" y="-562162"/>
            <a:ext cx="1561353" cy="494179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2" idx="2"/>
            <a:endCxn id="6" idx="0"/>
          </p:cNvCxnSpPr>
          <p:nvPr/>
        </p:nvCxnSpPr>
        <p:spPr>
          <a:xfrm rot="5400000">
            <a:off x="4133105" y="724273"/>
            <a:ext cx="1561351" cy="2368923"/>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2" idx="2"/>
            <a:endCxn id="7" idx="0"/>
          </p:cNvCxnSpPr>
          <p:nvPr/>
        </p:nvCxnSpPr>
        <p:spPr>
          <a:xfrm rot="16200000" flipH="1">
            <a:off x="5649259" y="1577041"/>
            <a:ext cx="1561353" cy="66338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2" idx="2"/>
            <a:endCxn id="8" idx="0"/>
          </p:cNvCxnSpPr>
          <p:nvPr/>
        </p:nvCxnSpPr>
        <p:spPr>
          <a:xfrm rot="16200000" flipH="1">
            <a:off x="7532967" y="-306668"/>
            <a:ext cx="1561352" cy="4430805"/>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00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Access specifier (contd.)</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5262979"/>
          </a:xfrm>
          <a:prstGeom prst="rect">
            <a:avLst/>
          </a:prstGeom>
          <a:noFill/>
        </p:spPr>
        <p:txBody>
          <a:bodyPr wrap="square" rtlCol="0">
            <a:spAutoFit/>
          </a:bodyPr>
          <a:lstStyle/>
          <a:p>
            <a:pPr marL="514350" indent="-514350">
              <a:buFontTx/>
              <a:buAutoNum type="arabicPeriod"/>
            </a:pPr>
            <a:r>
              <a:rPr lang="en-IN" sz="2800" b="1" dirty="0">
                <a:latin typeface="Times New Roman" panose="02020603050405020304" pitchFamily="18" charset="0"/>
                <a:cs typeface="Times New Roman" panose="02020603050405020304" pitchFamily="18" charset="0"/>
              </a:rPr>
              <a:t>private scope:</a:t>
            </a:r>
            <a:r>
              <a:rPr lang="en-IN" sz="2800" dirty="0">
                <a:latin typeface="Times New Roman" panose="02020603050405020304" pitchFamily="18" charset="0"/>
                <a:cs typeface="Times New Roman" panose="02020603050405020304" pitchFamily="18" charset="0"/>
              </a:rPr>
              <a:t> the scope of private access specifier is throughout the class</a:t>
            </a:r>
            <a:r>
              <a:rPr lang="en-IN" sz="2800" dirty="0" smtClean="0">
                <a:latin typeface="Times New Roman" panose="02020603050405020304" pitchFamily="18" charset="0"/>
                <a:cs typeface="Times New Roman" panose="02020603050405020304" pitchFamily="18" charset="0"/>
              </a:rPr>
              <a:t>.</a:t>
            </a:r>
            <a:endParaRPr lang="en-IN" sz="2800" b="1" dirty="0" smtClean="0">
              <a:latin typeface="Times New Roman" panose="02020603050405020304" pitchFamily="18" charset="0"/>
              <a:cs typeface="Times New Roman" panose="02020603050405020304" pitchFamily="18" charset="0"/>
            </a:endParaRPr>
          </a:p>
          <a:p>
            <a:pPr marL="514350" indent="-514350">
              <a:buAutoNum type="arabicPeriod"/>
            </a:pPr>
            <a:r>
              <a:rPr lang="en-IN" sz="2800" b="1" dirty="0">
                <a:latin typeface="Times New Roman" panose="02020603050405020304" pitchFamily="18" charset="0"/>
                <a:cs typeface="Times New Roman" panose="02020603050405020304" pitchFamily="18" charset="0"/>
              </a:rPr>
              <a:t>d</a:t>
            </a:r>
            <a:r>
              <a:rPr lang="en-IN" sz="2800" b="1" dirty="0" smtClean="0">
                <a:latin typeface="Times New Roman" panose="02020603050405020304" pitchFamily="18" charset="0"/>
                <a:cs typeface="Times New Roman" panose="02020603050405020304" pitchFamily="18" charset="0"/>
              </a:rPr>
              <a:t>efault scope: </a:t>
            </a:r>
            <a:r>
              <a:rPr lang="en-IN" sz="2800" dirty="0" smtClean="0">
                <a:latin typeface="Times New Roman" panose="02020603050405020304" pitchFamily="18" charset="0"/>
                <a:cs typeface="Times New Roman" panose="02020603050405020304" pitchFamily="18" charset="0"/>
              </a:rPr>
              <a:t>the scope of default access specifier is throughout the package.</a:t>
            </a:r>
          </a:p>
          <a:p>
            <a:pPr marL="514350" indent="-514350">
              <a:buAutoNum type="arabicPeriod"/>
            </a:pPr>
            <a:r>
              <a:rPr lang="en-IN" sz="2800" b="1" dirty="0" smtClean="0">
                <a:latin typeface="Times New Roman" panose="02020603050405020304" pitchFamily="18" charset="0"/>
                <a:cs typeface="Times New Roman" panose="02020603050405020304" pitchFamily="18" charset="0"/>
              </a:rPr>
              <a:t>protected scope: </a:t>
            </a:r>
            <a:r>
              <a:rPr lang="en-IN" sz="2800" dirty="0" smtClean="0">
                <a:latin typeface="Times New Roman" panose="02020603050405020304" pitchFamily="18" charset="0"/>
                <a:cs typeface="Times New Roman" panose="02020603050405020304" pitchFamily="18" charset="0"/>
              </a:rPr>
              <a:t>the scope of protected access specifier is throughout the class as well as the sub classes of that class.</a:t>
            </a:r>
          </a:p>
          <a:p>
            <a:pPr marL="514350" indent="-514350">
              <a:buAutoNum type="arabicPeriod"/>
            </a:pPr>
            <a:r>
              <a:rPr lang="en-IN" sz="2800" b="1" dirty="0" smtClean="0">
                <a:latin typeface="Times New Roman" panose="02020603050405020304" pitchFamily="18" charset="0"/>
                <a:cs typeface="Times New Roman" panose="02020603050405020304" pitchFamily="18" charset="0"/>
              </a:rPr>
              <a:t>public scope: </a:t>
            </a:r>
            <a:r>
              <a:rPr lang="en-IN" sz="2800" dirty="0" smtClean="0">
                <a:latin typeface="Times New Roman" panose="02020603050405020304" pitchFamily="18" charset="0"/>
                <a:cs typeface="Times New Roman" panose="02020603050405020304" pitchFamily="18" charset="0"/>
              </a:rPr>
              <a:t>the scope of public access specifier is global i.e. it can be globally accessed.</a:t>
            </a:r>
          </a:p>
          <a:p>
            <a:pPr marL="514350" indent="-514350">
              <a:buAutoNum type="arabicPeriod"/>
            </a:pPr>
            <a:endParaRPr lang="en-IN" sz="2800" b="1" dirty="0">
              <a:latin typeface="Times New Roman" panose="02020603050405020304" pitchFamily="18" charset="0"/>
              <a:cs typeface="Times New Roman" panose="02020603050405020304" pitchFamily="18" charset="0"/>
            </a:endParaRPr>
          </a:p>
          <a:p>
            <a:r>
              <a:rPr lang="en-IN" sz="2800" b="1" dirty="0">
                <a:latin typeface="Times New Roman" panose="02020603050405020304" pitchFamily="18" charset="0"/>
                <a:cs typeface="Times New Roman" panose="02020603050405020304" pitchFamily="18" charset="0"/>
              </a:rPr>
              <a:t>Note: </a:t>
            </a:r>
          </a:p>
          <a:p>
            <a:pPr marL="457200" indent="-457200">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‘private’ and ‘protected’ access specifier cannot be used by the outer class. They can only be used by the members of the class.</a:t>
            </a:r>
          </a:p>
          <a:p>
            <a:pPr marL="457200" indent="-457200">
              <a:buFont typeface="Wingdings" panose="05000000000000000000" pitchFamily="2" charset="2"/>
              <a:buChar char="Ø"/>
            </a:pPr>
            <a:r>
              <a:rPr lang="en-IN" sz="2800" b="1"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there is no keyword used for default access modifier</a:t>
            </a:r>
            <a:r>
              <a:rPr lang="en-IN" sz="2800" dirty="0" smtClean="0">
                <a:latin typeface="Times New Roman" panose="02020603050405020304" pitchFamily="18" charset="0"/>
                <a:cs typeface="Times New Roman" panose="02020603050405020304" pitchFamily="18" charset="0"/>
              </a:rPr>
              <a:t>.</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796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473200"/>
            <a:ext cx="10972800" cy="4647426"/>
          </a:xfrm>
          <a:prstGeom prst="rect">
            <a:avLst/>
          </a:prstGeom>
          <a:noFill/>
        </p:spPr>
        <p:txBody>
          <a:bodyPr wrap="square" rtlCol="0">
            <a:spAutoFit/>
          </a:bodyPr>
          <a:lstStyle/>
          <a:p>
            <a:endParaRPr lang="en-US" sz="3600" dirty="0" smtClean="0">
              <a:latin typeface="Times New Roman" panose="02020603050405020304" pitchFamily="18" charset="0"/>
              <a:cs typeface="Times New Roman" panose="02020603050405020304" pitchFamily="18" charset="0"/>
            </a:endParaRPr>
          </a:p>
          <a:p>
            <a:r>
              <a:rPr lang="en-US" sz="3600" dirty="0" smtClean="0">
                <a:latin typeface="Times New Roman" panose="02020603050405020304" pitchFamily="18" charset="0"/>
                <a:cs typeface="Times New Roman" panose="02020603050405020304" pitchFamily="18" charset="0"/>
              </a:rPr>
              <a:t>History of JAVA</a:t>
            </a:r>
            <a:endParaRPr lang="en-US" sz="4000" b="1"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Java was developed by James Gosling, Patrick</a:t>
            </a:r>
            <a:r>
              <a:rPr lang="en-US" sz="2800" b="1" dirty="0" smtClean="0">
                <a:latin typeface="Times New Roman" panose="02020603050405020304" pitchFamily="18" charset="0"/>
                <a:cs typeface="Times New Roman" panose="02020603050405020304" pitchFamily="18" charset="0"/>
              </a:rPr>
              <a:t> </a:t>
            </a:r>
            <a:r>
              <a:rPr lang="en-IN" sz="2800" dirty="0" smtClean="0">
                <a:latin typeface="Times New Roman" pitchFamily="18" charset="0"/>
                <a:cs typeface="Times New Roman" pitchFamily="18" charset="0"/>
              </a:rPr>
              <a:t>Naughton and </a:t>
            </a:r>
            <a:r>
              <a:rPr lang="en-IN" sz="2800" dirty="0">
                <a:latin typeface="Times New Roman" pitchFamily="18" charset="0"/>
                <a:cs typeface="Times New Roman" pitchFamily="18" charset="0"/>
              </a:rPr>
              <a:t>Mike </a:t>
            </a:r>
            <a:r>
              <a:rPr lang="en-IN" sz="2800" dirty="0" smtClean="0">
                <a:latin typeface="Times New Roman" pitchFamily="18" charset="0"/>
                <a:cs typeface="Times New Roman" pitchFamily="18" charset="0"/>
              </a:rPr>
              <a:t>Sheridan.</a:t>
            </a:r>
          </a:p>
          <a:p>
            <a:pPr marL="457200" indent="-457200">
              <a:buFont typeface="Wingdings" panose="05000000000000000000" pitchFamily="2" charset="2"/>
              <a:buChar char="Ø"/>
            </a:pPr>
            <a:endParaRPr lang="en-IN" sz="2800" dirty="0" smtClean="0">
              <a:latin typeface="Times New Roman" pitchFamily="18" charset="0"/>
              <a:cs typeface="Times New Roman" pitchFamily="18" charset="0"/>
            </a:endParaRPr>
          </a:p>
          <a:p>
            <a:pPr marL="457200" indent="-457200">
              <a:buFont typeface="Wingdings" panose="05000000000000000000" pitchFamily="2" charset="2"/>
              <a:buChar char="Ø"/>
            </a:pPr>
            <a:r>
              <a:rPr lang="en-IN" sz="2800" dirty="0" smtClean="0">
                <a:latin typeface="Times New Roman" pitchFamily="18" charset="0"/>
                <a:cs typeface="Times New Roman" pitchFamily="18" charset="0"/>
              </a:rPr>
              <a:t>It was initiated in 1991 and was called as Green.</a:t>
            </a:r>
          </a:p>
          <a:p>
            <a:pPr marL="457200" indent="-457200">
              <a:buFont typeface="Wingdings" panose="05000000000000000000" pitchFamily="2" charset="2"/>
              <a:buChar char="Ø"/>
            </a:pPr>
            <a:endParaRPr lang="en-IN" sz="2800" dirty="0" smtClean="0">
              <a:latin typeface="Times New Roman" pitchFamily="18" charset="0"/>
              <a:cs typeface="Times New Roman" pitchFamily="18" charset="0"/>
            </a:endParaRPr>
          </a:p>
          <a:p>
            <a:pPr marL="457200" indent="-457200">
              <a:buFont typeface="Wingdings" panose="05000000000000000000" pitchFamily="2" charset="2"/>
              <a:buChar char="Ø"/>
            </a:pPr>
            <a:r>
              <a:rPr lang="en-IN" sz="2800" dirty="0" smtClean="0">
                <a:latin typeface="Times New Roman" pitchFamily="18" charset="0"/>
                <a:cs typeface="Times New Roman" pitchFamily="18" charset="0"/>
              </a:rPr>
              <a:t>It was initially developed in 1993 and was initially named Oak.</a:t>
            </a:r>
          </a:p>
          <a:p>
            <a:pPr marL="457200" indent="-457200">
              <a:buFont typeface="Wingdings" panose="05000000000000000000" pitchFamily="2" charset="2"/>
              <a:buChar char="Ø"/>
            </a:pPr>
            <a:endParaRPr lang="en-IN" sz="2800" dirty="0" smtClean="0">
              <a:latin typeface="Times New Roman" pitchFamily="18" charset="0"/>
              <a:cs typeface="Times New Roman" pitchFamily="18" charset="0"/>
            </a:endParaRPr>
          </a:p>
          <a:p>
            <a:pPr marL="457200" indent="-457200">
              <a:buFont typeface="Wingdings" panose="05000000000000000000" pitchFamily="2" charset="2"/>
              <a:buChar char="Ø"/>
            </a:pPr>
            <a:r>
              <a:rPr lang="en-IN" sz="2800" dirty="0" smtClean="0">
                <a:latin typeface="Times New Roman" pitchFamily="18" charset="0"/>
                <a:cs typeface="Times New Roman" pitchFamily="18" charset="0"/>
              </a:rPr>
              <a:t>Finally in 1995 Java 1.0 was released.</a:t>
            </a:r>
            <a:endParaRPr lang="en-US" sz="28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64688" y="676414"/>
            <a:ext cx="6688178" cy="707886"/>
          </a:xfrm>
          <a:prstGeom prst="rect">
            <a:avLst/>
          </a:prstGeom>
          <a:noFill/>
        </p:spPr>
        <p:txBody>
          <a:bodyPr wrap="none" rtlCol="0">
            <a:spAutoFit/>
          </a:bodyPr>
          <a:lstStyle/>
          <a:p>
            <a:pPr algn="ctr"/>
            <a:r>
              <a:rPr lang="en-US" sz="4000" b="1" dirty="0">
                <a:latin typeface="Times New Roman" panose="02020603050405020304" pitchFamily="18" charset="0"/>
                <a:cs typeface="Times New Roman" panose="02020603050405020304" pitchFamily="18" charset="0"/>
              </a:rPr>
              <a:t>Introduction to </a:t>
            </a:r>
            <a:r>
              <a:rPr lang="en-US" sz="4000" b="1" dirty="0" smtClean="0">
                <a:latin typeface="Times New Roman" panose="02020603050405020304" pitchFamily="18" charset="0"/>
                <a:cs typeface="Times New Roman" panose="02020603050405020304" pitchFamily="18" charset="0"/>
              </a:rPr>
              <a:t>JAVA (contd.)</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661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Scanner class</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4401205"/>
          </a:xfrm>
          <a:prstGeom prst="rect">
            <a:avLst/>
          </a:prstGeom>
          <a:noFill/>
        </p:spPr>
        <p:txBody>
          <a:bodyPr wrap="square" rtlCol="0">
            <a:spAutoFit/>
          </a:bodyPr>
          <a:lstStyle/>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Scanner class is used to take input from keyboard.</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Scanner class </a:t>
            </a:r>
            <a:r>
              <a:rPr lang="en-IN" sz="2800" dirty="0">
                <a:latin typeface="Times New Roman" panose="02020603050405020304" pitchFamily="18" charset="0"/>
                <a:cs typeface="Times New Roman" panose="02020603050405020304" pitchFamily="18" charset="0"/>
              </a:rPr>
              <a:t>breaks its input into tokens using a delimiter pattern, which by default </a:t>
            </a:r>
            <a:r>
              <a:rPr lang="en-IN" sz="2800" dirty="0" smtClean="0">
                <a:latin typeface="Times New Roman" panose="02020603050405020304" pitchFamily="18" charset="0"/>
                <a:cs typeface="Times New Roman" panose="02020603050405020304" pitchFamily="18" charset="0"/>
              </a:rPr>
              <a:t>whitespace.</a:t>
            </a:r>
          </a:p>
          <a:p>
            <a:pPr marL="457200" indent="-457200">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Java Scanner class extends Object class and implements </a:t>
            </a:r>
            <a:r>
              <a:rPr lang="en-IN" sz="2800" dirty="0" smtClean="0">
                <a:latin typeface="Times New Roman" panose="02020603050405020304" pitchFamily="18" charset="0"/>
                <a:cs typeface="Times New Roman" panose="02020603050405020304" pitchFamily="18" charset="0"/>
              </a:rPr>
              <a:t>java.util.Iterator </a:t>
            </a:r>
            <a:r>
              <a:rPr lang="en-IN" sz="2800" dirty="0">
                <a:latin typeface="Times New Roman" panose="02020603050405020304" pitchFamily="18" charset="0"/>
                <a:cs typeface="Times New Roman" panose="02020603050405020304" pitchFamily="18" charset="0"/>
              </a:rPr>
              <a:t>and </a:t>
            </a:r>
            <a:r>
              <a:rPr lang="en-IN" sz="2800" dirty="0" smtClean="0">
                <a:latin typeface="Times New Roman" panose="02020603050405020304" pitchFamily="18" charset="0"/>
                <a:cs typeface="Times New Roman" panose="02020603050405020304" pitchFamily="18" charset="0"/>
              </a:rPr>
              <a:t>java.io.Closeable </a:t>
            </a:r>
            <a:r>
              <a:rPr lang="en-IN" sz="2800" dirty="0">
                <a:latin typeface="Times New Roman" panose="02020603050405020304" pitchFamily="18" charset="0"/>
                <a:cs typeface="Times New Roman" panose="02020603050405020304" pitchFamily="18" charset="0"/>
              </a:rPr>
              <a:t>interfaces</a:t>
            </a:r>
            <a:r>
              <a:rPr lang="en-IN" sz="2800" dirty="0" smtClean="0">
                <a:latin typeface="Times New Roman" panose="02020603050405020304" pitchFamily="18" charset="0"/>
                <a:cs typeface="Times New Roman" panose="02020603050405020304" pitchFamily="18" charset="0"/>
              </a:rPr>
              <a:t>.</a:t>
            </a:r>
          </a:p>
          <a:p>
            <a:r>
              <a:rPr lang="en-IN" sz="2800" b="1" dirty="0" smtClean="0">
                <a:latin typeface="Times New Roman" panose="02020603050405020304" pitchFamily="18" charset="0"/>
                <a:cs typeface="Times New Roman" panose="02020603050405020304" pitchFamily="18" charset="0"/>
              </a:rPr>
              <a:t>Syntax to import Scanner class:</a:t>
            </a:r>
          </a:p>
          <a:p>
            <a:r>
              <a:rPr lang="en-IN" sz="2800" b="1" dirty="0">
                <a:latin typeface="Times New Roman" panose="02020603050405020304" pitchFamily="18" charset="0"/>
                <a:cs typeface="Times New Roman" panose="02020603050405020304" pitchFamily="18" charset="0"/>
              </a:rPr>
              <a:t>	</a:t>
            </a:r>
            <a:r>
              <a:rPr lang="en-IN" sz="2800" dirty="0" smtClean="0">
                <a:latin typeface="Times New Roman" panose="02020603050405020304" pitchFamily="18" charset="0"/>
                <a:cs typeface="Times New Roman" panose="02020603050405020304" pitchFamily="18" charset="0"/>
              </a:rPr>
              <a:t>import java.util.*;</a:t>
            </a:r>
            <a:endParaRPr lang="en-IN" sz="2800" b="1" dirty="0" smtClean="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	</a:t>
            </a:r>
            <a:r>
              <a:rPr lang="en-IN" sz="2800" dirty="0" smtClean="0">
                <a:latin typeface="Times New Roman" panose="02020603050405020304" pitchFamily="18" charset="0"/>
                <a:cs typeface="Times New Roman" panose="02020603050405020304" pitchFamily="18" charset="0"/>
              </a:rPr>
              <a:t>import java.util.Scanner;</a:t>
            </a:r>
          </a:p>
          <a:p>
            <a:r>
              <a:rPr lang="en-IN" sz="2800" b="1" dirty="0" smtClean="0">
                <a:latin typeface="Times New Roman" panose="02020603050405020304" pitchFamily="18" charset="0"/>
                <a:cs typeface="Times New Roman" panose="02020603050405020304" pitchFamily="18" charset="0"/>
              </a:rPr>
              <a:t>Note: </a:t>
            </a:r>
            <a:r>
              <a:rPr lang="en-IN" sz="2800" dirty="0" smtClean="0">
                <a:latin typeface="Times New Roman" panose="02020603050405020304" pitchFamily="18" charset="0"/>
                <a:cs typeface="Times New Roman" panose="02020603050405020304" pitchFamily="18" charset="0"/>
              </a:rPr>
              <a:t>it is not advised to use </a:t>
            </a:r>
            <a:r>
              <a:rPr lang="en-IN" sz="2800" b="1" dirty="0" smtClean="0">
                <a:latin typeface="Times New Roman" panose="02020603050405020304" pitchFamily="18" charset="0"/>
                <a:cs typeface="Times New Roman" panose="02020603050405020304" pitchFamily="18" charset="0"/>
              </a:rPr>
              <a:t>import java.util.*; </a:t>
            </a:r>
            <a:r>
              <a:rPr lang="en-IN" sz="2800" dirty="0" smtClean="0">
                <a:latin typeface="Times New Roman" panose="02020603050405020304" pitchFamily="18" charset="0"/>
                <a:cs typeface="Times New Roman" panose="02020603050405020304" pitchFamily="18" charset="0"/>
              </a:rPr>
              <a:t> as it imports all the classes present in scanner class.</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812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Scanner class (contd.)</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584775"/>
          </a:xfrm>
          <a:prstGeom prst="rect">
            <a:avLst/>
          </a:prstGeom>
          <a:noFill/>
        </p:spPr>
        <p:txBody>
          <a:bodyPr wrap="square" rtlCol="0">
            <a:spAutoFit/>
          </a:bodyPr>
          <a:lstStyle/>
          <a:p>
            <a:r>
              <a:rPr lang="en-IN" sz="3200" b="1" dirty="0" smtClean="0">
                <a:latin typeface="Times New Roman" panose="02020603050405020304" pitchFamily="18" charset="0"/>
                <a:cs typeface="Times New Roman" panose="02020603050405020304" pitchFamily="18" charset="0"/>
              </a:rPr>
              <a:t>Demo:</a:t>
            </a:r>
            <a:endParaRPr lang="en-IN" sz="32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808456"/>
            <a:ext cx="11577918" cy="4511661"/>
          </a:xfrm>
          <a:prstGeom prst="rect">
            <a:avLst/>
          </a:prstGeom>
        </p:spPr>
      </p:pic>
    </p:spTree>
    <p:extLst>
      <p:ext uri="{BB962C8B-B14F-4D97-AF65-F5344CB8AC3E}">
        <p14:creationId xmlns:p14="http://schemas.microsoft.com/office/powerpoint/2010/main" val="266435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Scanner class (contd.)</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584775"/>
          </a:xfrm>
          <a:prstGeom prst="rect">
            <a:avLst/>
          </a:prstGeom>
          <a:noFill/>
        </p:spPr>
        <p:txBody>
          <a:bodyPr wrap="square" rtlCol="0">
            <a:spAutoFit/>
          </a:bodyPr>
          <a:lstStyle/>
          <a:p>
            <a:r>
              <a:rPr lang="en-IN" sz="3200" b="1" dirty="0" smtClean="0">
                <a:latin typeface="Times New Roman" panose="02020603050405020304" pitchFamily="18" charset="0"/>
                <a:cs typeface="Times New Roman" panose="02020603050405020304" pitchFamily="18" charset="0"/>
              </a:rPr>
              <a:t>Demo:</a:t>
            </a:r>
            <a:endParaRPr lang="en-IN" sz="32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808457"/>
            <a:ext cx="11577918" cy="4544059"/>
          </a:xfrm>
          <a:prstGeom prst="rect">
            <a:avLst/>
          </a:prstGeom>
        </p:spPr>
      </p:pic>
    </p:spTree>
    <p:extLst>
      <p:ext uri="{BB962C8B-B14F-4D97-AF65-F5344CB8AC3E}">
        <p14:creationId xmlns:p14="http://schemas.microsoft.com/office/powerpoint/2010/main" val="378872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5360" y="548681"/>
            <a:ext cx="10363200" cy="792088"/>
          </a:xfrm>
        </p:spPr>
        <p:txBody>
          <a:bodyPr>
            <a:normAutofit/>
          </a:bodyPr>
          <a:lstStyle/>
          <a:p>
            <a:r>
              <a:rPr lang="en-IN" sz="4000" b="1" dirty="0" smtClean="0">
                <a:latin typeface="Times New Roman" pitchFamily="18" charset="0"/>
                <a:cs typeface="Times New Roman" pitchFamily="18" charset="0"/>
              </a:rPr>
              <a:t>Exception</a:t>
            </a:r>
            <a:endParaRPr lang="en-IN" sz="4000" b="1" dirty="0">
              <a:latin typeface="Times New Roman" pitchFamily="18" charset="0"/>
              <a:cs typeface="Times New Roman" pitchFamily="18" charset="0"/>
            </a:endParaRPr>
          </a:p>
        </p:txBody>
      </p:sp>
      <p:sp>
        <p:nvSpPr>
          <p:cNvPr id="3" name="Subtitle 2"/>
          <p:cNvSpPr>
            <a:spLocks noGrp="1"/>
          </p:cNvSpPr>
          <p:nvPr>
            <p:ph type="subTitle" idx="1"/>
          </p:nvPr>
        </p:nvSpPr>
        <p:spPr>
          <a:xfrm>
            <a:off x="335360" y="1268760"/>
            <a:ext cx="10753195" cy="4608512"/>
          </a:xfrm>
        </p:spPr>
        <p:txBody>
          <a:bodyPr>
            <a:normAutofit/>
          </a:bodyPr>
          <a:lstStyle/>
          <a:p>
            <a:pPr marL="457200" indent="-457200" algn="l">
              <a:buFont typeface="Wingdings" pitchFamily="2" charset="2"/>
              <a:buChar char="Ø"/>
            </a:pPr>
            <a:r>
              <a:rPr lang="en-IN" sz="2800" dirty="0" smtClean="0">
                <a:solidFill>
                  <a:schemeClr val="tx1"/>
                </a:solidFill>
                <a:latin typeface="Times New Roman" pitchFamily="18" charset="0"/>
                <a:cs typeface="Times New Roman" pitchFamily="18" charset="0"/>
              </a:rPr>
              <a:t>Unwanted and unexpected event occurs that disturb the normal flow of execution is called exception</a:t>
            </a:r>
          </a:p>
          <a:p>
            <a:pPr algn="l"/>
            <a:r>
              <a:rPr lang="en-IN" sz="2800" dirty="0">
                <a:solidFill>
                  <a:schemeClr val="tx1"/>
                </a:solidFill>
                <a:latin typeface="Times New Roman" pitchFamily="18" charset="0"/>
                <a:cs typeface="Times New Roman" pitchFamily="18" charset="0"/>
              </a:rPr>
              <a:t>	</a:t>
            </a:r>
            <a:r>
              <a:rPr lang="en-IN" sz="2800" dirty="0" smtClean="0">
                <a:solidFill>
                  <a:schemeClr val="tx1"/>
                </a:solidFill>
                <a:latin typeface="Times New Roman" pitchFamily="18" charset="0"/>
                <a:cs typeface="Times New Roman" pitchFamily="18" charset="0"/>
              </a:rPr>
              <a:t>ex: arithmetic Exception, null pointer Exception, array indexOutOfBound Exception</a:t>
            </a:r>
          </a:p>
          <a:p>
            <a:pPr marL="457200" indent="-457200" algn="l">
              <a:buFont typeface="Wingdings" pitchFamily="2" charset="2"/>
              <a:buChar char="Ø"/>
            </a:pPr>
            <a:r>
              <a:rPr lang="en-IN" sz="2800" dirty="0" smtClean="0">
                <a:solidFill>
                  <a:schemeClr val="tx1"/>
                </a:solidFill>
                <a:latin typeface="Times New Roman" pitchFamily="18" charset="0"/>
                <a:cs typeface="Times New Roman" pitchFamily="18" charset="0"/>
              </a:rPr>
              <a:t>Main Objective of Exception Handling is to graceful termination of the program</a:t>
            </a:r>
          </a:p>
          <a:p>
            <a:pPr algn="l"/>
            <a:endParaRPr lang="en-IN" sz="28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42526108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19403" y="692696"/>
            <a:ext cx="10753195" cy="5472608"/>
          </a:xfrm>
        </p:spPr>
        <p:txBody>
          <a:bodyPr>
            <a:normAutofit/>
          </a:bodyPr>
          <a:lstStyle/>
          <a:p>
            <a:pPr marL="457200" indent="-457200" algn="l">
              <a:buFont typeface="Wingdings" pitchFamily="2" charset="2"/>
              <a:buChar char="Ø"/>
            </a:pPr>
            <a:r>
              <a:rPr lang="en-IN" sz="2800" dirty="0" smtClean="0">
                <a:solidFill>
                  <a:schemeClr val="tx1"/>
                </a:solidFill>
                <a:latin typeface="Times New Roman" pitchFamily="18" charset="0"/>
                <a:cs typeface="Times New Roman" pitchFamily="18" charset="0"/>
              </a:rPr>
              <a:t>Handling Exception does not mean repairing Exception it is to provide alternative to continue rest of the program normally.</a:t>
            </a:r>
          </a:p>
          <a:p>
            <a:pPr algn="l"/>
            <a:r>
              <a:rPr lang="en-IN" sz="2800" dirty="0">
                <a:solidFill>
                  <a:schemeClr val="tx1"/>
                </a:solidFill>
                <a:latin typeface="Times New Roman" pitchFamily="18" charset="0"/>
                <a:cs typeface="Times New Roman" pitchFamily="18" charset="0"/>
              </a:rPr>
              <a:t>	</a:t>
            </a:r>
            <a:r>
              <a:rPr lang="en-IN" sz="2800" dirty="0" smtClean="0">
                <a:solidFill>
                  <a:schemeClr val="tx1"/>
                </a:solidFill>
                <a:latin typeface="Times New Roman" pitchFamily="18" charset="0"/>
                <a:cs typeface="Times New Roman" pitchFamily="18" charset="0"/>
              </a:rPr>
              <a:t>ex : if you trying to access online file in case it is not available then file not found Exception will throw by jvm and terminate the program, to avoid abnormal termination of the program we need to provide local file to continue rest of the execution of the program normal.</a:t>
            </a:r>
            <a:endParaRPr lang="en-IN" sz="28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421798374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19403" y="692696"/>
            <a:ext cx="10753195" cy="5472608"/>
          </a:xfrm>
        </p:spPr>
        <p:txBody>
          <a:bodyPr>
            <a:normAutofit/>
          </a:bodyPr>
          <a:lstStyle/>
          <a:p>
            <a:pPr algn="l"/>
            <a:r>
              <a:rPr lang="en-IN" sz="4000" b="1" dirty="0" smtClean="0">
                <a:solidFill>
                  <a:schemeClr val="tx1"/>
                </a:solidFill>
                <a:latin typeface="Times New Roman" pitchFamily="18" charset="0"/>
                <a:cs typeface="Times New Roman" pitchFamily="18" charset="0"/>
              </a:rPr>
              <a:t>Types of exception</a:t>
            </a:r>
          </a:p>
          <a:p>
            <a:pPr algn="l"/>
            <a:r>
              <a:rPr lang="en-IN" sz="2800" b="1" dirty="0" smtClean="0">
                <a:solidFill>
                  <a:schemeClr val="tx1"/>
                </a:solidFill>
                <a:latin typeface="Times New Roman" pitchFamily="18" charset="0"/>
                <a:cs typeface="Times New Roman" pitchFamily="18" charset="0"/>
              </a:rPr>
              <a:t>1)Checked Exception :</a:t>
            </a:r>
            <a:r>
              <a:rPr lang="en-IN" sz="2800" dirty="0" smtClean="0">
                <a:solidFill>
                  <a:schemeClr val="tx1"/>
                </a:solidFill>
                <a:latin typeface="Times New Roman" pitchFamily="18" charset="0"/>
                <a:cs typeface="Times New Roman" pitchFamily="18" charset="0"/>
              </a:rPr>
              <a:t>	the Exception checked by the Compiler</a:t>
            </a:r>
          </a:p>
          <a:p>
            <a:pPr marL="457200" indent="-457200" algn="l">
              <a:buFont typeface="Wingdings" pitchFamily="2" charset="2"/>
              <a:buChar char="Ø"/>
            </a:pPr>
            <a:r>
              <a:rPr lang="en-IN" sz="2800" dirty="0" smtClean="0">
                <a:solidFill>
                  <a:schemeClr val="tx1"/>
                </a:solidFill>
                <a:latin typeface="Times New Roman" pitchFamily="18" charset="0"/>
                <a:cs typeface="Times New Roman" pitchFamily="18" charset="0"/>
              </a:rPr>
              <a:t>Checked exception should be handle before compilation, with  the help  of try or throws key word otherwise it will raise Exception  on compilation time</a:t>
            </a:r>
          </a:p>
          <a:p>
            <a:pPr algn="l"/>
            <a:r>
              <a:rPr lang="en-IN" sz="2800" b="1" dirty="0" smtClean="0">
                <a:solidFill>
                  <a:schemeClr val="tx1"/>
                </a:solidFill>
                <a:latin typeface="Times New Roman" pitchFamily="18" charset="0"/>
                <a:cs typeface="Times New Roman" pitchFamily="18" charset="0"/>
              </a:rPr>
              <a:t>2)Unchecked Exception : </a:t>
            </a:r>
            <a:r>
              <a:rPr lang="en-IN" sz="2800" dirty="0" smtClean="0">
                <a:solidFill>
                  <a:schemeClr val="tx1"/>
                </a:solidFill>
                <a:latin typeface="Times New Roman" pitchFamily="18" charset="0"/>
                <a:cs typeface="Times New Roman" pitchFamily="18" charset="0"/>
              </a:rPr>
              <a:t>run time Exception which will not be checked by the compiler</a:t>
            </a:r>
          </a:p>
          <a:p>
            <a:pPr algn="l"/>
            <a:endParaRPr lang="en-IN" dirty="0" smtClean="0">
              <a:solidFill>
                <a:schemeClr val="tx1"/>
              </a:solidFill>
              <a:latin typeface="Times New Roman" pitchFamily="18" charset="0"/>
              <a:cs typeface="Times New Roman" pitchFamily="18" charset="0"/>
            </a:endParaRPr>
          </a:p>
          <a:p>
            <a:pPr algn="l"/>
            <a:endParaRPr lang="en-IN"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39477275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19403" y="692696"/>
            <a:ext cx="10753195" cy="5472608"/>
          </a:xfrm>
        </p:spPr>
        <p:txBody>
          <a:bodyPr>
            <a:normAutofit/>
          </a:bodyPr>
          <a:lstStyle/>
          <a:p>
            <a:pPr algn="l"/>
            <a:r>
              <a:rPr lang="en-IN" sz="4000" b="1" dirty="0">
                <a:solidFill>
                  <a:schemeClr val="tx1"/>
                </a:solidFill>
                <a:latin typeface="Times New Roman" pitchFamily="18" charset="0"/>
                <a:cs typeface="Times New Roman" pitchFamily="18" charset="0"/>
              </a:rPr>
              <a:t>t</a:t>
            </a:r>
            <a:r>
              <a:rPr lang="en-IN" sz="4000" b="1" dirty="0" smtClean="0">
                <a:solidFill>
                  <a:schemeClr val="tx1"/>
                </a:solidFill>
                <a:latin typeface="Times New Roman" pitchFamily="18" charset="0"/>
                <a:cs typeface="Times New Roman" pitchFamily="18" charset="0"/>
              </a:rPr>
              <a:t>ry Block</a:t>
            </a:r>
          </a:p>
          <a:p>
            <a:pPr marL="571500" indent="-571500" algn="l">
              <a:buFont typeface="Wingdings" pitchFamily="2" charset="2"/>
              <a:buChar char="Ø"/>
            </a:pPr>
            <a:r>
              <a:rPr lang="en-IN" sz="2800" dirty="0" smtClean="0">
                <a:solidFill>
                  <a:schemeClr val="tx1"/>
                </a:solidFill>
                <a:latin typeface="Times New Roman" pitchFamily="18" charset="0"/>
                <a:cs typeface="Times New Roman" pitchFamily="18" charset="0"/>
              </a:rPr>
              <a:t>Risky code means the code which raise exception should be write in try block</a:t>
            </a:r>
          </a:p>
          <a:p>
            <a:pPr marL="571500" indent="-571500" algn="l">
              <a:buFont typeface="Wingdings" pitchFamily="2" charset="2"/>
              <a:buChar char="Ø"/>
            </a:pPr>
            <a:r>
              <a:rPr lang="en-IN" sz="2800" dirty="0" smtClean="0">
                <a:solidFill>
                  <a:schemeClr val="tx1"/>
                </a:solidFill>
                <a:latin typeface="Times New Roman" pitchFamily="18" charset="0"/>
                <a:cs typeface="Times New Roman" pitchFamily="18" charset="0"/>
              </a:rPr>
              <a:t>try block is used handle both check and unchecked Exception</a:t>
            </a:r>
          </a:p>
          <a:p>
            <a:pPr marL="571500" indent="-571500" algn="l">
              <a:buFont typeface="Wingdings" pitchFamily="2" charset="2"/>
              <a:buChar char="Ø"/>
            </a:pPr>
            <a:r>
              <a:rPr lang="en-IN" sz="2800" dirty="0" smtClean="0">
                <a:solidFill>
                  <a:schemeClr val="tx1"/>
                </a:solidFill>
                <a:latin typeface="Times New Roman" pitchFamily="18" charset="0"/>
                <a:cs typeface="Times New Roman" pitchFamily="18" charset="0"/>
              </a:rPr>
              <a:t>If exception raises in try block then control will transfer to catch block where Exception handling code will written</a:t>
            </a:r>
          </a:p>
          <a:p>
            <a:pPr marL="571500" indent="-571500" algn="l">
              <a:buFont typeface="Wingdings" pitchFamily="2" charset="2"/>
              <a:buChar char="Ø"/>
            </a:pPr>
            <a:r>
              <a:rPr lang="en-IN" sz="2800" dirty="0" smtClean="0">
                <a:solidFill>
                  <a:schemeClr val="tx1"/>
                </a:solidFill>
                <a:latin typeface="Times New Roman" pitchFamily="18" charset="0"/>
                <a:cs typeface="Times New Roman" pitchFamily="18" charset="0"/>
              </a:rPr>
              <a:t>And control will not come back it will continue from catch block itself</a:t>
            </a:r>
            <a:endParaRPr lang="en-IN" sz="28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72491657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19403" y="692696"/>
            <a:ext cx="10753195" cy="5472608"/>
          </a:xfrm>
        </p:spPr>
        <p:txBody>
          <a:bodyPr>
            <a:normAutofit/>
          </a:bodyPr>
          <a:lstStyle/>
          <a:p>
            <a:pPr algn="l"/>
            <a:r>
              <a:rPr lang="en-IN" sz="4000" b="1" dirty="0" smtClean="0">
                <a:solidFill>
                  <a:schemeClr val="tx1"/>
                </a:solidFill>
                <a:latin typeface="Times New Roman" pitchFamily="18" charset="0"/>
                <a:cs typeface="Times New Roman" pitchFamily="18" charset="0"/>
              </a:rPr>
              <a:t>catch Block</a:t>
            </a:r>
          </a:p>
          <a:p>
            <a:pPr marL="571500" indent="-571500" algn="l">
              <a:buFont typeface="Wingdings" pitchFamily="2" charset="2"/>
              <a:buChar char="Ø"/>
            </a:pPr>
            <a:r>
              <a:rPr lang="en-IN" sz="2800" dirty="0" smtClean="0">
                <a:solidFill>
                  <a:schemeClr val="tx1"/>
                </a:solidFill>
                <a:latin typeface="Times New Roman" pitchFamily="18" charset="0"/>
                <a:cs typeface="Times New Roman" pitchFamily="18" charset="0"/>
              </a:rPr>
              <a:t>In this block the Exception handling code will written </a:t>
            </a:r>
          </a:p>
          <a:p>
            <a:pPr marL="571500" indent="-571500" algn="l">
              <a:buFont typeface="Wingdings" pitchFamily="2" charset="2"/>
              <a:buChar char="Ø"/>
            </a:pPr>
            <a:r>
              <a:rPr lang="en-IN" sz="2800" dirty="0" smtClean="0">
                <a:solidFill>
                  <a:schemeClr val="tx1"/>
                </a:solidFill>
                <a:latin typeface="Times New Roman" pitchFamily="18" charset="0"/>
                <a:cs typeface="Times New Roman" pitchFamily="18" charset="0"/>
              </a:rPr>
              <a:t>If we did not handle the Exception then default Exception handler will handle the Exception and terminate the execution</a:t>
            </a:r>
          </a:p>
          <a:p>
            <a:pPr marL="571500" indent="-571500" algn="l">
              <a:buFont typeface="Wingdings" pitchFamily="2" charset="2"/>
              <a:buChar char="Ø"/>
            </a:pPr>
            <a:r>
              <a:rPr lang="en-IN" sz="2800" dirty="0" smtClean="0">
                <a:solidFill>
                  <a:schemeClr val="tx1"/>
                </a:solidFill>
                <a:latin typeface="Times New Roman" pitchFamily="18" charset="0"/>
                <a:cs typeface="Times New Roman" pitchFamily="18" charset="0"/>
              </a:rPr>
              <a:t>Catch Block always followed by try</a:t>
            </a:r>
          </a:p>
        </p:txBody>
      </p:sp>
    </p:spTree>
    <p:extLst>
      <p:ext uri="{BB962C8B-B14F-4D97-AF65-F5344CB8AC3E}">
        <p14:creationId xmlns:p14="http://schemas.microsoft.com/office/powerpoint/2010/main" val="364332386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19403" y="692696"/>
            <a:ext cx="10753195" cy="5472608"/>
          </a:xfrm>
        </p:spPr>
        <p:txBody>
          <a:bodyPr>
            <a:normAutofit/>
          </a:bodyPr>
          <a:lstStyle/>
          <a:p>
            <a:pPr algn="l"/>
            <a:r>
              <a:rPr lang="en-IN" sz="4000" b="1" dirty="0" smtClean="0">
                <a:solidFill>
                  <a:schemeClr val="tx1"/>
                </a:solidFill>
                <a:latin typeface="Times New Roman" pitchFamily="18" charset="0"/>
                <a:cs typeface="Times New Roman" pitchFamily="18" charset="0"/>
              </a:rPr>
              <a:t>finally Block</a:t>
            </a:r>
          </a:p>
          <a:p>
            <a:pPr marL="571500" indent="-571500" algn="l">
              <a:buFont typeface="Wingdings" pitchFamily="2" charset="2"/>
              <a:buChar char="Ø"/>
            </a:pPr>
            <a:r>
              <a:rPr lang="en-IN" sz="2800" dirty="0" smtClean="0">
                <a:solidFill>
                  <a:schemeClr val="tx1"/>
                </a:solidFill>
                <a:latin typeface="Times New Roman" pitchFamily="18" charset="0"/>
                <a:cs typeface="Times New Roman" pitchFamily="18" charset="0"/>
              </a:rPr>
              <a:t>Finally Block will always execute regarding of raising Exception</a:t>
            </a:r>
          </a:p>
          <a:p>
            <a:pPr marL="571500" indent="-571500" algn="l">
              <a:buFont typeface="Wingdings" pitchFamily="2" charset="2"/>
              <a:buChar char="Ø"/>
            </a:pPr>
            <a:r>
              <a:rPr lang="en-IN" sz="2800" dirty="0" smtClean="0">
                <a:solidFill>
                  <a:schemeClr val="tx1"/>
                </a:solidFill>
                <a:latin typeface="Times New Roman" pitchFamily="18" charset="0"/>
                <a:cs typeface="Times New Roman" pitchFamily="18" charset="0"/>
              </a:rPr>
              <a:t>Finally always with be try or try catch block</a:t>
            </a:r>
          </a:p>
          <a:p>
            <a:pPr marL="571500" indent="-571500" algn="l">
              <a:buFont typeface="Wingdings" pitchFamily="2" charset="2"/>
              <a:buChar char="Ø"/>
            </a:pPr>
            <a:r>
              <a:rPr lang="en-IN" sz="2800" dirty="0" smtClean="0">
                <a:solidFill>
                  <a:schemeClr val="tx1"/>
                </a:solidFill>
                <a:latin typeface="Times New Roman" pitchFamily="18" charset="0"/>
                <a:cs typeface="Times New Roman" pitchFamily="18" charset="0"/>
              </a:rPr>
              <a:t>Finally block mostly used to close the connection witch are open </a:t>
            </a:r>
          </a:p>
        </p:txBody>
      </p:sp>
    </p:spTree>
    <p:extLst>
      <p:ext uri="{BB962C8B-B14F-4D97-AF65-F5344CB8AC3E}">
        <p14:creationId xmlns:p14="http://schemas.microsoft.com/office/powerpoint/2010/main" val="192693070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0688"/>
            <a:ext cx="10972800" cy="796950"/>
          </a:xfrm>
        </p:spPr>
        <p:txBody>
          <a:bodyPr>
            <a:normAutofit/>
          </a:bodyPr>
          <a:lstStyle/>
          <a:p>
            <a:r>
              <a:rPr lang="en-IN" sz="4000" b="1" dirty="0" smtClean="0">
                <a:latin typeface="Times New Roman" pitchFamily="18" charset="0"/>
                <a:cs typeface="Times New Roman" pitchFamily="18" charset="0"/>
              </a:rPr>
              <a:t>Differences between final, finally, finalize()</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609600" y="1412777"/>
            <a:ext cx="10972800" cy="4713387"/>
          </a:xfrm>
        </p:spPr>
        <p:txBody>
          <a:bodyPr>
            <a:normAutofit/>
          </a:bodyPr>
          <a:lstStyle/>
          <a:p>
            <a:pPr marL="0" indent="0">
              <a:buNone/>
            </a:pPr>
            <a:r>
              <a:rPr lang="en-IN" sz="4000" b="1" dirty="0" smtClean="0">
                <a:latin typeface="Times New Roman" pitchFamily="18" charset="0"/>
                <a:cs typeface="Times New Roman" pitchFamily="18" charset="0"/>
              </a:rPr>
              <a:t>	final</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final is a key word applicable to class variable , method</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When you declare variable as final then its value cant be change</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When you declare method as final then you can not override that method</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When you declare class as final then you can not inherit that class</a:t>
            </a:r>
          </a:p>
          <a:p>
            <a:endParaRPr lang="en-IN" dirty="0"/>
          </a:p>
        </p:txBody>
      </p:sp>
    </p:spTree>
    <p:extLst>
      <p:ext uri="{BB962C8B-B14F-4D97-AF65-F5344CB8AC3E}">
        <p14:creationId xmlns:p14="http://schemas.microsoft.com/office/powerpoint/2010/main" val="35202347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64688" y="676414"/>
            <a:ext cx="6688178" cy="707886"/>
          </a:xfrm>
          <a:prstGeom prst="rect">
            <a:avLst/>
          </a:prstGeom>
          <a:noFill/>
        </p:spPr>
        <p:txBody>
          <a:bodyPr wrap="none" rtlCol="0">
            <a:spAutoFit/>
          </a:bodyPr>
          <a:lstStyle/>
          <a:p>
            <a:pPr algn="ctr"/>
            <a:r>
              <a:rPr lang="en-US" sz="4000" b="1" dirty="0">
                <a:latin typeface="Times New Roman" panose="02020603050405020304" pitchFamily="18" charset="0"/>
                <a:cs typeface="Times New Roman" panose="02020603050405020304" pitchFamily="18" charset="0"/>
              </a:rPr>
              <a:t>Introduction to </a:t>
            </a:r>
            <a:r>
              <a:rPr lang="en-US" sz="4000" b="1" dirty="0" smtClean="0">
                <a:latin typeface="Times New Roman" panose="02020603050405020304" pitchFamily="18" charset="0"/>
                <a:cs typeface="Times New Roman" panose="02020603050405020304" pitchFamily="18" charset="0"/>
              </a:rPr>
              <a:t>JAVA (contd.)</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47700" y="1612900"/>
            <a:ext cx="10972800" cy="2677656"/>
          </a:xfrm>
          <a:prstGeom prst="rect">
            <a:avLst/>
          </a:prstGeom>
          <a:noFill/>
        </p:spPr>
        <p:txBody>
          <a:bodyPr wrap="square" rtlCol="0">
            <a:spAutoFit/>
          </a:bodyPr>
          <a:lstStyle/>
          <a:p>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*7		:	First project developed using Java (1993-mids)</a:t>
            </a:r>
          </a:p>
          <a:p>
            <a:endParaRPr lang="en-US" sz="28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HotJava	:	browser to advertise about Java (1995)</a:t>
            </a:r>
          </a:p>
          <a:p>
            <a:endParaRPr lang="en-US" sz="28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Netscape</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gave Java it’s first break (1996)</a:t>
            </a:r>
          </a:p>
        </p:txBody>
      </p:sp>
    </p:spTree>
    <p:extLst>
      <p:ext uri="{BB962C8B-B14F-4D97-AF65-F5344CB8AC3E}">
        <p14:creationId xmlns:p14="http://schemas.microsoft.com/office/powerpoint/2010/main" val="192507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0688"/>
            <a:ext cx="10972800" cy="796950"/>
          </a:xfrm>
        </p:spPr>
        <p:txBody>
          <a:bodyPr>
            <a:normAutofit/>
          </a:bodyPr>
          <a:lstStyle/>
          <a:p>
            <a:r>
              <a:rPr lang="en-IN" sz="4000" b="1" dirty="0" smtClean="0">
                <a:latin typeface="Times New Roman" pitchFamily="18" charset="0"/>
                <a:cs typeface="Times New Roman" pitchFamily="18" charset="0"/>
              </a:rPr>
              <a:t>Differences between final, finally, finalize()</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609600" y="1412777"/>
            <a:ext cx="10972800" cy="4713387"/>
          </a:xfrm>
        </p:spPr>
        <p:txBody>
          <a:bodyPr>
            <a:normAutofit/>
          </a:bodyPr>
          <a:lstStyle/>
          <a:p>
            <a:pPr marL="0" indent="0">
              <a:buNone/>
            </a:pPr>
            <a:r>
              <a:rPr lang="en-IN" sz="4000" b="1" dirty="0" smtClean="0">
                <a:latin typeface="Times New Roman" pitchFamily="18" charset="0"/>
                <a:cs typeface="Times New Roman" pitchFamily="18" charset="0"/>
              </a:rPr>
              <a:t>	finally</a:t>
            </a:r>
          </a:p>
          <a:p>
            <a:pPr>
              <a:buFont typeface="Wingdings" pitchFamily="2" charset="2"/>
              <a:buChar char="Ø"/>
            </a:pPr>
            <a:r>
              <a:rPr lang="en-IN" dirty="0" smtClean="0"/>
              <a:t>Finally is a block always associated with try catch block</a:t>
            </a:r>
          </a:p>
          <a:p>
            <a:pPr>
              <a:buFont typeface="Wingdings" pitchFamily="2" charset="2"/>
              <a:buChar char="Ø"/>
            </a:pPr>
            <a:r>
              <a:rPr lang="en-IN" dirty="0" smtClean="0"/>
              <a:t>This block is used to write clean up code for open connection </a:t>
            </a:r>
          </a:p>
          <a:p>
            <a:pPr marL="0" indent="0">
              <a:buNone/>
            </a:pPr>
            <a:r>
              <a:rPr lang="en-IN" dirty="0"/>
              <a:t>	</a:t>
            </a:r>
            <a:r>
              <a:rPr lang="en-IN" sz="4000" b="1" dirty="0" smtClean="0">
                <a:latin typeface="Times New Roman" pitchFamily="18" charset="0"/>
                <a:cs typeface="Times New Roman" pitchFamily="18" charset="0"/>
              </a:rPr>
              <a:t>finalize()</a:t>
            </a:r>
          </a:p>
          <a:p>
            <a:pPr>
              <a:buFont typeface="Wingdings" pitchFamily="2" charset="2"/>
              <a:buChar char="Ø"/>
            </a:pPr>
            <a:r>
              <a:rPr lang="en-IN" dirty="0" smtClean="0">
                <a:latin typeface="Times New Roman" pitchFamily="18" charset="0"/>
                <a:cs typeface="Times New Roman" pitchFamily="18" charset="0"/>
              </a:rPr>
              <a:t>Is a method of Object whose work is to close the connection.</a:t>
            </a:r>
          </a:p>
          <a:p>
            <a:pPr>
              <a:buFont typeface="Wingdings" pitchFamily="2" charset="2"/>
              <a:buChar char="Ø"/>
            </a:pPr>
            <a:r>
              <a:rPr lang="en-IN" dirty="0" smtClean="0">
                <a:latin typeface="Times New Roman" pitchFamily="18" charset="0"/>
                <a:cs typeface="Times New Roman" pitchFamily="18" charset="0"/>
              </a:rPr>
              <a:t>finalize() is called after the Object is destroyed.</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96402917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48680"/>
            <a:ext cx="10972800" cy="868958"/>
          </a:xfrm>
        </p:spPr>
        <p:txBody>
          <a:bodyPr>
            <a:normAutofit/>
          </a:bodyPr>
          <a:lstStyle/>
          <a:p>
            <a:r>
              <a:rPr lang="en-IN" sz="4000" b="1" dirty="0" smtClean="0">
                <a:latin typeface="Times New Roman" pitchFamily="18" charset="0"/>
                <a:cs typeface="Times New Roman" pitchFamily="18" charset="0"/>
              </a:rPr>
              <a:t>Throw key word</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IN" dirty="0" smtClean="0">
                <a:latin typeface="Times New Roman" panose="02020603050405020304" pitchFamily="18" charset="0"/>
                <a:cs typeface="Times New Roman" panose="02020603050405020304" pitchFamily="18" charset="0"/>
              </a:rPr>
              <a:t>Throw key word is used to throw Exception Explicitly</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It is used in custom Exception to throw exception</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ex : throw io Exception</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We can throw checked and unchecked both Exception with throw key word</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ex : arithmetic Exception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377326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92696"/>
            <a:ext cx="10972800" cy="724942"/>
          </a:xfrm>
        </p:spPr>
        <p:txBody>
          <a:bodyPr>
            <a:normAutofit/>
          </a:bodyPr>
          <a:lstStyle/>
          <a:p>
            <a:r>
              <a:rPr lang="en-IN" sz="4000" b="1" dirty="0" smtClean="0">
                <a:latin typeface="Times New Roman" pitchFamily="18" charset="0"/>
                <a:cs typeface="Times New Roman" pitchFamily="18" charset="0"/>
              </a:rPr>
              <a:t>Throws key word</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IN" dirty="0" smtClean="0">
                <a:latin typeface="Times New Roman" panose="02020603050405020304" pitchFamily="18" charset="0"/>
                <a:cs typeface="Times New Roman" panose="02020603050405020304" pitchFamily="18" charset="0"/>
              </a:rPr>
              <a:t>Throws is a key word used to handle checked exception</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ex: io Exception</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Throws key word does not handle unchecked exception for that we need to use try catch block to handle run time Exception</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Using throws key word when run time Exception is raising is useless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668404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48680"/>
            <a:ext cx="10972800" cy="868958"/>
          </a:xfrm>
        </p:spPr>
        <p:txBody>
          <a:bodyPr>
            <a:normAutofit/>
          </a:bodyPr>
          <a:lstStyle/>
          <a:p>
            <a:r>
              <a:rPr lang="en-IN" sz="4000" b="1" dirty="0" smtClean="0">
                <a:latin typeface="Times New Roman" pitchFamily="18" charset="0"/>
                <a:cs typeface="Times New Roman" pitchFamily="18" charset="0"/>
              </a:rPr>
              <a:t>Exception </a:t>
            </a:r>
            <a:r>
              <a:rPr lang="en-US" sz="4000" b="1" dirty="0">
                <a:latin typeface="Times New Roman" pitchFamily="18" charset="0"/>
                <a:cs typeface="Times New Roman" pitchFamily="18" charset="0"/>
              </a:rPr>
              <a:t>hierarchy</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Font typeface="Wingdings" pitchFamily="2" charset="2"/>
              <a:buChar char="Ø"/>
            </a:pPr>
            <a:r>
              <a:rPr lang="en-IN" dirty="0" smtClean="0"/>
              <a:t>Throwable class act as root class for all java Exception</a:t>
            </a:r>
          </a:p>
          <a:p>
            <a:pPr>
              <a:buFont typeface="Wingdings" pitchFamily="2" charset="2"/>
              <a:buChar char="Ø"/>
            </a:pPr>
            <a:r>
              <a:rPr lang="en-IN" dirty="0" smtClean="0"/>
              <a:t>Throwable class define two more child classes</a:t>
            </a:r>
          </a:p>
          <a:p>
            <a:pPr marL="0" indent="0">
              <a:buNone/>
            </a:pPr>
            <a:r>
              <a:rPr lang="en-IN" dirty="0"/>
              <a:t>	</a:t>
            </a:r>
            <a:r>
              <a:rPr lang="en-IN" dirty="0" smtClean="0"/>
              <a:t>1.Exception		2.Error</a:t>
            </a:r>
          </a:p>
          <a:p>
            <a:pPr>
              <a:buFont typeface="Wingdings" pitchFamily="2" charset="2"/>
              <a:buChar char="Ø"/>
            </a:pPr>
            <a:r>
              <a:rPr lang="en-IN" dirty="0" smtClean="0"/>
              <a:t>Exception are mostly caused by our program and these can be recoverable</a:t>
            </a:r>
          </a:p>
          <a:p>
            <a:pPr>
              <a:buFont typeface="Wingdings" pitchFamily="2" charset="2"/>
              <a:buChar char="Ø"/>
            </a:pPr>
            <a:r>
              <a:rPr lang="en-IN" dirty="0" smtClean="0"/>
              <a:t>Error are mostly caused by lack of system resources and cannot be recoverable and all Error and its subclass are unchecked </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123361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476672"/>
            <a:ext cx="10972800" cy="940966"/>
          </a:xfrm>
        </p:spPr>
        <p:txBody>
          <a:bodyPr>
            <a:noAutofit/>
          </a:bodyPr>
          <a:lstStyle/>
          <a:p>
            <a:r>
              <a:rPr lang="en-IN" sz="3600" b="1" dirty="0" smtClean="0">
                <a:latin typeface="Times New Roman" pitchFamily="18" charset="0"/>
                <a:cs typeface="Times New Roman" pitchFamily="18" charset="0"/>
              </a:rPr>
              <a:t>Differences between checked and unchecked Exception</a:t>
            </a:r>
            <a:endParaRPr lang="en-IN" sz="3600" b="1" dirty="0">
              <a:latin typeface="Times New Roman" pitchFamily="18" charset="0"/>
              <a:cs typeface="Times New Roman" pitchFamily="18" charset="0"/>
            </a:endParaRPr>
          </a:p>
        </p:txBody>
      </p:sp>
      <p:sp>
        <p:nvSpPr>
          <p:cNvPr id="5" name="Text Placeholder 4"/>
          <p:cNvSpPr>
            <a:spLocks noGrp="1"/>
          </p:cNvSpPr>
          <p:nvPr>
            <p:ph type="body" idx="1"/>
          </p:nvPr>
        </p:nvSpPr>
        <p:spPr/>
        <p:txBody>
          <a:bodyPr/>
          <a:lstStyle/>
          <a:p>
            <a:r>
              <a:rPr lang="en-IN" dirty="0" smtClean="0"/>
              <a:t>	</a:t>
            </a:r>
            <a:r>
              <a:rPr lang="en-IN" sz="2800" dirty="0" smtClean="0">
                <a:latin typeface="Times New Roman" pitchFamily="18" charset="0"/>
                <a:cs typeface="Times New Roman" pitchFamily="18" charset="0"/>
              </a:rPr>
              <a:t>checked Exception</a:t>
            </a:r>
            <a:endParaRPr lang="en-IN" sz="2800" dirty="0">
              <a:latin typeface="Times New Roman" pitchFamily="18" charset="0"/>
              <a:cs typeface="Times New Roman" pitchFamily="18" charset="0"/>
            </a:endParaRPr>
          </a:p>
        </p:txBody>
      </p:sp>
      <p:sp>
        <p:nvSpPr>
          <p:cNvPr id="6" name="Content Placeholder 5"/>
          <p:cNvSpPr>
            <a:spLocks noGrp="1"/>
          </p:cNvSpPr>
          <p:nvPr>
            <p:ph sz="half" idx="2"/>
          </p:nvPr>
        </p:nvSpPr>
        <p:spPr/>
        <p:txBody>
          <a:bodyPr/>
          <a:lstStyle/>
          <a:p>
            <a:r>
              <a:rPr lang="en-IN" dirty="0" smtClean="0"/>
              <a:t>This exception checked by compiler</a:t>
            </a:r>
          </a:p>
          <a:p>
            <a:r>
              <a:rPr lang="en-IN" dirty="0" smtClean="0"/>
              <a:t>Throws  </a:t>
            </a:r>
            <a:r>
              <a:rPr lang="en-IN" dirty="0"/>
              <a:t>key word </a:t>
            </a:r>
            <a:r>
              <a:rPr lang="en-IN" dirty="0" smtClean="0"/>
              <a:t> and try catch block is used to handle this Exception</a:t>
            </a:r>
          </a:p>
          <a:p>
            <a:r>
              <a:rPr lang="en-IN" dirty="0" smtClean="0"/>
              <a:t>Ex :</a:t>
            </a:r>
          </a:p>
          <a:p>
            <a:pPr marL="0" indent="0">
              <a:buNone/>
            </a:pPr>
            <a:r>
              <a:rPr lang="en-IN" dirty="0"/>
              <a:t>	</a:t>
            </a:r>
            <a:r>
              <a:rPr lang="en-IN" dirty="0" smtClean="0"/>
              <a:t>io exception </a:t>
            </a:r>
          </a:p>
          <a:p>
            <a:endParaRPr lang="en-IN" dirty="0"/>
          </a:p>
        </p:txBody>
      </p:sp>
      <p:sp>
        <p:nvSpPr>
          <p:cNvPr id="7" name="Text Placeholder 6"/>
          <p:cNvSpPr>
            <a:spLocks noGrp="1"/>
          </p:cNvSpPr>
          <p:nvPr>
            <p:ph type="body" sz="quarter" idx="3"/>
          </p:nvPr>
        </p:nvSpPr>
        <p:spPr/>
        <p:txBody>
          <a:bodyPr>
            <a:normAutofit/>
          </a:bodyPr>
          <a:lstStyle/>
          <a:p>
            <a:r>
              <a:rPr lang="en-IN" sz="2800" dirty="0" smtClean="0">
                <a:latin typeface="Times New Roman" pitchFamily="18" charset="0"/>
                <a:cs typeface="Times New Roman" pitchFamily="18" charset="0"/>
              </a:rPr>
              <a:t>unchecked Exception</a:t>
            </a:r>
            <a:endParaRPr lang="en-IN" sz="2800" dirty="0">
              <a:latin typeface="Times New Roman" pitchFamily="18" charset="0"/>
              <a:cs typeface="Times New Roman" pitchFamily="18" charset="0"/>
            </a:endParaRPr>
          </a:p>
        </p:txBody>
      </p:sp>
      <p:sp>
        <p:nvSpPr>
          <p:cNvPr id="8" name="Content Placeholder 7"/>
          <p:cNvSpPr>
            <a:spLocks noGrp="1"/>
          </p:cNvSpPr>
          <p:nvPr>
            <p:ph sz="quarter" idx="4"/>
          </p:nvPr>
        </p:nvSpPr>
        <p:spPr/>
        <p:txBody>
          <a:bodyPr/>
          <a:lstStyle/>
          <a:p>
            <a:r>
              <a:rPr lang="en-IN" dirty="0" smtClean="0"/>
              <a:t>Compiler will not check this Exception</a:t>
            </a:r>
          </a:p>
          <a:p>
            <a:r>
              <a:rPr lang="en-IN" dirty="0" smtClean="0"/>
              <a:t>Try catch block are used to handle this Exception</a:t>
            </a:r>
          </a:p>
          <a:p>
            <a:pPr marL="0" indent="0">
              <a:buNone/>
            </a:pPr>
            <a:endParaRPr lang="en-IN" dirty="0" smtClean="0"/>
          </a:p>
          <a:p>
            <a:r>
              <a:rPr lang="en-IN" dirty="0" smtClean="0"/>
              <a:t>Ex </a:t>
            </a:r>
          </a:p>
          <a:p>
            <a:r>
              <a:rPr lang="en-IN" dirty="0" smtClean="0"/>
              <a:t>Arithmetic Exception</a:t>
            </a:r>
            <a:endParaRPr lang="en-IN" dirty="0"/>
          </a:p>
        </p:txBody>
      </p:sp>
    </p:spTree>
    <p:extLst>
      <p:ext uri="{BB962C8B-B14F-4D97-AF65-F5344CB8AC3E}">
        <p14:creationId xmlns:p14="http://schemas.microsoft.com/office/powerpoint/2010/main" val="126357604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0688"/>
            <a:ext cx="10972800" cy="796950"/>
          </a:xfrm>
        </p:spPr>
        <p:txBody>
          <a:bodyPr>
            <a:normAutofit/>
          </a:bodyPr>
          <a:lstStyle/>
          <a:p>
            <a:r>
              <a:rPr lang="en-IN" sz="4000" b="1" dirty="0" smtClean="0">
                <a:latin typeface="Times New Roman" pitchFamily="18" charset="0"/>
                <a:cs typeface="Times New Roman" pitchFamily="18" charset="0"/>
              </a:rPr>
              <a:t>Handling all type of Exception</a:t>
            </a:r>
            <a:endParaRPr lang="en-IN" sz="4000" b="1" dirty="0">
              <a:latin typeface="Times New Roman" pitchFamily="18" charset="0"/>
              <a:cs typeface="Times New Roman" pitchFamily="18" charset="0"/>
            </a:endParaRPr>
          </a:p>
        </p:txBody>
      </p:sp>
      <p:sp>
        <p:nvSpPr>
          <p:cNvPr id="7" name="Content Placeholder 6"/>
          <p:cNvSpPr>
            <a:spLocks noGrp="1"/>
          </p:cNvSpPr>
          <p:nvPr>
            <p:ph idx="1"/>
          </p:nvPr>
        </p:nvSpPr>
        <p:spPr/>
        <p:txBody>
          <a:bodyPr>
            <a:normAutofit/>
          </a:bodyPr>
          <a:lstStyle/>
          <a:p>
            <a:pPr>
              <a:buFont typeface="Wingdings" pitchFamily="2" charset="2"/>
              <a:buChar char="Ø"/>
            </a:pPr>
            <a:r>
              <a:rPr lang="en-IN" dirty="0" smtClean="0">
                <a:latin typeface="Times New Roman" panose="02020603050405020304" pitchFamily="18" charset="0"/>
                <a:cs typeface="Times New Roman" panose="02020603050405020304" pitchFamily="18" charset="0"/>
              </a:rPr>
              <a:t>We can handle all type of Exception in catch block</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Write number of catch block as number of Exception you want to handle</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Order is important for that you can give catch(Exception e) in last </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You can write only one catch block to handle many Exception by using  ||  when handling code is similar for all Exception</a:t>
            </a:r>
          </a:p>
          <a:p>
            <a:pPr>
              <a:buFont typeface="Wingdings" pitchFamily="2" charset="2"/>
              <a:buChar char="Ø"/>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416452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0688"/>
            <a:ext cx="10972800" cy="796950"/>
          </a:xfrm>
        </p:spPr>
        <p:txBody>
          <a:bodyPr>
            <a:normAutofit/>
          </a:bodyPr>
          <a:lstStyle/>
          <a:p>
            <a:r>
              <a:rPr lang="en-IN" sz="4000" b="1" dirty="0" smtClean="0">
                <a:latin typeface="Times New Roman" pitchFamily="18" charset="0"/>
                <a:cs typeface="Times New Roman" pitchFamily="18" charset="0"/>
              </a:rPr>
              <a:t>Custom Exception</a:t>
            </a:r>
            <a:endParaRPr lang="en-IN" sz="4000" b="1" dirty="0">
              <a:latin typeface="Times New Roman" pitchFamily="18" charset="0"/>
              <a:cs typeface="Times New Roman" pitchFamily="18" charset="0"/>
            </a:endParaRPr>
          </a:p>
        </p:txBody>
      </p:sp>
      <p:sp>
        <p:nvSpPr>
          <p:cNvPr id="7" name="Content Placeholder 6"/>
          <p:cNvSpPr>
            <a:spLocks noGrp="1"/>
          </p:cNvSpPr>
          <p:nvPr>
            <p:ph idx="1"/>
          </p:nvPr>
        </p:nvSpPr>
        <p:spPr/>
        <p:txBody>
          <a:bodyPr>
            <a:normAutofit/>
          </a:bodyPr>
          <a:lstStyle/>
          <a:p>
            <a:pPr>
              <a:buFont typeface="Wingdings" pitchFamily="2" charset="2"/>
              <a:buChar char="Ø"/>
            </a:pPr>
            <a:r>
              <a:rPr lang="en-IN" dirty="0" smtClean="0">
                <a:latin typeface="Times New Roman" panose="02020603050405020304" pitchFamily="18" charset="0"/>
                <a:cs typeface="Times New Roman" panose="02020603050405020304" pitchFamily="18" charset="0"/>
              </a:rPr>
              <a:t>User defined Exception is called as custom Exception</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Ex : invalid password or user name or insufficient fund etc.</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We can create both checked and uncheckedException</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For that if you want create checked Exception then your class must Extends Exception class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683298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09600" y="836712"/>
            <a:ext cx="10972800" cy="5289451"/>
          </a:xfrm>
        </p:spPr>
        <p:txBody>
          <a:bodyPr>
            <a:normAutofit/>
          </a:bodyPr>
          <a:lstStyle/>
          <a:p>
            <a:pPr>
              <a:buFont typeface="Wingdings" pitchFamily="2" charset="2"/>
              <a:buChar char="Ø"/>
            </a:pPr>
            <a:r>
              <a:rPr lang="en-IN" dirty="0" smtClean="0">
                <a:latin typeface="Times New Roman" panose="02020603050405020304" pitchFamily="18" charset="0"/>
                <a:cs typeface="Times New Roman" panose="02020603050405020304" pitchFamily="18" charset="0"/>
              </a:rPr>
              <a:t>If you want create run time Exception then you need to extends your class with RuntimeException</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syntax</a:t>
            </a:r>
          </a:p>
          <a:p>
            <a:pPr marL="0" indent="0">
              <a:buNone/>
            </a:pPr>
            <a:r>
              <a:rPr lang="en-IN" dirty="0" smtClean="0">
                <a:latin typeface="Times New Roman" panose="02020603050405020304" pitchFamily="18" charset="0"/>
                <a:cs typeface="Times New Roman" panose="02020603050405020304" pitchFamily="18" charset="0"/>
              </a:rPr>
              <a:t>     class ClassName extends RuntimeException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475482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p:cNvSpPr>
            <a:spLocks noGrp="1" noChangeArrowheads="1"/>
          </p:cNvSpPr>
          <p:nvPr>
            <p:ph idx="1"/>
          </p:nvPr>
        </p:nvSpPr>
        <p:spPr bwMode="auto">
          <a:xfrm>
            <a:off x="527382" y="1124745"/>
            <a:ext cx="5678421" cy="4525963"/>
          </a:xfrm>
          <a:prstGeom prst="cloudCallout">
            <a:avLst>
              <a:gd name="adj1" fmla="val -45347"/>
              <a:gd name="adj2" fmla="val 71875"/>
            </a:avLst>
          </a:prstGeom>
          <a:solidFill>
            <a:schemeClr val="accent2">
              <a:lumMod val="40000"/>
              <a:lumOff val="60000"/>
            </a:schemeClr>
          </a:solidFill>
          <a:ln w="12700">
            <a:solidFill>
              <a:schemeClr val="accent2"/>
            </a:solidFill>
            <a:round/>
            <a:headEnd type="none" w="sm" len="sm"/>
            <a:tailEnd type="none" w="sm" len="sm"/>
          </a:ln>
          <a:effectLst>
            <a:outerShdw dist="35921" dir="2700000" algn="ctr" rotWithShape="0">
              <a:schemeClr val="bg2"/>
            </a:outerShdw>
          </a:effectLst>
        </p:spPr>
        <p:txBody>
          <a:bodyPr/>
          <a:lstStyle>
            <a:defPPr>
              <a:defRPr lang="en-US"/>
            </a:defPPr>
            <a:lvl1pPr algn="l" rtl="0" fontAlgn="base">
              <a:spcBef>
                <a:spcPct val="50000"/>
              </a:spcBef>
              <a:spcAft>
                <a:spcPct val="0"/>
              </a:spcAft>
              <a:defRPr sz="1200" b="1" kern="1200">
                <a:solidFill>
                  <a:schemeClr val="tx1"/>
                </a:solidFill>
                <a:latin typeface="Arial" charset="0"/>
                <a:ea typeface="+mn-ea"/>
                <a:cs typeface="Arial" charset="0"/>
              </a:defRPr>
            </a:lvl1pPr>
            <a:lvl2pPr marL="457200" algn="l" rtl="0" fontAlgn="base">
              <a:spcBef>
                <a:spcPct val="50000"/>
              </a:spcBef>
              <a:spcAft>
                <a:spcPct val="0"/>
              </a:spcAft>
              <a:defRPr sz="1200" b="1" kern="1200">
                <a:solidFill>
                  <a:schemeClr val="tx1"/>
                </a:solidFill>
                <a:latin typeface="Arial" charset="0"/>
                <a:ea typeface="+mn-ea"/>
                <a:cs typeface="Arial" charset="0"/>
              </a:defRPr>
            </a:lvl2pPr>
            <a:lvl3pPr marL="914400" algn="l" rtl="0" fontAlgn="base">
              <a:spcBef>
                <a:spcPct val="50000"/>
              </a:spcBef>
              <a:spcAft>
                <a:spcPct val="0"/>
              </a:spcAft>
              <a:defRPr sz="1200" b="1" kern="1200">
                <a:solidFill>
                  <a:schemeClr val="tx1"/>
                </a:solidFill>
                <a:latin typeface="Arial" charset="0"/>
                <a:ea typeface="+mn-ea"/>
                <a:cs typeface="Arial" charset="0"/>
              </a:defRPr>
            </a:lvl3pPr>
            <a:lvl4pPr marL="1371600" algn="l" rtl="0" fontAlgn="base">
              <a:spcBef>
                <a:spcPct val="50000"/>
              </a:spcBef>
              <a:spcAft>
                <a:spcPct val="0"/>
              </a:spcAft>
              <a:defRPr sz="1200" b="1" kern="1200">
                <a:solidFill>
                  <a:schemeClr val="tx1"/>
                </a:solidFill>
                <a:latin typeface="Arial" charset="0"/>
                <a:ea typeface="+mn-ea"/>
                <a:cs typeface="Arial" charset="0"/>
              </a:defRPr>
            </a:lvl4pPr>
            <a:lvl5pPr marL="1828800" algn="l" rtl="0" fontAlgn="base">
              <a:spcBef>
                <a:spcPct val="50000"/>
              </a:spcBef>
              <a:spcAft>
                <a:spcPct val="0"/>
              </a:spcAft>
              <a:defRPr sz="1200" b="1" kern="1200">
                <a:solidFill>
                  <a:schemeClr val="tx1"/>
                </a:solidFill>
                <a:latin typeface="Arial" charset="0"/>
                <a:ea typeface="+mn-ea"/>
                <a:cs typeface="Arial" charset="0"/>
              </a:defRPr>
            </a:lvl5pPr>
            <a:lvl6pPr marL="2286000" algn="l" defTabSz="914400" rtl="0" eaLnBrk="1" latinLnBrk="0" hangingPunct="1">
              <a:defRPr sz="1200" b="1" kern="1200">
                <a:solidFill>
                  <a:schemeClr val="tx1"/>
                </a:solidFill>
                <a:latin typeface="Arial" charset="0"/>
                <a:ea typeface="+mn-ea"/>
                <a:cs typeface="Arial" charset="0"/>
              </a:defRPr>
            </a:lvl6pPr>
            <a:lvl7pPr marL="2743200" algn="l" defTabSz="914400" rtl="0" eaLnBrk="1" latinLnBrk="0" hangingPunct="1">
              <a:defRPr sz="1200" b="1" kern="1200">
                <a:solidFill>
                  <a:schemeClr val="tx1"/>
                </a:solidFill>
                <a:latin typeface="Arial" charset="0"/>
                <a:ea typeface="+mn-ea"/>
                <a:cs typeface="Arial" charset="0"/>
              </a:defRPr>
            </a:lvl7pPr>
            <a:lvl8pPr marL="3200400" algn="l" defTabSz="914400" rtl="0" eaLnBrk="1" latinLnBrk="0" hangingPunct="1">
              <a:defRPr sz="1200" b="1" kern="1200">
                <a:solidFill>
                  <a:schemeClr val="tx1"/>
                </a:solidFill>
                <a:latin typeface="Arial" charset="0"/>
                <a:ea typeface="+mn-ea"/>
                <a:cs typeface="Arial" charset="0"/>
              </a:defRPr>
            </a:lvl8pPr>
            <a:lvl9pPr marL="3657600" algn="l" defTabSz="914400" rtl="0" eaLnBrk="1" latinLnBrk="0" hangingPunct="1">
              <a:defRPr sz="1200" b="1" kern="1200">
                <a:solidFill>
                  <a:schemeClr val="tx1"/>
                </a:solidFill>
                <a:latin typeface="Arial" charset="0"/>
                <a:ea typeface="+mn-ea"/>
                <a:cs typeface="Arial" charset="0"/>
              </a:defRPr>
            </a:lvl9pPr>
          </a:lstStyle>
          <a:p>
            <a:pPr algn="ctr">
              <a:defRPr/>
            </a:pPr>
            <a:endParaRPr lang="en-US" sz="1800" b="0" dirty="0"/>
          </a:p>
          <a:p>
            <a:pPr marL="0" indent="0" algn="ctr">
              <a:buNone/>
              <a:defRPr/>
            </a:pPr>
            <a:r>
              <a:rPr lang="en-US" sz="2800" dirty="0" smtClean="0"/>
              <a:t>1.Can we write try without  catch</a:t>
            </a:r>
            <a:endParaRPr lang="en-US" sz="2800" dirty="0"/>
          </a:p>
        </p:txBody>
      </p:sp>
      <p:sp>
        <p:nvSpPr>
          <p:cNvPr id="5" name="TextBox 4"/>
          <p:cNvSpPr txBox="1"/>
          <p:nvPr/>
        </p:nvSpPr>
        <p:spPr>
          <a:xfrm>
            <a:off x="6672064" y="1844824"/>
            <a:ext cx="4992555" cy="1200329"/>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No try always  comes with catch block</a:t>
            </a:r>
            <a:endParaRPr lang="en-IN" sz="3600" b="1" dirty="0">
              <a:latin typeface="Times New Roman" pitchFamily="18" charset="0"/>
              <a:cs typeface="Times New Roman" pitchFamily="18" charset="0"/>
            </a:endParaRPr>
          </a:p>
        </p:txBody>
      </p:sp>
    </p:spTree>
    <p:extLst>
      <p:ext uri="{BB962C8B-B14F-4D97-AF65-F5344CB8AC3E}">
        <p14:creationId xmlns:p14="http://schemas.microsoft.com/office/powerpoint/2010/main" val="416625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p:cNvSpPr>
            <a:spLocks noGrp="1" noChangeArrowheads="1"/>
          </p:cNvSpPr>
          <p:nvPr>
            <p:ph idx="1"/>
          </p:nvPr>
        </p:nvSpPr>
        <p:spPr bwMode="auto">
          <a:xfrm>
            <a:off x="527382" y="1124745"/>
            <a:ext cx="5678421" cy="4525963"/>
          </a:xfrm>
          <a:prstGeom prst="cloudCallout">
            <a:avLst>
              <a:gd name="adj1" fmla="val -45347"/>
              <a:gd name="adj2" fmla="val 71875"/>
            </a:avLst>
          </a:prstGeom>
          <a:solidFill>
            <a:schemeClr val="accent2">
              <a:lumMod val="40000"/>
              <a:lumOff val="60000"/>
            </a:schemeClr>
          </a:solidFill>
          <a:ln w="12700">
            <a:solidFill>
              <a:schemeClr val="accent2"/>
            </a:solidFill>
            <a:round/>
            <a:headEnd type="none" w="sm" len="sm"/>
            <a:tailEnd type="none" w="sm" len="sm"/>
          </a:ln>
          <a:effectLst>
            <a:outerShdw dist="35921" dir="2700000" algn="ctr" rotWithShape="0">
              <a:schemeClr val="bg2"/>
            </a:outerShdw>
          </a:effectLst>
        </p:spPr>
        <p:txBody>
          <a:bodyPr/>
          <a:lstStyle>
            <a:defPPr>
              <a:defRPr lang="en-US"/>
            </a:defPPr>
            <a:lvl1pPr algn="l" rtl="0" fontAlgn="base">
              <a:spcBef>
                <a:spcPct val="50000"/>
              </a:spcBef>
              <a:spcAft>
                <a:spcPct val="0"/>
              </a:spcAft>
              <a:defRPr sz="1200" b="1" kern="1200">
                <a:solidFill>
                  <a:schemeClr val="tx1"/>
                </a:solidFill>
                <a:latin typeface="Arial" charset="0"/>
                <a:ea typeface="+mn-ea"/>
                <a:cs typeface="Arial" charset="0"/>
              </a:defRPr>
            </a:lvl1pPr>
            <a:lvl2pPr marL="457200" algn="l" rtl="0" fontAlgn="base">
              <a:spcBef>
                <a:spcPct val="50000"/>
              </a:spcBef>
              <a:spcAft>
                <a:spcPct val="0"/>
              </a:spcAft>
              <a:defRPr sz="1200" b="1" kern="1200">
                <a:solidFill>
                  <a:schemeClr val="tx1"/>
                </a:solidFill>
                <a:latin typeface="Arial" charset="0"/>
                <a:ea typeface="+mn-ea"/>
                <a:cs typeface="Arial" charset="0"/>
              </a:defRPr>
            </a:lvl2pPr>
            <a:lvl3pPr marL="914400" algn="l" rtl="0" fontAlgn="base">
              <a:spcBef>
                <a:spcPct val="50000"/>
              </a:spcBef>
              <a:spcAft>
                <a:spcPct val="0"/>
              </a:spcAft>
              <a:defRPr sz="1200" b="1" kern="1200">
                <a:solidFill>
                  <a:schemeClr val="tx1"/>
                </a:solidFill>
                <a:latin typeface="Arial" charset="0"/>
                <a:ea typeface="+mn-ea"/>
                <a:cs typeface="Arial" charset="0"/>
              </a:defRPr>
            </a:lvl3pPr>
            <a:lvl4pPr marL="1371600" algn="l" rtl="0" fontAlgn="base">
              <a:spcBef>
                <a:spcPct val="50000"/>
              </a:spcBef>
              <a:spcAft>
                <a:spcPct val="0"/>
              </a:spcAft>
              <a:defRPr sz="1200" b="1" kern="1200">
                <a:solidFill>
                  <a:schemeClr val="tx1"/>
                </a:solidFill>
                <a:latin typeface="Arial" charset="0"/>
                <a:ea typeface="+mn-ea"/>
                <a:cs typeface="Arial" charset="0"/>
              </a:defRPr>
            </a:lvl4pPr>
            <a:lvl5pPr marL="1828800" algn="l" rtl="0" fontAlgn="base">
              <a:spcBef>
                <a:spcPct val="50000"/>
              </a:spcBef>
              <a:spcAft>
                <a:spcPct val="0"/>
              </a:spcAft>
              <a:defRPr sz="1200" b="1" kern="1200">
                <a:solidFill>
                  <a:schemeClr val="tx1"/>
                </a:solidFill>
                <a:latin typeface="Arial" charset="0"/>
                <a:ea typeface="+mn-ea"/>
                <a:cs typeface="Arial" charset="0"/>
              </a:defRPr>
            </a:lvl5pPr>
            <a:lvl6pPr marL="2286000" algn="l" defTabSz="914400" rtl="0" eaLnBrk="1" latinLnBrk="0" hangingPunct="1">
              <a:defRPr sz="1200" b="1" kern="1200">
                <a:solidFill>
                  <a:schemeClr val="tx1"/>
                </a:solidFill>
                <a:latin typeface="Arial" charset="0"/>
                <a:ea typeface="+mn-ea"/>
                <a:cs typeface="Arial" charset="0"/>
              </a:defRPr>
            </a:lvl6pPr>
            <a:lvl7pPr marL="2743200" algn="l" defTabSz="914400" rtl="0" eaLnBrk="1" latinLnBrk="0" hangingPunct="1">
              <a:defRPr sz="1200" b="1" kern="1200">
                <a:solidFill>
                  <a:schemeClr val="tx1"/>
                </a:solidFill>
                <a:latin typeface="Arial" charset="0"/>
                <a:ea typeface="+mn-ea"/>
                <a:cs typeface="Arial" charset="0"/>
              </a:defRPr>
            </a:lvl7pPr>
            <a:lvl8pPr marL="3200400" algn="l" defTabSz="914400" rtl="0" eaLnBrk="1" latinLnBrk="0" hangingPunct="1">
              <a:defRPr sz="1200" b="1" kern="1200">
                <a:solidFill>
                  <a:schemeClr val="tx1"/>
                </a:solidFill>
                <a:latin typeface="Arial" charset="0"/>
                <a:ea typeface="+mn-ea"/>
                <a:cs typeface="Arial" charset="0"/>
              </a:defRPr>
            </a:lvl8pPr>
            <a:lvl9pPr marL="3657600" algn="l" defTabSz="914400" rtl="0" eaLnBrk="1" latinLnBrk="0" hangingPunct="1">
              <a:defRPr sz="1200" b="1" kern="1200">
                <a:solidFill>
                  <a:schemeClr val="tx1"/>
                </a:solidFill>
                <a:latin typeface="Arial" charset="0"/>
                <a:ea typeface="+mn-ea"/>
                <a:cs typeface="Arial" charset="0"/>
              </a:defRPr>
            </a:lvl9pPr>
          </a:lstStyle>
          <a:p>
            <a:pPr algn="ctr">
              <a:defRPr/>
            </a:pPr>
            <a:endParaRPr lang="en-US" sz="1800" b="0" dirty="0"/>
          </a:p>
          <a:p>
            <a:pPr marL="0" indent="0" algn="ctr">
              <a:buNone/>
              <a:defRPr/>
            </a:pPr>
            <a:r>
              <a:rPr lang="en-US" sz="2800" dirty="0"/>
              <a:t>2</a:t>
            </a:r>
            <a:r>
              <a:rPr lang="en-US" sz="2800" dirty="0" smtClean="0"/>
              <a:t>.Can we write catch without  try</a:t>
            </a:r>
            <a:endParaRPr lang="en-US" sz="2800" dirty="0"/>
          </a:p>
        </p:txBody>
      </p:sp>
      <p:sp>
        <p:nvSpPr>
          <p:cNvPr id="5" name="TextBox 4"/>
          <p:cNvSpPr txBox="1"/>
          <p:nvPr/>
        </p:nvSpPr>
        <p:spPr>
          <a:xfrm>
            <a:off x="6672064" y="1844824"/>
            <a:ext cx="4992555" cy="1200329"/>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No catch always followed by try block</a:t>
            </a:r>
            <a:endParaRPr lang="en-IN" sz="3600" b="1" dirty="0">
              <a:latin typeface="Times New Roman" pitchFamily="18" charset="0"/>
              <a:cs typeface="Times New Roman" pitchFamily="18" charset="0"/>
            </a:endParaRPr>
          </a:p>
        </p:txBody>
      </p:sp>
    </p:spTree>
    <p:extLst>
      <p:ext uri="{BB962C8B-B14F-4D97-AF65-F5344CB8AC3E}">
        <p14:creationId xmlns:p14="http://schemas.microsoft.com/office/powerpoint/2010/main" val="15456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4688" y="676414"/>
            <a:ext cx="6688178" cy="707886"/>
          </a:xfrm>
          <a:prstGeom prst="rect">
            <a:avLst/>
          </a:prstGeom>
          <a:noFill/>
        </p:spPr>
        <p:txBody>
          <a:bodyPr wrap="none" rtlCol="0">
            <a:spAutoFit/>
          </a:bodyPr>
          <a:lstStyle/>
          <a:p>
            <a:pPr algn="ctr"/>
            <a:r>
              <a:rPr lang="en-US" sz="4000" b="1" dirty="0">
                <a:latin typeface="Times New Roman" panose="02020603050405020304" pitchFamily="18" charset="0"/>
                <a:cs typeface="Times New Roman" panose="02020603050405020304" pitchFamily="18" charset="0"/>
              </a:rPr>
              <a:t>Introduction to </a:t>
            </a:r>
            <a:r>
              <a:rPr lang="en-US" sz="4000" b="1" dirty="0" smtClean="0">
                <a:latin typeface="Times New Roman" panose="02020603050405020304" pitchFamily="18" charset="0"/>
                <a:cs typeface="Times New Roman" panose="02020603050405020304" pitchFamily="18" charset="0"/>
              </a:rPr>
              <a:t>JAVA (contd.)</a:t>
            </a:r>
            <a:endParaRPr lang="en-US" sz="4000" b="1" dirty="0">
              <a:latin typeface="Times New Roman" panose="02020603050405020304" pitchFamily="18" charset="0"/>
              <a:cs typeface="Times New Roman" panose="02020603050405020304" pitchFamily="18" charset="0"/>
            </a:endParaRPr>
          </a:p>
        </p:txBody>
      </p:sp>
      <p:sp>
        <p:nvSpPr>
          <p:cNvPr id="3" name="AutoShape 7"/>
          <p:cNvSpPr txBox="1">
            <a:spLocks noChangeArrowheads="1"/>
          </p:cNvSpPr>
          <p:nvPr/>
        </p:nvSpPr>
        <p:spPr>
          <a:xfrm>
            <a:off x="647700" y="1384300"/>
            <a:ext cx="3606800" cy="3240088"/>
          </a:xfrm>
          <a:prstGeom prst="cloudCallout">
            <a:avLst>
              <a:gd name="adj1" fmla="val -42755"/>
              <a:gd name="adj2" fmla="val 95218"/>
            </a:avLst>
          </a:prstGeom>
          <a:gradFill rotWithShape="1">
            <a:gsLst>
              <a:gs pos="0">
                <a:schemeClr val="accent2">
                  <a:lumMod val="40000"/>
                  <a:lumOff val="60000"/>
                </a:schemeClr>
              </a:gs>
              <a:gs pos="100000">
                <a:schemeClr val="accent2">
                  <a:gamma/>
                  <a:tint val="77255"/>
                  <a:invGamma/>
                </a:schemeClr>
              </a:gs>
            </a:gsLst>
            <a:lin ang="5400000" scaled="1"/>
          </a:gradFill>
          <a:ln w="12700">
            <a:solidFill>
              <a:schemeClr val="accent2"/>
            </a:solidFill>
            <a:round/>
            <a:headEnd type="none" w="sm" len="sm"/>
            <a:tailEnd type="none" w="sm" len="sm"/>
          </a:ln>
          <a:effectLst>
            <a:outerShdw dist="35921" dir="2700000" algn="ctr" rotWithShape="0">
              <a:schemeClr val="bg2"/>
            </a:outerShdw>
          </a:effectLst>
        </p:spPr>
        <p:txBody>
          <a:bodyPr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50000"/>
              </a:spcBef>
              <a:buFontTx/>
              <a:buNone/>
              <a:defRPr/>
            </a:pPr>
            <a:endParaRPr lang="en-US" dirty="0" smtClean="0">
              <a:latin typeface="Times New Roman" panose="02020603050405020304" pitchFamily="18" charset="0"/>
              <a:cs typeface="Times New Roman" panose="02020603050405020304" pitchFamily="18" charset="0"/>
            </a:endParaRPr>
          </a:p>
          <a:p>
            <a:pPr algn="ctr">
              <a:spcBef>
                <a:spcPct val="50000"/>
              </a:spcBef>
              <a:buFontTx/>
              <a:buNone/>
              <a:defRPr/>
            </a:pPr>
            <a:r>
              <a:rPr lang="en-US" dirty="0" smtClean="0">
                <a:latin typeface="Times New Roman" panose="02020603050405020304" pitchFamily="18" charset="0"/>
                <a:cs typeface="Times New Roman" panose="02020603050405020304" pitchFamily="18" charset="0"/>
              </a:rPr>
              <a:t>Why java is called as Pure OOP language?</a:t>
            </a:r>
          </a:p>
        </p:txBody>
      </p:sp>
      <p:sp>
        <p:nvSpPr>
          <p:cNvPr id="4" name="TextBox 3"/>
          <p:cNvSpPr txBox="1"/>
          <p:nvPr/>
        </p:nvSpPr>
        <p:spPr>
          <a:xfrm>
            <a:off x="647700" y="1511300"/>
            <a:ext cx="9029700" cy="3539430"/>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Properties of OOP Language:</a:t>
            </a:r>
          </a:p>
          <a:p>
            <a:pPr marL="457200" indent="-4572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Encapsulation  			Abstraction</a:t>
            </a:r>
          </a:p>
          <a:p>
            <a:pPr marL="457200" indent="-4572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Inheritance 			Reusability</a:t>
            </a:r>
          </a:p>
          <a:p>
            <a:pPr marL="457200" indent="-4572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Polymorphism			Overloading</a:t>
            </a:r>
          </a:p>
          <a:p>
            <a:pPr lvl="8"/>
            <a:r>
              <a:rPr lang="en-US" sz="2800" dirty="0" smtClean="0">
                <a:latin typeface="Times New Roman" panose="02020603050405020304" pitchFamily="18" charset="0"/>
                <a:cs typeface="Times New Roman" panose="02020603050405020304" pitchFamily="18" charset="0"/>
              </a:rPr>
              <a:t>	Overriding</a:t>
            </a:r>
          </a:p>
          <a:p>
            <a:pPr marL="457200" indent="-4572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Everything must be written within class.</a:t>
            </a:r>
          </a:p>
          <a:p>
            <a:pPr marL="457200" indent="-4572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Everything must be created in terms of classes and objects.</a:t>
            </a:r>
          </a:p>
          <a:p>
            <a:pPr marL="457200" indent="-4572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Every actions must be performed by method invocations.</a:t>
            </a:r>
            <a:endParaRPr lang="en-US" sz="2800" dirty="0">
              <a:latin typeface="Times New Roman" panose="02020603050405020304" pitchFamily="18" charset="0"/>
              <a:cs typeface="Times New Roman" panose="02020603050405020304" pitchFamily="18" charset="0"/>
            </a:endParaRPr>
          </a:p>
        </p:txBody>
      </p:sp>
      <p:sp>
        <p:nvSpPr>
          <p:cNvPr id="5" name="Right Arrow 4"/>
          <p:cNvSpPr/>
          <p:nvPr/>
        </p:nvSpPr>
        <p:spPr>
          <a:xfrm>
            <a:off x="3390900" y="2125981"/>
            <a:ext cx="1511300" cy="21081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Arrow 5"/>
          <p:cNvSpPr/>
          <p:nvPr/>
        </p:nvSpPr>
        <p:spPr>
          <a:xfrm>
            <a:off x="3390900" y="2463800"/>
            <a:ext cx="1511300" cy="21081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6"/>
          <p:cNvSpPr/>
          <p:nvPr/>
        </p:nvSpPr>
        <p:spPr>
          <a:xfrm>
            <a:off x="3390900" y="2993183"/>
            <a:ext cx="1511300" cy="21081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p:cNvSpPr/>
          <p:nvPr/>
        </p:nvSpPr>
        <p:spPr>
          <a:xfrm rot="323835">
            <a:off x="3397828" y="3311763"/>
            <a:ext cx="1511300" cy="21081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465325" y="2636927"/>
            <a:ext cx="13335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C++</a:t>
            </a:r>
            <a:endParaRPr lang="en-US" sz="24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8798825" y="2859586"/>
            <a:ext cx="11557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JAVA</a:t>
            </a:r>
            <a:endParaRPr lang="en-US" sz="2400" dirty="0">
              <a:latin typeface="Times New Roman" panose="02020603050405020304" pitchFamily="18" charset="0"/>
              <a:cs typeface="Times New Roman" panose="02020603050405020304" pitchFamily="18" charset="0"/>
            </a:endParaRPr>
          </a:p>
        </p:txBody>
      </p:sp>
      <p:sp>
        <p:nvSpPr>
          <p:cNvPr id="20" name="TextBox 19"/>
          <p:cNvSpPr txBox="1"/>
          <p:nvPr/>
        </p:nvSpPr>
        <p:spPr>
          <a:xfrm rot="10800000" flipH="1" flipV="1">
            <a:off x="10613977" y="3204002"/>
            <a:ext cx="1415469"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Smalltalk</a:t>
            </a:r>
            <a:endParaRPr lang="en-US" sz="2400" dirty="0">
              <a:latin typeface="Times New Roman" panose="02020603050405020304" pitchFamily="18" charset="0"/>
              <a:cs typeface="Times New Roman" panose="02020603050405020304" pitchFamily="18" charset="0"/>
            </a:endParaRPr>
          </a:p>
        </p:txBody>
      </p:sp>
      <p:sp>
        <p:nvSpPr>
          <p:cNvPr id="26" name="Right Brace 25"/>
          <p:cNvSpPr/>
          <p:nvPr/>
        </p:nvSpPr>
        <p:spPr>
          <a:xfrm>
            <a:off x="6974006" y="2125981"/>
            <a:ext cx="491319" cy="14672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Right Brace 26"/>
          <p:cNvSpPr/>
          <p:nvPr/>
        </p:nvSpPr>
        <p:spPr>
          <a:xfrm>
            <a:off x="7474992" y="2125980"/>
            <a:ext cx="1323833" cy="1889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Right Brace 28"/>
          <p:cNvSpPr/>
          <p:nvPr/>
        </p:nvSpPr>
        <p:spPr>
          <a:xfrm>
            <a:off x="9290144" y="2125980"/>
            <a:ext cx="1323833" cy="26916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760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500"/>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fade">
                                      <p:cBhvr>
                                        <p:cTn id="35" dur="500"/>
                                        <p:tgtEl>
                                          <p:spTgt spid="4">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animEffect transition="in" filter="fade">
                                      <p:cBhvr>
                                        <p:cTn id="45" dur="500"/>
                                        <p:tgtEl>
                                          <p:spTgt spid="4">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
                                            <p:txEl>
                                              <p:pRg st="4" end="4"/>
                                            </p:txEl>
                                          </p:spTgt>
                                        </p:tgtEl>
                                        <p:attrNameLst>
                                          <p:attrName>style.visibility</p:attrName>
                                        </p:attrNameLst>
                                      </p:cBhvr>
                                      <p:to>
                                        <p:strVal val="visible"/>
                                      </p:to>
                                    </p:set>
                                    <p:animEffect transition="in" filter="fade">
                                      <p:cBhvr>
                                        <p:cTn id="60" dur="500"/>
                                        <p:tgtEl>
                                          <p:spTgt spid="4">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
                                            <p:txEl>
                                              <p:pRg st="5" end="5"/>
                                            </p:txEl>
                                          </p:spTgt>
                                        </p:tgtEl>
                                        <p:attrNameLst>
                                          <p:attrName>style.visibility</p:attrName>
                                        </p:attrNameLst>
                                      </p:cBhvr>
                                      <p:to>
                                        <p:strVal val="visible"/>
                                      </p:to>
                                    </p:set>
                                    <p:animEffect transition="in" filter="fade">
                                      <p:cBhvr>
                                        <p:cTn id="65" dur="500"/>
                                        <p:tgtEl>
                                          <p:spTgt spid="4">
                                            <p:txEl>
                                              <p:pRg st="5" end="5"/>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
                                            <p:txEl>
                                              <p:pRg st="6" end="6"/>
                                            </p:txEl>
                                          </p:spTgt>
                                        </p:tgtEl>
                                        <p:attrNameLst>
                                          <p:attrName>style.visibility</p:attrName>
                                        </p:attrNameLst>
                                      </p:cBhvr>
                                      <p:to>
                                        <p:strVal val="visible"/>
                                      </p:to>
                                    </p:set>
                                    <p:animEffect transition="in" filter="fade">
                                      <p:cBhvr>
                                        <p:cTn id="70" dur="500"/>
                                        <p:tgtEl>
                                          <p:spTgt spid="4">
                                            <p:txEl>
                                              <p:pRg st="6" end="6"/>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
                                            <p:txEl>
                                              <p:pRg st="7" end="7"/>
                                            </p:txEl>
                                          </p:spTgt>
                                        </p:tgtEl>
                                        <p:attrNameLst>
                                          <p:attrName>style.visibility</p:attrName>
                                        </p:attrNameLst>
                                      </p:cBhvr>
                                      <p:to>
                                        <p:strVal val="visible"/>
                                      </p:to>
                                    </p:set>
                                    <p:animEffect transition="in" filter="fade">
                                      <p:cBhvr>
                                        <p:cTn id="75" dur="500"/>
                                        <p:tgtEl>
                                          <p:spTgt spid="4">
                                            <p:txEl>
                                              <p:pRg st="7" end="7"/>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500"/>
                                        <p:tgtEl>
                                          <p:spTgt spid="27"/>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fade">
                                      <p:cBhvr>
                                        <p:cTn id="95" dur="500"/>
                                        <p:tgtEl>
                                          <p:spTgt spid="11"/>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500"/>
                                        <p:tgtEl>
                                          <p:spTgt spid="2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animBg="1"/>
      <p:bldP spid="6" grpId="0" animBg="1"/>
      <p:bldP spid="7" grpId="0" animBg="1"/>
      <p:bldP spid="8" grpId="0" animBg="1"/>
      <p:bldP spid="9" grpId="0"/>
      <p:bldP spid="11" grpId="0"/>
      <p:bldP spid="20" grpId="0"/>
      <p:bldP spid="26" grpId="0" animBg="1"/>
      <p:bldP spid="27" grpId="0" animBg="1"/>
      <p:bldP spid="29"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p:cNvSpPr>
            <a:spLocks noGrp="1" noChangeArrowheads="1"/>
          </p:cNvSpPr>
          <p:nvPr>
            <p:ph idx="1"/>
          </p:nvPr>
        </p:nvSpPr>
        <p:spPr bwMode="auto">
          <a:xfrm>
            <a:off x="527382" y="1124745"/>
            <a:ext cx="5678421" cy="4525963"/>
          </a:xfrm>
          <a:prstGeom prst="cloudCallout">
            <a:avLst>
              <a:gd name="adj1" fmla="val -45347"/>
              <a:gd name="adj2" fmla="val 71875"/>
            </a:avLst>
          </a:prstGeom>
          <a:solidFill>
            <a:schemeClr val="accent2">
              <a:lumMod val="40000"/>
              <a:lumOff val="60000"/>
            </a:schemeClr>
          </a:solidFill>
          <a:ln w="12700">
            <a:solidFill>
              <a:schemeClr val="accent2"/>
            </a:solidFill>
            <a:round/>
            <a:headEnd type="none" w="sm" len="sm"/>
            <a:tailEnd type="none" w="sm" len="sm"/>
          </a:ln>
          <a:effectLst>
            <a:outerShdw dist="35921" dir="2700000" algn="ctr" rotWithShape="0">
              <a:schemeClr val="bg2"/>
            </a:outerShdw>
          </a:effectLst>
        </p:spPr>
        <p:txBody>
          <a:bodyPr/>
          <a:lstStyle>
            <a:defPPr>
              <a:defRPr lang="en-US"/>
            </a:defPPr>
            <a:lvl1pPr algn="l" rtl="0" fontAlgn="base">
              <a:spcBef>
                <a:spcPct val="50000"/>
              </a:spcBef>
              <a:spcAft>
                <a:spcPct val="0"/>
              </a:spcAft>
              <a:defRPr sz="1200" b="1" kern="1200">
                <a:solidFill>
                  <a:schemeClr val="tx1"/>
                </a:solidFill>
                <a:latin typeface="Arial" charset="0"/>
                <a:ea typeface="+mn-ea"/>
                <a:cs typeface="Arial" charset="0"/>
              </a:defRPr>
            </a:lvl1pPr>
            <a:lvl2pPr marL="457200" algn="l" rtl="0" fontAlgn="base">
              <a:spcBef>
                <a:spcPct val="50000"/>
              </a:spcBef>
              <a:spcAft>
                <a:spcPct val="0"/>
              </a:spcAft>
              <a:defRPr sz="1200" b="1" kern="1200">
                <a:solidFill>
                  <a:schemeClr val="tx1"/>
                </a:solidFill>
                <a:latin typeface="Arial" charset="0"/>
                <a:ea typeface="+mn-ea"/>
                <a:cs typeface="Arial" charset="0"/>
              </a:defRPr>
            </a:lvl2pPr>
            <a:lvl3pPr marL="914400" algn="l" rtl="0" fontAlgn="base">
              <a:spcBef>
                <a:spcPct val="50000"/>
              </a:spcBef>
              <a:spcAft>
                <a:spcPct val="0"/>
              </a:spcAft>
              <a:defRPr sz="1200" b="1" kern="1200">
                <a:solidFill>
                  <a:schemeClr val="tx1"/>
                </a:solidFill>
                <a:latin typeface="Arial" charset="0"/>
                <a:ea typeface="+mn-ea"/>
                <a:cs typeface="Arial" charset="0"/>
              </a:defRPr>
            </a:lvl3pPr>
            <a:lvl4pPr marL="1371600" algn="l" rtl="0" fontAlgn="base">
              <a:spcBef>
                <a:spcPct val="50000"/>
              </a:spcBef>
              <a:spcAft>
                <a:spcPct val="0"/>
              </a:spcAft>
              <a:defRPr sz="1200" b="1" kern="1200">
                <a:solidFill>
                  <a:schemeClr val="tx1"/>
                </a:solidFill>
                <a:latin typeface="Arial" charset="0"/>
                <a:ea typeface="+mn-ea"/>
                <a:cs typeface="Arial" charset="0"/>
              </a:defRPr>
            </a:lvl4pPr>
            <a:lvl5pPr marL="1828800" algn="l" rtl="0" fontAlgn="base">
              <a:spcBef>
                <a:spcPct val="50000"/>
              </a:spcBef>
              <a:spcAft>
                <a:spcPct val="0"/>
              </a:spcAft>
              <a:defRPr sz="1200" b="1" kern="1200">
                <a:solidFill>
                  <a:schemeClr val="tx1"/>
                </a:solidFill>
                <a:latin typeface="Arial" charset="0"/>
                <a:ea typeface="+mn-ea"/>
                <a:cs typeface="Arial" charset="0"/>
              </a:defRPr>
            </a:lvl5pPr>
            <a:lvl6pPr marL="2286000" algn="l" defTabSz="914400" rtl="0" eaLnBrk="1" latinLnBrk="0" hangingPunct="1">
              <a:defRPr sz="1200" b="1" kern="1200">
                <a:solidFill>
                  <a:schemeClr val="tx1"/>
                </a:solidFill>
                <a:latin typeface="Arial" charset="0"/>
                <a:ea typeface="+mn-ea"/>
                <a:cs typeface="Arial" charset="0"/>
              </a:defRPr>
            </a:lvl6pPr>
            <a:lvl7pPr marL="2743200" algn="l" defTabSz="914400" rtl="0" eaLnBrk="1" latinLnBrk="0" hangingPunct="1">
              <a:defRPr sz="1200" b="1" kern="1200">
                <a:solidFill>
                  <a:schemeClr val="tx1"/>
                </a:solidFill>
                <a:latin typeface="Arial" charset="0"/>
                <a:ea typeface="+mn-ea"/>
                <a:cs typeface="Arial" charset="0"/>
              </a:defRPr>
            </a:lvl7pPr>
            <a:lvl8pPr marL="3200400" algn="l" defTabSz="914400" rtl="0" eaLnBrk="1" latinLnBrk="0" hangingPunct="1">
              <a:defRPr sz="1200" b="1" kern="1200">
                <a:solidFill>
                  <a:schemeClr val="tx1"/>
                </a:solidFill>
                <a:latin typeface="Arial" charset="0"/>
                <a:ea typeface="+mn-ea"/>
                <a:cs typeface="Arial" charset="0"/>
              </a:defRPr>
            </a:lvl8pPr>
            <a:lvl9pPr marL="3657600" algn="l" defTabSz="914400" rtl="0" eaLnBrk="1" latinLnBrk="0" hangingPunct="1">
              <a:defRPr sz="1200" b="1" kern="1200">
                <a:solidFill>
                  <a:schemeClr val="tx1"/>
                </a:solidFill>
                <a:latin typeface="Arial" charset="0"/>
                <a:ea typeface="+mn-ea"/>
                <a:cs typeface="Arial" charset="0"/>
              </a:defRPr>
            </a:lvl9pPr>
          </a:lstStyle>
          <a:p>
            <a:pPr algn="ctr">
              <a:defRPr/>
            </a:pPr>
            <a:endParaRPr lang="en-US" sz="1800" b="0" dirty="0"/>
          </a:p>
          <a:p>
            <a:pPr marL="0" indent="0" algn="ctr">
              <a:buNone/>
              <a:defRPr/>
            </a:pPr>
            <a:r>
              <a:rPr lang="en-US" sz="2800" dirty="0" smtClean="0"/>
              <a:t>3.Can we write first catch and then try</a:t>
            </a:r>
            <a:endParaRPr lang="en-US" sz="2800" dirty="0"/>
          </a:p>
        </p:txBody>
      </p:sp>
      <p:sp>
        <p:nvSpPr>
          <p:cNvPr id="5" name="TextBox 4"/>
          <p:cNvSpPr txBox="1"/>
          <p:nvPr/>
        </p:nvSpPr>
        <p:spPr>
          <a:xfrm>
            <a:off x="6672064" y="1844824"/>
            <a:ext cx="4992555" cy="1200329"/>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No catch always followed by try block</a:t>
            </a:r>
            <a:endParaRPr lang="en-IN" sz="3600" b="1" dirty="0">
              <a:latin typeface="Times New Roman" pitchFamily="18" charset="0"/>
              <a:cs typeface="Times New Roman" pitchFamily="18" charset="0"/>
            </a:endParaRPr>
          </a:p>
        </p:txBody>
      </p:sp>
    </p:spTree>
    <p:extLst>
      <p:ext uri="{BB962C8B-B14F-4D97-AF65-F5344CB8AC3E}">
        <p14:creationId xmlns:p14="http://schemas.microsoft.com/office/powerpoint/2010/main" val="8622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p:cNvSpPr>
            <a:spLocks noGrp="1" noChangeArrowheads="1"/>
          </p:cNvSpPr>
          <p:nvPr>
            <p:ph idx="1"/>
          </p:nvPr>
        </p:nvSpPr>
        <p:spPr bwMode="auto">
          <a:xfrm>
            <a:off x="527382" y="1124745"/>
            <a:ext cx="5678421" cy="4525963"/>
          </a:xfrm>
          <a:prstGeom prst="cloudCallout">
            <a:avLst>
              <a:gd name="adj1" fmla="val -45347"/>
              <a:gd name="adj2" fmla="val 71875"/>
            </a:avLst>
          </a:prstGeom>
          <a:solidFill>
            <a:schemeClr val="accent2">
              <a:lumMod val="40000"/>
              <a:lumOff val="60000"/>
            </a:schemeClr>
          </a:solidFill>
          <a:ln w="12700">
            <a:solidFill>
              <a:schemeClr val="accent2"/>
            </a:solidFill>
            <a:round/>
            <a:headEnd type="none" w="sm" len="sm"/>
            <a:tailEnd type="none" w="sm" len="sm"/>
          </a:ln>
          <a:effectLst>
            <a:outerShdw dist="35921" dir="2700000" algn="ctr" rotWithShape="0">
              <a:schemeClr val="bg2"/>
            </a:outerShdw>
          </a:effectLst>
        </p:spPr>
        <p:txBody>
          <a:bodyPr/>
          <a:lstStyle>
            <a:defPPr>
              <a:defRPr lang="en-US"/>
            </a:defPPr>
            <a:lvl1pPr algn="l" rtl="0" fontAlgn="base">
              <a:spcBef>
                <a:spcPct val="50000"/>
              </a:spcBef>
              <a:spcAft>
                <a:spcPct val="0"/>
              </a:spcAft>
              <a:defRPr sz="1200" b="1" kern="1200">
                <a:solidFill>
                  <a:schemeClr val="tx1"/>
                </a:solidFill>
                <a:latin typeface="Arial" charset="0"/>
                <a:ea typeface="+mn-ea"/>
                <a:cs typeface="Arial" charset="0"/>
              </a:defRPr>
            </a:lvl1pPr>
            <a:lvl2pPr marL="457200" algn="l" rtl="0" fontAlgn="base">
              <a:spcBef>
                <a:spcPct val="50000"/>
              </a:spcBef>
              <a:spcAft>
                <a:spcPct val="0"/>
              </a:spcAft>
              <a:defRPr sz="1200" b="1" kern="1200">
                <a:solidFill>
                  <a:schemeClr val="tx1"/>
                </a:solidFill>
                <a:latin typeface="Arial" charset="0"/>
                <a:ea typeface="+mn-ea"/>
                <a:cs typeface="Arial" charset="0"/>
              </a:defRPr>
            </a:lvl2pPr>
            <a:lvl3pPr marL="914400" algn="l" rtl="0" fontAlgn="base">
              <a:spcBef>
                <a:spcPct val="50000"/>
              </a:spcBef>
              <a:spcAft>
                <a:spcPct val="0"/>
              </a:spcAft>
              <a:defRPr sz="1200" b="1" kern="1200">
                <a:solidFill>
                  <a:schemeClr val="tx1"/>
                </a:solidFill>
                <a:latin typeface="Arial" charset="0"/>
                <a:ea typeface="+mn-ea"/>
                <a:cs typeface="Arial" charset="0"/>
              </a:defRPr>
            </a:lvl3pPr>
            <a:lvl4pPr marL="1371600" algn="l" rtl="0" fontAlgn="base">
              <a:spcBef>
                <a:spcPct val="50000"/>
              </a:spcBef>
              <a:spcAft>
                <a:spcPct val="0"/>
              </a:spcAft>
              <a:defRPr sz="1200" b="1" kern="1200">
                <a:solidFill>
                  <a:schemeClr val="tx1"/>
                </a:solidFill>
                <a:latin typeface="Arial" charset="0"/>
                <a:ea typeface="+mn-ea"/>
                <a:cs typeface="Arial" charset="0"/>
              </a:defRPr>
            </a:lvl4pPr>
            <a:lvl5pPr marL="1828800" algn="l" rtl="0" fontAlgn="base">
              <a:spcBef>
                <a:spcPct val="50000"/>
              </a:spcBef>
              <a:spcAft>
                <a:spcPct val="0"/>
              </a:spcAft>
              <a:defRPr sz="1200" b="1" kern="1200">
                <a:solidFill>
                  <a:schemeClr val="tx1"/>
                </a:solidFill>
                <a:latin typeface="Arial" charset="0"/>
                <a:ea typeface="+mn-ea"/>
                <a:cs typeface="Arial" charset="0"/>
              </a:defRPr>
            </a:lvl5pPr>
            <a:lvl6pPr marL="2286000" algn="l" defTabSz="914400" rtl="0" eaLnBrk="1" latinLnBrk="0" hangingPunct="1">
              <a:defRPr sz="1200" b="1" kern="1200">
                <a:solidFill>
                  <a:schemeClr val="tx1"/>
                </a:solidFill>
                <a:latin typeface="Arial" charset="0"/>
                <a:ea typeface="+mn-ea"/>
                <a:cs typeface="Arial" charset="0"/>
              </a:defRPr>
            </a:lvl6pPr>
            <a:lvl7pPr marL="2743200" algn="l" defTabSz="914400" rtl="0" eaLnBrk="1" latinLnBrk="0" hangingPunct="1">
              <a:defRPr sz="1200" b="1" kern="1200">
                <a:solidFill>
                  <a:schemeClr val="tx1"/>
                </a:solidFill>
                <a:latin typeface="Arial" charset="0"/>
                <a:ea typeface="+mn-ea"/>
                <a:cs typeface="Arial" charset="0"/>
              </a:defRPr>
            </a:lvl7pPr>
            <a:lvl8pPr marL="3200400" algn="l" defTabSz="914400" rtl="0" eaLnBrk="1" latinLnBrk="0" hangingPunct="1">
              <a:defRPr sz="1200" b="1" kern="1200">
                <a:solidFill>
                  <a:schemeClr val="tx1"/>
                </a:solidFill>
                <a:latin typeface="Arial" charset="0"/>
                <a:ea typeface="+mn-ea"/>
                <a:cs typeface="Arial" charset="0"/>
              </a:defRPr>
            </a:lvl8pPr>
            <a:lvl9pPr marL="3657600" algn="l" defTabSz="914400" rtl="0" eaLnBrk="1" latinLnBrk="0" hangingPunct="1">
              <a:defRPr sz="1200" b="1" kern="1200">
                <a:solidFill>
                  <a:schemeClr val="tx1"/>
                </a:solidFill>
                <a:latin typeface="Arial" charset="0"/>
                <a:ea typeface="+mn-ea"/>
                <a:cs typeface="Arial" charset="0"/>
              </a:defRPr>
            </a:lvl9pPr>
          </a:lstStyle>
          <a:p>
            <a:pPr algn="ctr">
              <a:defRPr/>
            </a:pPr>
            <a:endParaRPr lang="en-US" sz="1800" b="0" dirty="0"/>
          </a:p>
          <a:p>
            <a:pPr marL="0" indent="0" algn="ctr">
              <a:buNone/>
              <a:defRPr/>
            </a:pPr>
            <a:r>
              <a:rPr lang="en-US" sz="2800" dirty="0"/>
              <a:t>4</a:t>
            </a:r>
            <a:r>
              <a:rPr lang="en-US" sz="2800" dirty="0" smtClean="0"/>
              <a:t>.Can we write try then finally</a:t>
            </a:r>
            <a:endParaRPr lang="en-US" sz="2800" dirty="0"/>
          </a:p>
        </p:txBody>
      </p:sp>
      <p:sp>
        <p:nvSpPr>
          <p:cNvPr id="5" name="TextBox 4"/>
          <p:cNvSpPr txBox="1"/>
          <p:nvPr/>
        </p:nvSpPr>
        <p:spPr>
          <a:xfrm>
            <a:off x="6672064" y="1844824"/>
            <a:ext cx="4992555" cy="1200329"/>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Yes try should either with catch or finally </a:t>
            </a:r>
            <a:endParaRPr lang="en-IN" sz="3600" b="1" dirty="0">
              <a:latin typeface="Times New Roman" pitchFamily="18" charset="0"/>
              <a:cs typeface="Times New Roman" pitchFamily="18" charset="0"/>
            </a:endParaRPr>
          </a:p>
        </p:txBody>
      </p:sp>
    </p:spTree>
    <p:extLst>
      <p:ext uri="{BB962C8B-B14F-4D97-AF65-F5344CB8AC3E}">
        <p14:creationId xmlns:p14="http://schemas.microsoft.com/office/powerpoint/2010/main" val="178473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p:cNvSpPr>
            <a:spLocks noGrp="1" noChangeArrowheads="1"/>
          </p:cNvSpPr>
          <p:nvPr>
            <p:ph idx="1"/>
          </p:nvPr>
        </p:nvSpPr>
        <p:spPr bwMode="auto">
          <a:xfrm>
            <a:off x="527382" y="1124745"/>
            <a:ext cx="5678421" cy="4525963"/>
          </a:xfrm>
          <a:prstGeom prst="cloudCallout">
            <a:avLst>
              <a:gd name="adj1" fmla="val -45347"/>
              <a:gd name="adj2" fmla="val 71875"/>
            </a:avLst>
          </a:prstGeom>
          <a:solidFill>
            <a:schemeClr val="accent2">
              <a:lumMod val="40000"/>
              <a:lumOff val="60000"/>
            </a:schemeClr>
          </a:solidFill>
          <a:ln w="12700">
            <a:solidFill>
              <a:schemeClr val="accent2"/>
            </a:solidFill>
            <a:round/>
            <a:headEnd type="none" w="sm" len="sm"/>
            <a:tailEnd type="none" w="sm" len="sm"/>
          </a:ln>
          <a:effectLst>
            <a:outerShdw dist="35921" dir="2700000" algn="ctr" rotWithShape="0">
              <a:schemeClr val="bg2"/>
            </a:outerShdw>
          </a:effectLst>
        </p:spPr>
        <p:txBody>
          <a:bodyPr/>
          <a:lstStyle>
            <a:defPPr>
              <a:defRPr lang="en-US"/>
            </a:defPPr>
            <a:lvl1pPr algn="l" rtl="0" fontAlgn="base">
              <a:spcBef>
                <a:spcPct val="50000"/>
              </a:spcBef>
              <a:spcAft>
                <a:spcPct val="0"/>
              </a:spcAft>
              <a:defRPr sz="1200" b="1" kern="1200">
                <a:solidFill>
                  <a:schemeClr val="tx1"/>
                </a:solidFill>
                <a:latin typeface="Arial" charset="0"/>
                <a:ea typeface="+mn-ea"/>
                <a:cs typeface="Arial" charset="0"/>
              </a:defRPr>
            </a:lvl1pPr>
            <a:lvl2pPr marL="457200" algn="l" rtl="0" fontAlgn="base">
              <a:spcBef>
                <a:spcPct val="50000"/>
              </a:spcBef>
              <a:spcAft>
                <a:spcPct val="0"/>
              </a:spcAft>
              <a:defRPr sz="1200" b="1" kern="1200">
                <a:solidFill>
                  <a:schemeClr val="tx1"/>
                </a:solidFill>
                <a:latin typeface="Arial" charset="0"/>
                <a:ea typeface="+mn-ea"/>
                <a:cs typeface="Arial" charset="0"/>
              </a:defRPr>
            </a:lvl2pPr>
            <a:lvl3pPr marL="914400" algn="l" rtl="0" fontAlgn="base">
              <a:spcBef>
                <a:spcPct val="50000"/>
              </a:spcBef>
              <a:spcAft>
                <a:spcPct val="0"/>
              </a:spcAft>
              <a:defRPr sz="1200" b="1" kern="1200">
                <a:solidFill>
                  <a:schemeClr val="tx1"/>
                </a:solidFill>
                <a:latin typeface="Arial" charset="0"/>
                <a:ea typeface="+mn-ea"/>
                <a:cs typeface="Arial" charset="0"/>
              </a:defRPr>
            </a:lvl3pPr>
            <a:lvl4pPr marL="1371600" algn="l" rtl="0" fontAlgn="base">
              <a:spcBef>
                <a:spcPct val="50000"/>
              </a:spcBef>
              <a:spcAft>
                <a:spcPct val="0"/>
              </a:spcAft>
              <a:defRPr sz="1200" b="1" kern="1200">
                <a:solidFill>
                  <a:schemeClr val="tx1"/>
                </a:solidFill>
                <a:latin typeface="Arial" charset="0"/>
                <a:ea typeface="+mn-ea"/>
                <a:cs typeface="Arial" charset="0"/>
              </a:defRPr>
            </a:lvl4pPr>
            <a:lvl5pPr marL="1828800" algn="l" rtl="0" fontAlgn="base">
              <a:spcBef>
                <a:spcPct val="50000"/>
              </a:spcBef>
              <a:spcAft>
                <a:spcPct val="0"/>
              </a:spcAft>
              <a:defRPr sz="1200" b="1" kern="1200">
                <a:solidFill>
                  <a:schemeClr val="tx1"/>
                </a:solidFill>
                <a:latin typeface="Arial" charset="0"/>
                <a:ea typeface="+mn-ea"/>
                <a:cs typeface="Arial" charset="0"/>
              </a:defRPr>
            </a:lvl5pPr>
            <a:lvl6pPr marL="2286000" algn="l" defTabSz="914400" rtl="0" eaLnBrk="1" latinLnBrk="0" hangingPunct="1">
              <a:defRPr sz="1200" b="1" kern="1200">
                <a:solidFill>
                  <a:schemeClr val="tx1"/>
                </a:solidFill>
                <a:latin typeface="Arial" charset="0"/>
                <a:ea typeface="+mn-ea"/>
                <a:cs typeface="Arial" charset="0"/>
              </a:defRPr>
            </a:lvl6pPr>
            <a:lvl7pPr marL="2743200" algn="l" defTabSz="914400" rtl="0" eaLnBrk="1" latinLnBrk="0" hangingPunct="1">
              <a:defRPr sz="1200" b="1" kern="1200">
                <a:solidFill>
                  <a:schemeClr val="tx1"/>
                </a:solidFill>
                <a:latin typeface="Arial" charset="0"/>
                <a:ea typeface="+mn-ea"/>
                <a:cs typeface="Arial" charset="0"/>
              </a:defRPr>
            </a:lvl7pPr>
            <a:lvl8pPr marL="3200400" algn="l" defTabSz="914400" rtl="0" eaLnBrk="1" latinLnBrk="0" hangingPunct="1">
              <a:defRPr sz="1200" b="1" kern="1200">
                <a:solidFill>
                  <a:schemeClr val="tx1"/>
                </a:solidFill>
                <a:latin typeface="Arial" charset="0"/>
                <a:ea typeface="+mn-ea"/>
                <a:cs typeface="Arial" charset="0"/>
              </a:defRPr>
            </a:lvl8pPr>
            <a:lvl9pPr marL="3657600" algn="l" defTabSz="914400" rtl="0" eaLnBrk="1" latinLnBrk="0" hangingPunct="1">
              <a:defRPr sz="1200" b="1" kern="1200">
                <a:solidFill>
                  <a:schemeClr val="tx1"/>
                </a:solidFill>
                <a:latin typeface="Arial" charset="0"/>
                <a:ea typeface="+mn-ea"/>
                <a:cs typeface="Arial" charset="0"/>
              </a:defRPr>
            </a:lvl9pPr>
          </a:lstStyle>
          <a:p>
            <a:pPr algn="ctr">
              <a:defRPr/>
            </a:pPr>
            <a:endParaRPr lang="en-US" sz="1800" b="0" dirty="0"/>
          </a:p>
          <a:p>
            <a:pPr marL="0" indent="0" algn="ctr">
              <a:buNone/>
              <a:defRPr/>
            </a:pPr>
            <a:r>
              <a:rPr lang="en-US" sz="2800" dirty="0"/>
              <a:t>5</a:t>
            </a:r>
            <a:r>
              <a:rPr lang="en-US" sz="2800" dirty="0" smtClean="0"/>
              <a:t>.Can we write </a:t>
            </a:r>
          </a:p>
          <a:p>
            <a:pPr marL="0" indent="0" algn="ctr">
              <a:buNone/>
              <a:defRPr/>
            </a:pPr>
            <a:r>
              <a:rPr lang="en-US" sz="2800" dirty="0" smtClean="0"/>
              <a:t>Finally then try</a:t>
            </a:r>
            <a:endParaRPr lang="en-US" sz="2800" dirty="0"/>
          </a:p>
        </p:txBody>
      </p:sp>
      <p:sp>
        <p:nvSpPr>
          <p:cNvPr id="5" name="TextBox 4"/>
          <p:cNvSpPr txBox="1"/>
          <p:nvPr/>
        </p:nvSpPr>
        <p:spPr>
          <a:xfrm>
            <a:off x="6672064" y="1844824"/>
            <a:ext cx="4992555" cy="1200329"/>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No finally should be below try or catch block</a:t>
            </a:r>
            <a:endParaRPr lang="en-IN" sz="3600" b="1" dirty="0">
              <a:latin typeface="Times New Roman" pitchFamily="18" charset="0"/>
              <a:cs typeface="Times New Roman" pitchFamily="18" charset="0"/>
            </a:endParaRPr>
          </a:p>
        </p:txBody>
      </p:sp>
    </p:spTree>
    <p:extLst>
      <p:ext uri="{BB962C8B-B14F-4D97-AF65-F5344CB8AC3E}">
        <p14:creationId xmlns:p14="http://schemas.microsoft.com/office/powerpoint/2010/main" val="283337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p:cNvSpPr>
            <a:spLocks noGrp="1" noChangeArrowheads="1"/>
          </p:cNvSpPr>
          <p:nvPr>
            <p:ph idx="1"/>
          </p:nvPr>
        </p:nvSpPr>
        <p:spPr bwMode="auto">
          <a:xfrm>
            <a:off x="527382" y="1124745"/>
            <a:ext cx="5678421" cy="4525963"/>
          </a:xfrm>
          <a:prstGeom prst="cloudCallout">
            <a:avLst>
              <a:gd name="adj1" fmla="val -45347"/>
              <a:gd name="adj2" fmla="val 71875"/>
            </a:avLst>
          </a:prstGeom>
          <a:solidFill>
            <a:schemeClr val="accent2">
              <a:lumMod val="40000"/>
              <a:lumOff val="60000"/>
            </a:schemeClr>
          </a:solidFill>
          <a:ln w="12700">
            <a:solidFill>
              <a:schemeClr val="accent2"/>
            </a:solidFill>
            <a:round/>
            <a:headEnd type="none" w="sm" len="sm"/>
            <a:tailEnd type="none" w="sm" len="sm"/>
          </a:ln>
          <a:effectLst>
            <a:outerShdw dist="35921" dir="2700000" algn="ctr" rotWithShape="0">
              <a:schemeClr val="bg2"/>
            </a:outerShdw>
          </a:effectLst>
        </p:spPr>
        <p:txBody>
          <a:bodyPr/>
          <a:lstStyle>
            <a:defPPr>
              <a:defRPr lang="en-US"/>
            </a:defPPr>
            <a:lvl1pPr algn="l" rtl="0" fontAlgn="base">
              <a:spcBef>
                <a:spcPct val="50000"/>
              </a:spcBef>
              <a:spcAft>
                <a:spcPct val="0"/>
              </a:spcAft>
              <a:defRPr sz="1200" b="1" kern="1200">
                <a:solidFill>
                  <a:schemeClr val="tx1"/>
                </a:solidFill>
                <a:latin typeface="Arial" charset="0"/>
                <a:ea typeface="+mn-ea"/>
                <a:cs typeface="Arial" charset="0"/>
              </a:defRPr>
            </a:lvl1pPr>
            <a:lvl2pPr marL="457200" algn="l" rtl="0" fontAlgn="base">
              <a:spcBef>
                <a:spcPct val="50000"/>
              </a:spcBef>
              <a:spcAft>
                <a:spcPct val="0"/>
              </a:spcAft>
              <a:defRPr sz="1200" b="1" kern="1200">
                <a:solidFill>
                  <a:schemeClr val="tx1"/>
                </a:solidFill>
                <a:latin typeface="Arial" charset="0"/>
                <a:ea typeface="+mn-ea"/>
                <a:cs typeface="Arial" charset="0"/>
              </a:defRPr>
            </a:lvl2pPr>
            <a:lvl3pPr marL="914400" algn="l" rtl="0" fontAlgn="base">
              <a:spcBef>
                <a:spcPct val="50000"/>
              </a:spcBef>
              <a:spcAft>
                <a:spcPct val="0"/>
              </a:spcAft>
              <a:defRPr sz="1200" b="1" kern="1200">
                <a:solidFill>
                  <a:schemeClr val="tx1"/>
                </a:solidFill>
                <a:latin typeface="Arial" charset="0"/>
                <a:ea typeface="+mn-ea"/>
                <a:cs typeface="Arial" charset="0"/>
              </a:defRPr>
            </a:lvl3pPr>
            <a:lvl4pPr marL="1371600" algn="l" rtl="0" fontAlgn="base">
              <a:spcBef>
                <a:spcPct val="50000"/>
              </a:spcBef>
              <a:spcAft>
                <a:spcPct val="0"/>
              </a:spcAft>
              <a:defRPr sz="1200" b="1" kern="1200">
                <a:solidFill>
                  <a:schemeClr val="tx1"/>
                </a:solidFill>
                <a:latin typeface="Arial" charset="0"/>
                <a:ea typeface="+mn-ea"/>
                <a:cs typeface="Arial" charset="0"/>
              </a:defRPr>
            </a:lvl4pPr>
            <a:lvl5pPr marL="1828800" algn="l" rtl="0" fontAlgn="base">
              <a:spcBef>
                <a:spcPct val="50000"/>
              </a:spcBef>
              <a:spcAft>
                <a:spcPct val="0"/>
              </a:spcAft>
              <a:defRPr sz="1200" b="1" kern="1200">
                <a:solidFill>
                  <a:schemeClr val="tx1"/>
                </a:solidFill>
                <a:latin typeface="Arial" charset="0"/>
                <a:ea typeface="+mn-ea"/>
                <a:cs typeface="Arial" charset="0"/>
              </a:defRPr>
            </a:lvl5pPr>
            <a:lvl6pPr marL="2286000" algn="l" defTabSz="914400" rtl="0" eaLnBrk="1" latinLnBrk="0" hangingPunct="1">
              <a:defRPr sz="1200" b="1" kern="1200">
                <a:solidFill>
                  <a:schemeClr val="tx1"/>
                </a:solidFill>
                <a:latin typeface="Arial" charset="0"/>
                <a:ea typeface="+mn-ea"/>
                <a:cs typeface="Arial" charset="0"/>
              </a:defRPr>
            </a:lvl6pPr>
            <a:lvl7pPr marL="2743200" algn="l" defTabSz="914400" rtl="0" eaLnBrk="1" latinLnBrk="0" hangingPunct="1">
              <a:defRPr sz="1200" b="1" kern="1200">
                <a:solidFill>
                  <a:schemeClr val="tx1"/>
                </a:solidFill>
                <a:latin typeface="Arial" charset="0"/>
                <a:ea typeface="+mn-ea"/>
                <a:cs typeface="Arial" charset="0"/>
              </a:defRPr>
            </a:lvl7pPr>
            <a:lvl8pPr marL="3200400" algn="l" defTabSz="914400" rtl="0" eaLnBrk="1" latinLnBrk="0" hangingPunct="1">
              <a:defRPr sz="1200" b="1" kern="1200">
                <a:solidFill>
                  <a:schemeClr val="tx1"/>
                </a:solidFill>
                <a:latin typeface="Arial" charset="0"/>
                <a:ea typeface="+mn-ea"/>
                <a:cs typeface="Arial" charset="0"/>
              </a:defRPr>
            </a:lvl8pPr>
            <a:lvl9pPr marL="3657600" algn="l" defTabSz="914400" rtl="0" eaLnBrk="1" latinLnBrk="0" hangingPunct="1">
              <a:defRPr sz="1200" b="1" kern="1200">
                <a:solidFill>
                  <a:schemeClr val="tx1"/>
                </a:solidFill>
                <a:latin typeface="Arial" charset="0"/>
                <a:ea typeface="+mn-ea"/>
                <a:cs typeface="Arial" charset="0"/>
              </a:defRPr>
            </a:lvl9pPr>
          </a:lstStyle>
          <a:p>
            <a:pPr algn="ctr">
              <a:defRPr/>
            </a:pPr>
            <a:endParaRPr lang="en-US" sz="1800" b="0" dirty="0"/>
          </a:p>
          <a:p>
            <a:pPr marL="0" indent="0" algn="ctr">
              <a:buNone/>
              <a:defRPr/>
            </a:pPr>
            <a:r>
              <a:rPr lang="en-US" sz="2800" dirty="0" smtClean="0"/>
              <a:t>6.Can we write </a:t>
            </a:r>
          </a:p>
          <a:p>
            <a:pPr marL="0" indent="0" algn="ctr">
              <a:buNone/>
              <a:defRPr/>
            </a:pPr>
            <a:r>
              <a:rPr lang="en-US" sz="2800" dirty="0" smtClean="0"/>
              <a:t>Try with multiple catch </a:t>
            </a:r>
            <a:endParaRPr lang="en-US" sz="2800" dirty="0"/>
          </a:p>
        </p:txBody>
      </p:sp>
      <p:sp>
        <p:nvSpPr>
          <p:cNvPr id="5" name="TextBox 4"/>
          <p:cNvSpPr txBox="1"/>
          <p:nvPr/>
        </p:nvSpPr>
        <p:spPr>
          <a:xfrm>
            <a:off x="6672064" y="1844825"/>
            <a:ext cx="4992555" cy="646331"/>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yes</a:t>
            </a:r>
            <a:endParaRPr lang="en-IN" sz="3600" b="1" dirty="0">
              <a:latin typeface="Times New Roman" pitchFamily="18" charset="0"/>
              <a:cs typeface="Times New Roman" pitchFamily="18" charset="0"/>
            </a:endParaRPr>
          </a:p>
        </p:txBody>
      </p:sp>
    </p:spTree>
    <p:extLst>
      <p:ext uri="{BB962C8B-B14F-4D97-AF65-F5344CB8AC3E}">
        <p14:creationId xmlns:p14="http://schemas.microsoft.com/office/powerpoint/2010/main" val="367047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p:cNvSpPr>
            <a:spLocks noGrp="1" noChangeArrowheads="1"/>
          </p:cNvSpPr>
          <p:nvPr>
            <p:ph idx="1"/>
          </p:nvPr>
        </p:nvSpPr>
        <p:spPr bwMode="auto">
          <a:xfrm>
            <a:off x="527382" y="1124745"/>
            <a:ext cx="5678421" cy="4525963"/>
          </a:xfrm>
          <a:prstGeom prst="cloudCallout">
            <a:avLst>
              <a:gd name="adj1" fmla="val -45347"/>
              <a:gd name="adj2" fmla="val 71875"/>
            </a:avLst>
          </a:prstGeom>
          <a:solidFill>
            <a:schemeClr val="accent2">
              <a:lumMod val="40000"/>
              <a:lumOff val="60000"/>
            </a:schemeClr>
          </a:solidFill>
          <a:ln w="12700">
            <a:solidFill>
              <a:schemeClr val="accent2"/>
            </a:solidFill>
            <a:round/>
            <a:headEnd type="none" w="sm" len="sm"/>
            <a:tailEnd type="none" w="sm" len="sm"/>
          </a:ln>
          <a:effectLst>
            <a:outerShdw dist="35921" dir="2700000" algn="ctr" rotWithShape="0">
              <a:schemeClr val="bg2"/>
            </a:outerShdw>
          </a:effectLst>
        </p:spPr>
        <p:txBody>
          <a:bodyPr/>
          <a:lstStyle>
            <a:defPPr>
              <a:defRPr lang="en-US"/>
            </a:defPPr>
            <a:lvl1pPr algn="l" rtl="0" fontAlgn="base">
              <a:spcBef>
                <a:spcPct val="50000"/>
              </a:spcBef>
              <a:spcAft>
                <a:spcPct val="0"/>
              </a:spcAft>
              <a:defRPr sz="1200" b="1" kern="1200">
                <a:solidFill>
                  <a:schemeClr val="tx1"/>
                </a:solidFill>
                <a:latin typeface="Arial" charset="0"/>
                <a:ea typeface="+mn-ea"/>
                <a:cs typeface="Arial" charset="0"/>
              </a:defRPr>
            </a:lvl1pPr>
            <a:lvl2pPr marL="457200" algn="l" rtl="0" fontAlgn="base">
              <a:spcBef>
                <a:spcPct val="50000"/>
              </a:spcBef>
              <a:spcAft>
                <a:spcPct val="0"/>
              </a:spcAft>
              <a:defRPr sz="1200" b="1" kern="1200">
                <a:solidFill>
                  <a:schemeClr val="tx1"/>
                </a:solidFill>
                <a:latin typeface="Arial" charset="0"/>
                <a:ea typeface="+mn-ea"/>
                <a:cs typeface="Arial" charset="0"/>
              </a:defRPr>
            </a:lvl2pPr>
            <a:lvl3pPr marL="914400" algn="l" rtl="0" fontAlgn="base">
              <a:spcBef>
                <a:spcPct val="50000"/>
              </a:spcBef>
              <a:spcAft>
                <a:spcPct val="0"/>
              </a:spcAft>
              <a:defRPr sz="1200" b="1" kern="1200">
                <a:solidFill>
                  <a:schemeClr val="tx1"/>
                </a:solidFill>
                <a:latin typeface="Arial" charset="0"/>
                <a:ea typeface="+mn-ea"/>
                <a:cs typeface="Arial" charset="0"/>
              </a:defRPr>
            </a:lvl3pPr>
            <a:lvl4pPr marL="1371600" algn="l" rtl="0" fontAlgn="base">
              <a:spcBef>
                <a:spcPct val="50000"/>
              </a:spcBef>
              <a:spcAft>
                <a:spcPct val="0"/>
              </a:spcAft>
              <a:defRPr sz="1200" b="1" kern="1200">
                <a:solidFill>
                  <a:schemeClr val="tx1"/>
                </a:solidFill>
                <a:latin typeface="Arial" charset="0"/>
                <a:ea typeface="+mn-ea"/>
                <a:cs typeface="Arial" charset="0"/>
              </a:defRPr>
            </a:lvl4pPr>
            <a:lvl5pPr marL="1828800" algn="l" rtl="0" fontAlgn="base">
              <a:spcBef>
                <a:spcPct val="50000"/>
              </a:spcBef>
              <a:spcAft>
                <a:spcPct val="0"/>
              </a:spcAft>
              <a:defRPr sz="1200" b="1" kern="1200">
                <a:solidFill>
                  <a:schemeClr val="tx1"/>
                </a:solidFill>
                <a:latin typeface="Arial" charset="0"/>
                <a:ea typeface="+mn-ea"/>
                <a:cs typeface="Arial" charset="0"/>
              </a:defRPr>
            </a:lvl5pPr>
            <a:lvl6pPr marL="2286000" algn="l" defTabSz="914400" rtl="0" eaLnBrk="1" latinLnBrk="0" hangingPunct="1">
              <a:defRPr sz="1200" b="1" kern="1200">
                <a:solidFill>
                  <a:schemeClr val="tx1"/>
                </a:solidFill>
                <a:latin typeface="Arial" charset="0"/>
                <a:ea typeface="+mn-ea"/>
                <a:cs typeface="Arial" charset="0"/>
              </a:defRPr>
            </a:lvl6pPr>
            <a:lvl7pPr marL="2743200" algn="l" defTabSz="914400" rtl="0" eaLnBrk="1" latinLnBrk="0" hangingPunct="1">
              <a:defRPr sz="1200" b="1" kern="1200">
                <a:solidFill>
                  <a:schemeClr val="tx1"/>
                </a:solidFill>
                <a:latin typeface="Arial" charset="0"/>
                <a:ea typeface="+mn-ea"/>
                <a:cs typeface="Arial" charset="0"/>
              </a:defRPr>
            </a:lvl7pPr>
            <a:lvl8pPr marL="3200400" algn="l" defTabSz="914400" rtl="0" eaLnBrk="1" latinLnBrk="0" hangingPunct="1">
              <a:defRPr sz="1200" b="1" kern="1200">
                <a:solidFill>
                  <a:schemeClr val="tx1"/>
                </a:solidFill>
                <a:latin typeface="Arial" charset="0"/>
                <a:ea typeface="+mn-ea"/>
                <a:cs typeface="Arial" charset="0"/>
              </a:defRPr>
            </a:lvl8pPr>
            <a:lvl9pPr marL="3657600" algn="l" defTabSz="914400" rtl="0" eaLnBrk="1" latinLnBrk="0" hangingPunct="1">
              <a:defRPr sz="1200" b="1" kern="1200">
                <a:solidFill>
                  <a:schemeClr val="tx1"/>
                </a:solidFill>
                <a:latin typeface="Arial" charset="0"/>
                <a:ea typeface="+mn-ea"/>
                <a:cs typeface="Arial" charset="0"/>
              </a:defRPr>
            </a:lvl9pPr>
          </a:lstStyle>
          <a:p>
            <a:pPr algn="ctr">
              <a:defRPr/>
            </a:pPr>
            <a:endParaRPr lang="en-US" sz="1800" b="0" dirty="0"/>
          </a:p>
          <a:p>
            <a:pPr marL="0" indent="0" algn="ctr">
              <a:buNone/>
              <a:defRPr/>
            </a:pPr>
            <a:r>
              <a:rPr lang="en-US" sz="2800" dirty="0"/>
              <a:t>7</a:t>
            </a:r>
            <a:r>
              <a:rPr lang="en-US" sz="2800" dirty="0" smtClean="0"/>
              <a:t>.Can we write </a:t>
            </a:r>
          </a:p>
          <a:p>
            <a:pPr marL="0" indent="0" algn="ctr">
              <a:buNone/>
              <a:defRPr/>
            </a:pPr>
            <a:r>
              <a:rPr lang="en-US" sz="2800" dirty="0" smtClean="0"/>
              <a:t>Try catch inside try block </a:t>
            </a:r>
            <a:endParaRPr lang="en-US" sz="2800" dirty="0"/>
          </a:p>
        </p:txBody>
      </p:sp>
      <p:sp>
        <p:nvSpPr>
          <p:cNvPr id="5" name="TextBox 4"/>
          <p:cNvSpPr txBox="1"/>
          <p:nvPr/>
        </p:nvSpPr>
        <p:spPr>
          <a:xfrm>
            <a:off x="6672064" y="1844825"/>
            <a:ext cx="4992555" cy="646331"/>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yes</a:t>
            </a:r>
            <a:endParaRPr lang="en-IN" sz="3600" b="1" dirty="0">
              <a:latin typeface="Times New Roman" pitchFamily="18" charset="0"/>
              <a:cs typeface="Times New Roman" pitchFamily="18" charset="0"/>
            </a:endParaRPr>
          </a:p>
        </p:txBody>
      </p:sp>
    </p:spTree>
    <p:extLst>
      <p:ext uri="{BB962C8B-B14F-4D97-AF65-F5344CB8AC3E}">
        <p14:creationId xmlns:p14="http://schemas.microsoft.com/office/powerpoint/2010/main" val="153844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marL="514350" indent="-514350"/>
            <a:r>
              <a:rPr lang="en-US" sz="4000" b="1" dirty="0" smtClean="0">
                <a:latin typeface="Times New Roman" panose="02020603050405020304" pitchFamily="18" charset="0"/>
                <a:cs typeface="Times New Roman" panose="02020603050405020304" pitchFamily="18" charset="0"/>
              </a:rPr>
              <a:t>Predefined packages</a:t>
            </a:r>
            <a:endParaRPr lang="en-IN" sz="4000" b="1" dirty="0"/>
          </a:p>
        </p:txBody>
      </p:sp>
      <p:sp>
        <p:nvSpPr>
          <p:cNvPr id="5" name="Content Placeholder 4"/>
          <p:cNvSpPr>
            <a:spLocks noGrp="1"/>
          </p:cNvSpPr>
          <p:nvPr>
            <p:ph idx="1"/>
          </p:nvPr>
        </p:nvSpPr>
        <p:spPr/>
        <p:txBody>
          <a:bodyPr>
            <a:normAutofit/>
          </a:bodyPr>
          <a:lstStyle/>
          <a:p>
            <a:pPr>
              <a:buFont typeface="Wingdings" pitchFamily="2" charset="2"/>
              <a:buChar char="Ø"/>
            </a:pPr>
            <a:r>
              <a:rPr lang="en-US" dirty="0" smtClean="0">
                <a:latin typeface="Times New Roman" panose="02020603050405020304" pitchFamily="18" charset="0"/>
                <a:cs typeface="Times New Roman" panose="02020603050405020304" pitchFamily="18" charset="0"/>
              </a:rPr>
              <a:t>Predefined packages are inbuilt package which contain useful classes interface and method </a:t>
            </a:r>
          </a:p>
          <a:p>
            <a:pPr marL="971550" lvl="1" indent="-514350">
              <a:buFont typeface="+mj-lt"/>
              <a:buAutoNum type="alphaLcPeriod"/>
            </a:pPr>
            <a:endParaRPr lang="en-US" sz="2800" dirty="0" smtClean="0">
              <a:latin typeface="Times New Roman" panose="02020603050405020304" pitchFamily="18" charset="0"/>
              <a:cs typeface="Times New Roman" panose="02020603050405020304" pitchFamily="18" charset="0"/>
            </a:endParaRPr>
          </a:p>
          <a:p>
            <a:pPr marL="971550" lvl="1" indent="-514350">
              <a:buFont typeface="+mj-lt"/>
              <a:buAutoNum type="alphaLcPeriod"/>
            </a:pPr>
            <a:r>
              <a:rPr lang="en-US" sz="2800" dirty="0" err="1" smtClean="0">
                <a:latin typeface="Times New Roman" panose="02020603050405020304" pitchFamily="18" charset="0"/>
                <a:cs typeface="Times New Roman" panose="02020603050405020304" pitchFamily="18" charset="0"/>
              </a:rPr>
              <a:t>java.lang</a:t>
            </a:r>
            <a:endParaRPr lang="en-US" sz="2800" dirty="0">
              <a:latin typeface="Times New Roman" panose="02020603050405020304" pitchFamily="18" charset="0"/>
              <a:cs typeface="Times New Roman" panose="02020603050405020304" pitchFamily="18" charset="0"/>
            </a:endParaRPr>
          </a:p>
          <a:p>
            <a:pPr marL="971550" lvl="1" indent="-514350">
              <a:buFont typeface="+mj-lt"/>
              <a:buAutoNum type="alphaLcPeriod"/>
            </a:pPr>
            <a:r>
              <a:rPr lang="en-US" sz="2800" dirty="0">
                <a:latin typeface="Times New Roman" panose="02020603050405020304" pitchFamily="18" charset="0"/>
                <a:cs typeface="Times New Roman" panose="02020603050405020304" pitchFamily="18" charset="0"/>
              </a:rPr>
              <a:t>java.io</a:t>
            </a:r>
          </a:p>
          <a:p>
            <a:pPr marL="971550" lvl="1" indent="-514350">
              <a:buFont typeface="+mj-lt"/>
              <a:buAutoNum type="alphaLcPeriod"/>
            </a:pPr>
            <a:r>
              <a:rPr lang="en-US" sz="2800" dirty="0" err="1">
                <a:latin typeface="Times New Roman" panose="02020603050405020304" pitchFamily="18" charset="0"/>
                <a:cs typeface="Times New Roman" panose="02020603050405020304" pitchFamily="18" charset="0"/>
              </a:rPr>
              <a:t>java.util</a:t>
            </a:r>
            <a:endParaRPr lang="en-US" sz="2800" dirty="0">
              <a:latin typeface="Times New Roman" panose="02020603050405020304" pitchFamily="18" charset="0"/>
              <a:cs typeface="Times New Roman" panose="02020603050405020304" pitchFamily="18" charset="0"/>
            </a:endParaRPr>
          </a:p>
          <a:p>
            <a:pPr>
              <a:buFont typeface="Wingdings" pitchFamily="2" charset="2"/>
              <a:buChar char="Ø"/>
            </a:pPr>
            <a:endParaRPr lang="en-IN" dirty="0"/>
          </a:p>
        </p:txBody>
      </p:sp>
    </p:spTree>
    <p:extLst>
      <p:ext uri="{BB962C8B-B14F-4D97-AF65-F5344CB8AC3E}">
        <p14:creationId xmlns:p14="http://schemas.microsoft.com/office/powerpoint/2010/main" val="93172992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92696"/>
            <a:ext cx="10972800" cy="724942"/>
          </a:xfrm>
        </p:spPr>
        <p:txBody>
          <a:bodyPr>
            <a:normAutofit/>
          </a:bodyPr>
          <a:lstStyle/>
          <a:p>
            <a:r>
              <a:rPr lang="en-IN" sz="4000" b="1" dirty="0" smtClean="0">
                <a:latin typeface="Times New Roman" pitchFamily="18" charset="0"/>
                <a:cs typeface="Times New Roman" pitchFamily="18" charset="0"/>
              </a:rPr>
              <a:t>lang package</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IN" dirty="0" smtClean="0">
                <a:latin typeface="Times New Roman" panose="02020603050405020304" pitchFamily="18" charset="0"/>
                <a:cs typeface="Times New Roman" panose="02020603050405020304" pitchFamily="18" charset="0"/>
              </a:rPr>
              <a:t>This is predefined package  that is java.lang</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By default lang package in imported in java</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lang package contain some useful classes and interface that are required to develop the simple java program</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Object , class String , StringBuffer , StringBuilder , Math…..etc. class are belong to the java.lang package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294115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92696"/>
            <a:ext cx="10972800" cy="724942"/>
          </a:xfrm>
        </p:spPr>
        <p:txBody>
          <a:bodyPr>
            <a:normAutofit/>
          </a:bodyPr>
          <a:lstStyle/>
          <a:p>
            <a:r>
              <a:rPr lang="en-IN" sz="4000" b="1" dirty="0" smtClean="0">
                <a:latin typeface="Times New Roman" pitchFamily="18" charset="0"/>
                <a:cs typeface="Times New Roman" pitchFamily="18" charset="0"/>
              </a:rPr>
              <a:t>io package</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IN" dirty="0" smtClean="0">
                <a:latin typeface="Times New Roman" panose="02020603050405020304" pitchFamily="18" charset="0"/>
                <a:cs typeface="Times New Roman" panose="02020603050405020304" pitchFamily="18" charset="0"/>
              </a:rPr>
              <a:t>This is predefined package  that is java.io</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Manually java.io package need to be imported</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io package contain some useful class and interface  that are required to handle files</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File , serialization, Externalization , …..etc. class and interface are belong to the java.io package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592840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92696"/>
            <a:ext cx="10972800" cy="724942"/>
          </a:xfrm>
        </p:spPr>
        <p:txBody>
          <a:bodyPr>
            <a:normAutofit/>
          </a:bodyPr>
          <a:lstStyle/>
          <a:p>
            <a:r>
              <a:rPr lang="en-IN" sz="4000" b="1" dirty="0" smtClean="0">
                <a:latin typeface="Times New Roman" pitchFamily="18" charset="0"/>
                <a:cs typeface="Times New Roman" pitchFamily="18" charset="0"/>
              </a:rPr>
              <a:t>util package</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IN" dirty="0" smtClean="0">
                <a:latin typeface="Times New Roman" panose="02020603050405020304" pitchFamily="18" charset="0"/>
                <a:cs typeface="Times New Roman" panose="02020603050405020304" pitchFamily="18" charset="0"/>
              </a:rPr>
              <a:t>This is predefined package  that is java.util</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Manually java.util package need to be imported</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util package contain some useful class and interface  that are required for utility purpose</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Arrays ,Collection, Collections, Date, …..etc. class and interface are belong to the java.io package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751968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14400" y="2202434"/>
            <a:ext cx="10363200" cy="2162671"/>
          </a:xfrm>
        </p:spPr>
        <p:txBody>
          <a:bodyPr>
            <a:normAutofit/>
          </a:bodyPr>
          <a:lstStyle/>
          <a:p>
            <a:r>
              <a:rPr lang="en-IN" sz="8800" dirty="0" smtClean="0">
                <a:latin typeface="Times New Roman" pitchFamily="18" charset="0"/>
                <a:cs typeface="Times New Roman" pitchFamily="18" charset="0"/>
              </a:rPr>
              <a:t>Multi-threading</a:t>
            </a:r>
            <a:br>
              <a:rPr lang="en-IN" sz="8800" dirty="0" smtClean="0">
                <a:latin typeface="Times New Roman" pitchFamily="18" charset="0"/>
                <a:cs typeface="Times New Roman" pitchFamily="18" charset="0"/>
              </a:rPr>
            </a:br>
            <a:r>
              <a:rPr lang="en-IN" sz="5400" dirty="0" smtClean="0">
                <a:latin typeface="Times New Roman" pitchFamily="18" charset="0"/>
                <a:cs typeface="Times New Roman" pitchFamily="18" charset="0"/>
              </a:rPr>
              <a:t>java.lang.Thread</a:t>
            </a:r>
            <a:endParaRPr lang="en-IN" sz="8800" dirty="0">
              <a:latin typeface="Times New Roman" pitchFamily="18" charset="0"/>
              <a:cs typeface="Times New Roman" pitchFamily="18" charset="0"/>
            </a:endParaRPr>
          </a:p>
        </p:txBody>
      </p:sp>
    </p:spTree>
    <p:extLst>
      <p:ext uri="{BB962C8B-B14F-4D97-AF65-F5344CB8AC3E}">
        <p14:creationId xmlns:p14="http://schemas.microsoft.com/office/powerpoint/2010/main" val="345858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2300" y="711200"/>
            <a:ext cx="10972800"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JAVA Features</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22300" y="1600200"/>
            <a:ext cx="10972800" cy="4832092"/>
          </a:xfrm>
          <a:prstGeom prst="rect">
            <a:avLst/>
          </a:prstGeom>
          <a:noFill/>
        </p:spPr>
        <p:txBody>
          <a:bodyPr wrap="square" rtlCol="0">
            <a:spAutoFit/>
          </a:bodyPr>
          <a:lstStyle/>
          <a:p>
            <a:pPr marL="285750" indent="-28575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Simple</a:t>
            </a:r>
          </a:p>
          <a:p>
            <a:pPr marL="285750" indent="-28575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Pure OOP</a:t>
            </a:r>
          </a:p>
          <a:p>
            <a:pPr marL="285750" indent="-28575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Platform independent</a:t>
            </a:r>
          </a:p>
          <a:p>
            <a:pPr marL="285750" indent="-28575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Portable</a:t>
            </a:r>
          </a:p>
          <a:p>
            <a:pPr marL="285750" indent="-28575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Secure</a:t>
            </a:r>
          </a:p>
          <a:p>
            <a:pPr marL="285750" indent="-28575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Robust</a:t>
            </a:r>
          </a:p>
          <a:p>
            <a:pPr marL="285750" indent="-28575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Dynamic</a:t>
            </a:r>
          </a:p>
          <a:p>
            <a:pPr marL="285750" indent="-28575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Multi-threaded</a:t>
            </a:r>
          </a:p>
          <a:p>
            <a:pPr marL="285750" indent="-28575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Exception Handling</a:t>
            </a:r>
          </a:p>
          <a:p>
            <a:pPr marL="285750" indent="-28575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Distributed</a:t>
            </a:r>
          </a:p>
          <a:p>
            <a:pPr marL="285750" indent="-28575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Both compiled and interpreted</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714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fade">
                                      <p:cBhvr>
                                        <p:cTn id="6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7435" y="620689"/>
            <a:ext cx="10465163" cy="5688632"/>
          </a:xfrm>
        </p:spPr>
        <p:txBody>
          <a:bodyPr>
            <a:normAutofit fontScale="92500" lnSpcReduction="10000"/>
          </a:bodyPr>
          <a:lstStyle/>
          <a:p>
            <a:pPr>
              <a:buFont typeface="Wingdings" pitchFamily="2" charset="2"/>
              <a:buChar char="Ø"/>
            </a:pPr>
            <a:r>
              <a:rPr lang="en-IN" sz="3500" b="1" dirty="0" smtClean="0">
                <a:latin typeface="Times New Roman" pitchFamily="18" charset="0"/>
                <a:cs typeface="Times New Roman" pitchFamily="18" charset="0"/>
              </a:rPr>
              <a:t>Program :</a:t>
            </a:r>
          </a:p>
          <a:p>
            <a:pPr marL="0" indent="0">
              <a:buNone/>
            </a:pPr>
            <a:r>
              <a:rPr lang="en-IN" sz="3500" b="1" dirty="0" smtClean="0">
                <a:latin typeface="Times New Roman" pitchFamily="18" charset="0"/>
                <a:cs typeface="Times New Roman" pitchFamily="18" charset="0"/>
              </a:rPr>
              <a:t>     </a:t>
            </a:r>
            <a:r>
              <a:rPr lang="en-IN" sz="3500" dirty="0" smtClean="0">
                <a:latin typeface="Times New Roman" pitchFamily="18" charset="0"/>
                <a:cs typeface="Times New Roman" pitchFamily="18" charset="0"/>
              </a:rPr>
              <a:t>Set of Instruction to Perform a specific task</a:t>
            </a:r>
          </a:p>
          <a:p>
            <a:pPr>
              <a:buFont typeface="Wingdings" pitchFamily="2" charset="2"/>
              <a:buChar char="Ø"/>
            </a:pPr>
            <a:r>
              <a:rPr lang="en-IN" sz="3500" b="1" dirty="0" smtClean="0">
                <a:latin typeface="Times New Roman" pitchFamily="18" charset="0"/>
                <a:cs typeface="Times New Roman" pitchFamily="18" charset="0"/>
              </a:rPr>
              <a:t>Process :</a:t>
            </a:r>
          </a:p>
          <a:p>
            <a:pPr marL="0" indent="0">
              <a:buNone/>
            </a:pPr>
            <a:r>
              <a:rPr lang="en-IN" sz="3500" b="1" dirty="0">
                <a:latin typeface="Times New Roman" pitchFamily="18" charset="0"/>
                <a:cs typeface="Times New Roman" pitchFamily="18" charset="0"/>
              </a:rPr>
              <a:t>	</a:t>
            </a:r>
            <a:r>
              <a:rPr lang="en-IN" sz="3500" dirty="0" smtClean="0">
                <a:latin typeface="Times New Roman" pitchFamily="18" charset="0"/>
                <a:cs typeface="Times New Roman" pitchFamily="18" charset="0"/>
              </a:rPr>
              <a:t>Time taken to Execute the Code</a:t>
            </a:r>
          </a:p>
          <a:p>
            <a:pPr>
              <a:buFont typeface="Wingdings" pitchFamily="2" charset="2"/>
              <a:buChar char="Ø"/>
            </a:pPr>
            <a:r>
              <a:rPr lang="en-IN" sz="3500" b="1" dirty="0" smtClean="0">
                <a:latin typeface="Times New Roman" pitchFamily="18" charset="0"/>
                <a:cs typeface="Times New Roman" pitchFamily="18" charset="0"/>
              </a:rPr>
              <a:t>Processor :</a:t>
            </a:r>
          </a:p>
          <a:p>
            <a:pPr marL="457200" lvl="1" indent="0">
              <a:buNone/>
            </a:pPr>
            <a:r>
              <a:rPr lang="en-IN" sz="3100" b="1" dirty="0">
                <a:latin typeface="Times New Roman" pitchFamily="18" charset="0"/>
                <a:cs typeface="Times New Roman" pitchFamily="18" charset="0"/>
              </a:rPr>
              <a:t>	</a:t>
            </a:r>
            <a:r>
              <a:rPr lang="en-IN" sz="3100" dirty="0" smtClean="0">
                <a:latin typeface="Times New Roman" pitchFamily="18" charset="0"/>
                <a:cs typeface="Times New Roman" pitchFamily="18" charset="0"/>
              </a:rPr>
              <a:t>it executes the Code</a:t>
            </a:r>
          </a:p>
          <a:p>
            <a:pPr>
              <a:buFont typeface="Wingdings" pitchFamily="2" charset="2"/>
              <a:buChar char="Ø"/>
            </a:pPr>
            <a:r>
              <a:rPr lang="en-IN" sz="3500" b="1" dirty="0" smtClean="0">
                <a:latin typeface="Times New Roman" pitchFamily="18" charset="0"/>
                <a:cs typeface="Times New Roman" pitchFamily="18" charset="0"/>
              </a:rPr>
              <a:t>Thread :</a:t>
            </a:r>
          </a:p>
          <a:p>
            <a:pPr marL="0" indent="0">
              <a:buNone/>
            </a:pPr>
            <a:r>
              <a:rPr lang="en-IN" sz="3500" b="1" dirty="0">
                <a:latin typeface="Times New Roman" pitchFamily="18" charset="0"/>
                <a:cs typeface="Times New Roman" pitchFamily="18" charset="0"/>
              </a:rPr>
              <a:t>	</a:t>
            </a:r>
            <a:r>
              <a:rPr lang="en-IN" sz="3500" dirty="0" smtClean="0">
                <a:latin typeface="Times New Roman" pitchFamily="18" charset="0"/>
                <a:cs typeface="Times New Roman" pitchFamily="18" charset="0"/>
              </a:rPr>
              <a:t>Small execution of Code within process</a:t>
            </a:r>
          </a:p>
          <a:p>
            <a:pPr algn="ctr"/>
            <a:r>
              <a:rPr lang="en-IN" sz="3500" dirty="0" smtClean="0">
                <a:latin typeface="Times New Roman" pitchFamily="18" charset="0"/>
                <a:cs typeface="Times New Roman" pitchFamily="18" charset="0"/>
              </a:rPr>
              <a:t>Thread is light weight Process			</a:t>
            </a:r>
          </a:p>
          <a:p>
            <a:pPr algn="ctr"/>
            <a:r>
              <a:rPr lang="en-IN" sz="3500" dirty="0" smtClean="0">
                <a:latin typeface="Times New Roman" pitchFamily="18" charset="0"/>
                <a:cs typeface="Times New Roman" pitchFamily="18" charset="0"/>
              </a:rPr>
              <a:t>Java is Thread based language   		 </a:t>
            </a:r>
          </a:p>
          <a:p>
            <a:pPr algn="ctr"/>
            <a:r>
              <a:rPr lang="en-IN" sz="3500" dirty="0" smtClean="0">
                <a:latin typeface="Times New Roman" pitchFamily="18" charset="0"/>
                <a:cs typeface="Times New Roman" pitchFamily="18" charset="0"/>
              </a:rPr>
              <a:t>C and C++ are process based language</a:t>
            </a:r>
            <a:r>
              <a:rPr lang="en-IN" dirty="0" smtClean="0">
                <a:latin typeface="Times New Roman" pitchFamily="18" charset="0"/>
                <a:cs typeface="Times New Roman" pitchFamily="18" charset="0"/>
              </a:rPr>
              <a:t>	</a:t>
            </a:r>
          </a:p>
        </p:txBody>
      </p:sp>
    </p:spTree>
    <p:extLst>
      <p:ext uri="{BB962C8B-B14F-4D97-AF65-F5344CB8AC3E}">
        <p14:creationId xmlns:p14="http://schemas.microsoft.com/office/powerpoint/2010/main" val="12178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1424" y="1124745"/>
            <a:ext cx="10369152" cy="4536504"/>
          </a:xfrm>
        </p:spPr>
        <p:txBody>
          <a:bodyPr>
            <a:normAutofit/>
          </a:bodyPr>
          <a:lstStyle/>
          <a:p>
            <a:pPr>
              <a:buFont typeface="Wingdings" pitchFamily="2" charset="2"/>
              <a:buChar char="Ø"/>
            </a:pPr>
            <a:r>
              <a:rPr lang="en-IN" b="1" dirty="0" smtClean="0">
                <a:latin typeface="Times New Roman" pitchFamily="18" charset="0"/>
                <a:cs typeface="Times New Roman" pitchFamily="18" charset="0"/>
              </a:rPr>
              <a:t>Multi-tasking :</a:t>
            </a:r>
          </a:p>
          <a:p>
            <a:pPr marL="457200" lvl="1" indent="0">
              <a:buNone/>
            </a:pPr>
            <a:r>
              <a:rPr lang="en-IN" b="1" dirty="0">
                <a:latin typeface="Times New Roman" pitchFamily="18" charset="0"/>
                <a:cs typeface="Times New Roman" pitchFamily="18" charset="0"/>
              </a:rPr>
              <a:t>	</a:t>
            </a:r>
            <a:r>
              <a:rPr lang="en-IN" dirty="0" smtClean="0">
                <a:latin typeface="Times New Roman" pitchFamily="18" charset="0"/>
                <a:cs typeface="Times New Roman" pitchFamily="18" charset="0"/>
              </a:rPr>
              <a:t>executing several task simultaneously</a:t>
            </a:r>
          </a:p>
          <a:p>
            <a:pPr>
              <a:buFont typeface="Wingdings" pitchFamily="2" charset="2"/>
              <a:buChar char="Ø"/>
            </a:pPr>
            <a:r>
              <a:rPr lang="en-IN" b="1" dirty="0" smtClean="0">
                <a:latin typeface="Times New Roman" pitchFamily="18" charset="0"/>
                <a:cs typeface="Times New Roman" pitchFamily="18" charset="0"/>
              </a:rPr>
              <a:t>Multi-processing :</a:t>
            </a:r>
            <a:r>
              <a:rPr lang="en-IN" dirty="0" smtClean="0">
                <a:latin typeface="Times New Roman" pitchFamily="18" charset="0"/>
                <a:cs typeface="Times New Roman" pitchFamily="18" charset="0"/>
              </a:rPr>
              <a:t> </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executing several task simultaneously where each task is independent of each other</a:t>
            </a:r>
          </a:p>
          <a:p>
            <a:pPr marL="0" indent="0">
              <a:buNone/>
            </a:pPr>
            <a:r>
              <a:rPr lang="en-IN" b="1" dirty="0">
                <a:latin typeface="Times New Roman" pitchFamily="18" charset="0"/>
                <a:cs typeface="Times New Roman" pitchFamily="18" charset="0"/>
              </a:rPr>
              <a:t>	</a:t>
            </a:r>
            <a:r>
              <a:rPr lang="en-IN" b="1" dirty="0" smtClean="0">
                <a:latin typeface="Times New Roman" pitchFamily="18" charset="0"/>
                <a:cs typeface="Times New Roman" pitchFamily="18" charset="0"/>
              </a:rPr>
              <a:t>ex:</a:t>
            </a: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typing program listening music downloading file simultaneously</a:t>
            </a:r>
            <a:endParaRPr lang="en-IN" b="1" dirty="0">
              <a:latin typeface="Times New Roman" pitchFamily="18" charset="0"/>
              <a:cs typeface="Times New Roman" pitchFamily="18" charset="0"/>
            </a:endParaRPr>
          </a:p>
        </p:txBody>
      </p:sp>
    </p:spTree>
    <p:extLst>
      <p:ext uri="{BB962C8B-B14F-4D97-AF65-F5344CB8AC3E}">
        <p14:creationId xmlns:p14="http://schemas.microsoft.com/office/powerpoint/2010/main" val="310262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5413" y="548681"/>
            <a:ext cx="10766987" cy="5688632"/>
          </a:xfrm>
        </p:spPr>
        <p:txBody>
          <a:bodyPr>
            <a:normAutofit/>
          </a:bodyPr>
          <a:lstStyle/>
          <a:p>
            <a:pPr>
              <a:buFont typeface="Wingdings" pitchFamily="2" charset="2"/>
              <a:buChar char="Ø"/>
            </a:pPr>
            <a:r>
              <a:rPr lang="en-IN" sz="4000" b="1" dirty="0" smtClean="0">
                <a:latin typeface="Times New Roman" pitchFamily="18" charset="0"/>
                <a:cs typeface="Times New Roman" pitchFamily="18" charset="0"/>
              </a:rPr>
              <a:t>Multi-threading :</a:t>
            </a:r>
          </a:p>
          <a:p>
            <a:pPr marL="0" indent="0">
              <a:buNone/>
            </a:pPr>
            <a:r>
              <a:rPr lang="en-IN" sz="4000" b="1" dirty="0">
                <a:latin typeface="Times New Roman" pitchFamily="18" charset="0"/>
                <a:cs typeface="Times New Roman" pitchFamily="18" charset="0"/>
              </a:rPr>
              <a:t>	</a:t>
            </a:r>
            <a:r>
              <a:rPr lang="en-IN" dirty="0" smtClean="0">
                <a:latin typeface="Times New Roman" pitchFamily="18" charset="0"/>
                <a:cs typeface="Times New Roman" pitchFamily="18" charset="0"/>
              </a:rPr>
              <a:t>executing several task simultaneously 	where each task is independent of each but</a:t>
            </a: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they are part of the same program</a:t>
            </a:r>
          </a:p>
          <a:p>
            <a:pPr marL="457200" lvl="1" indent="0">
              <a:buNone/>
            </a:pPr>
            <a:r>
              <a:rPr lang="en-IN" sz="3200" b="1" dirty="0" smtClean="0">
                <a:latin typeface="Times New Roman" pitchFamily="18" charset="0"/>
                <a:cs typeface="Times New Roman" pitchFamily="18" charset="0"/>
              </a:rPr>
              <a:t>Ex: </a:t>
            </a:r>
            <a:r>
              <a:rPr lang="en-IN" sz="3200" dirty="0" smtClean="0">
                <a:latin typeface="Times New Roman" pitchFamily="18" charset="0"/>
                <a:cs typeface="Times New Roman" pitchFamily="18" charset="0"/>
              </a:rPr>
              <a:t>executing 2 separate block of the same program simultaneously</a:t>
            </a:r>
          </a:p>
          <a:p>
            <a:pPr marL="457200" lvl="1" indent="0">
              <a:buNone/>
            </a:pPr>
            <a:endParaRPr lang="en-IN" sz="3200" b="1" dirty="0">
              <a:latin typeface="Times New Roman" pitchFamily="18" charset="0"/>
              <a:cs typeface="Times New Roman" pitchFamily="18" charset="0"/>
            </a:endParaRPr>
          </a:p>
          <a:p>
            <a:pPr>
              <a:buFont typeface="Wingdings" pitchFamily="2" charset="2"/>
              <a:buChar char="Ø"/>
            </a:pPr>
            <a:r>
              <a:rPr lang="en-IN" b="1" dirty="0" smtClean="0">
                <a:latin typeface="Times New Roman" pitchFamily="18" charset="0"/>
                <a:cs typeface="Times New Roman" pitchFamily="18" charset="0"/>
              </a:rPr>
              <a:t>Thread scheduler :</a:t>
            </a:r>
          </a:p>
          <a:p>
            <a:pPr marL="457200" lvl="1" indent="0">
              <a:buNone/>
            </a:pPr>
            <a:r>
              <a:rPr lang="en-IN" dirty="0" smtClean="0">
                <a:latin typeface="Times New Roman" pitchFamily="18" charset="0"/>
                <a:cs typeface="Times New Roman" pitchFamily="18" charset="0"/>
              </a:rPr>
              <a:t>		is component of  jvm whose work is to schedule the thread execution</a:t>
            </a:r>
          </a:p>
        </p:txBody>
      </p:sp>
    </p:spTree>
    <p:extLst>
      <p:ext uri="{BB962C8B-B14F-4D97-AF65-F5344CB8AC3E}">
        <p14:creationId xmlns:p14="http://schemas.microsoft.com/office/powerpoint/2010/main" val="74134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48681"/>
            <a:ext cx="10972800" cy="5688631"/>
          </a:xfrm>
        </p:spPr>
        <p:txBody>
          <a:bodyPr>
            <a:normAutofit/>
          </a:bodyPr>
          <a:lstStyle/>
          <a:p>
            <a:pPr marL="0" indent="0">
              <a:buNone/>
            </a:pPr>
            <a:r>
              <a:rPr lang="en-IN" sz="3500" b="1" dirty="0" smtClean="0">
                <a:latin typeface="Times New Roman" pitchFamily="18" charset="0"/>
                <a:cs typeface="Times New Roman" pitchFamily="18" charset="0"/>
              </a:rPr>
              <a:t>Some common method of Thread class</a:t>
            </a:r>
          </a:p>
          <a:p>
            <a:pPr marL="0" indent="0">
              <a:buNone/>
            </a:pPr>
            <a:r>
              <a:rPr lang="en-US" sz="2800" b="1" dirty="0" smtClean="0">
                <a:latin typeface="Times New Roman" pitchFamily="18" charset="0"/>
                <a:cs typeface="Times New Roman" pitchFamily="18" charset="0"/>
              </a:rPr>
              <a:t>currentThread()</a:t>
            </a:r>
            <a:r>
              <a:rPr lang="en-US" sz="2800" dirty="0" smtClean="0">
                <a:latin typeface="Times New Roman" pitchFamily="18" charset="0"/>
                <a:cs typeface="Times New Roman" pitchFamily="18" charset="0"/>
              </a:rPr>
              <a:t>	: </a:t>
            </a:r>
          </a:p>
          <a:p>
            <a:pPr marL="0" indent="0">
              <a:buNone/>
            </a:pP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gives current thread details</a:t>
            </a:r>
          </a:p>
          <a:p>
            <a:pPr marL="0" indent="0">
              <a:buNone/>
            </a:pPr>
            <a:r>
              <a:rPr lang="en-US" sz="2800" b="1" dirty="0" smtClean="0">
                <a:latin typeface="Times New Roman" pitchFamily="18" charset="0"/>
                <a:cs typeface="Times New Roman" pitchFamily="18" charset="0"/>
              </a:rPr>
              <a:t>sleep()</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a:t>
            </a:r>
            <a:r>
              <a:rPr lang="en-US" sz="2800" dirty="0" smtClean="0">
                <a:latin typeface="Times New Roman" pitchFamily="18" charset="0"/>
                <a:cs typeface="Times New Roman" pitchFamily="18" charset="0"/>
              </a:rPr>
              <a:t> </a:t>
            </a:r>
          </a:p>
          <a:p>
            <a:pPr marL="0" indent="0">
              <a:buNone/>
            </a:pP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used to sleep the thread		</a:t>
            </a:r>
          </a:p>
          <a:p>
            <a:pPr marL="0" indent="0">
              <a:buNone/>
            </a:pPr>
            <a:r>
              <a:rPr lang="en-US" sz="2800" b="1" dirty="0" smtClean="0">
                <a:latin typeface="Times New Roman" pitchFamily="18" charset="0"/>
                <a:cs typeface="Times New Roman" pitchFamily="18" charset="0"/>
              </a:rPr>
              <a:t>suspend()</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a:t>
            </a:r>
          </a:p>
          <a:p>
            <a:pPr marL="0" indent="0">
              <a:buNone/>
            </a:pPr>
            <a:r>
              <a:rPr lang="en-US" sz="2800" b="1"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used to suspend the thread</a:t>
            </a:r>
          </a:p>
          <a:p>
            <a:pPr marL="0" indent="0">
              <a:buNone/>
            </a:pPr>
            <a:r>
              <a:rPr lang="en-US" sz="2800" b="1" dirty="0" smtClean="0">
                <a:latin typeface="Times New Roman" pitchFamily="18" charset="0"/>
                <a:cs typeface="Times New Roman" pitchFamily="18" charset="0"/>
              </a:rPr>
              <a:t>resume()</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a:t>
            </a:r>
          </a:p>
          <a:p>
            <a:pPr marL="0" indent="0">
              <a:buNone/>
            </a:pPr>
            <a:r>
              <a:rPr lang="en-US" sz="2800" b="1"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used to resume the thread</a:t>
            </a:r>
          </a:p>
          <a:p>
            <a:pPr marL="0" indent="0">
              <a:buNone/>
            </a:pPr>
            <a:r>
              <a:rPr lang="en-US" sz="2800" b="1" dirty="0">
                <a:latin typeface="Times New Roman" pitchFamily="18" charset="0"/>
                <a:cs typeface="Times New Roman" pitchFamily="18" charset="0"/>
              </a:rPr>
              <a:t>w</a:t>
            </a:r>
            <a:r>
              <a:rPr lang="en-US" sz="2800" b="1" dirty="0" smtClean="0">
                <a:latin typeface="Times New Roman" pitchFamily="18" charset="0"/>
                <a:cs typeface="Times New Roman" pitchFamily="18" charset="0"/>
              </a:rPr>
              <a:t>ait()</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a:t>
            </a:r>
          </a:p>
          <a:p>
            <a:pPr marL="0" indent="0">
              <a:buNone/>
            </a:pPr>
            <a:r>
              <a:rPr lang="en-US" sz="2800" b="1"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used to wait the thread</a:t>
            </a:r>
          </a:p>
          <a:p>
            <a:pPr marL="0" indent="0">
              <a:buNone/>
            </a:pPr>
            <a:endParaRPr lang="en-IN"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61640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20689"/>
            <a:ext cx="10972800" cy="5505475"/>
          </a:xfrm>
        </p:spPr>
        <p:txBody>
          <a:bodyPr>
            <a:normAutofit lnSpcReduction="10000"/>
          </a:bodyPr>
          <a:lstStyle/>
          <a:p>
            <a:pPr marL="0" indent="0">
              <a:buNone/>
            </a:pPr>
            <a:r>
              <a:rPr lang="en-US" b="1" dirty="0">
                <a:latin typeface="Times New Roman" pitchFamily="18" charset="0"/>
                <a:cs typeface="Times New Roman" pitchFamily="18" charset="0"/>
              </a:rPr>
              <a:t>notify()</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a:t>
            </a:r>
          </a:p>
          <a:p>
            <a:pPr marL="0" indent="0">
              <a:buNone/>
            </a:pP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notify the thread which is waiting</a:t>
            </a:r>
          </a:p>
          <a:p>
            <a:pPr marL="0" indent="0">
              <a:buNone/>
            </a:pPr>
            <a:r>
              <a:rPr lang="en-US" b="1" dirty="0" smtClean="0">
                <a:latin typeface="Times New Roman" pitchFamily="18" charset="0"/>
                <a:cs typeface="Times New Roman" pitchFamily="18" charset="0"/>
              </a:rPr>
              <a:t>notifyAll()   </a:t>
            </a:r>
            <a:r>
              <a:rPr lang="en-US" b="1" dirty="0">
                <a:latin typeface="Times New Roman" pitchFamily="18" charset="0"/>
                <a:cs typeface="Times New Roman" pitchFamily="18" charset="0"/>
              </a:rPr>
              <a:t>	:</a:t>
            </a:r>
          </a:p>
          <a:p>
            <a:pPr marL="0" indent="0">
              <a:buNone/>
            </a:pP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notify all thread which are waiting</a:t>
            </a:r>
          </a:p>
          <a:p>
            <a:pPr marL="0" indent="0">
              <a:buNone/>
            </a:pPr>
            <a:r>
              <a:rPr lang="en-US" sz="3600" b="1" dirty="0">
                <a:latin typeface="Times New Roman" pitchFamily="18" charset="0"/>
                <a:cs typeface="Times New Roman" pitchFamily="18" charset="0"/>
              </a:rPr>
              <a:t>start()     	: </a:t>
            </a:r>
          </a:p>
          <a:p>
            <a:pPr marL="0" indent="0">
              <a:buNone/>
            </a:pPr>
            <a:r>
              <a:rPr lang="en-US" sz="3600" b="1" dirty="0">
                <a:latin typeface="Times New Roman" pitchFamily="18" charset="0"/>
                <a:cs typeface="Times New Roman" pitchFamily="18" charset="0"/>
              </a:rPr>
              <a:t>	 </a:t>
            </a:r>
            <a:r>
              <a:rPr lang="en-US" dirty="0">
                <a:latin typeface="Times New Roman" pitchFamily="18" charset="0"/>
                <a:cs typeface="Times New Roman" pitchFamily="18" charset="0"/>
              </a:rPr>
              <a:t>used to start new thread</a:t>
            </a:r>
          </a:p>
          <a:p>
            <a:pPr marL="0" indent="0">
              <a:buNone/>
            </a:pPr>
            <a:r>
              <a:rPr lang="en-US" b="1" dirty="0">
                <a:latin typeface="Times New Roman" pitchFamily="18" charset="0"/>
                <a:cs typeface="Times New Roman" pitchFamily="18" charset="0"/>
              </a:rPr>
              <a:t>stop()		:</a:t>
            </a:r>
          </a:p>
          <a:p>
            <a:pPr marL="0" indent="0">
              <a:buNone/>
            </a:pP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stop the thread</a:t>
            </a:r>
          </a:p>
          <a:p>
            <a:pPr marL="0" indent="0">
              <a:buNone/>
            </a:pPr>
            <a:r>
              <a:rPr lang="en-US" b="1" dirty="0">
                <a:latin typeface="Times New Roman" pitchFamily="18" charset="0"/>
                <a:cs typeface="Times New Roman" pitchFamily="18" charset="0"/>
              </a:rPr>
              <a:t>join()</a:t>
            </a:r>
            <a:r>
              <a:rPr lang="en-US" dirty="0">
                <a:latin typeface="Times New Roman" pitchFamily="18" charset="0"/>
                <a:cs typeface="Times New Roman" pitchFamily="18" charset="0"/>
              </a:rPr>
              <a:t>	</a:t>
            </a:r>
            <a:r>
              <a:rPr lang="en-US" sz="3600" dirty="0">
                <a:latin typeface="Times New Roman" pitchFamily="18" charset="0"/>
                <a:cs typeface="Times New Roman" pitchFamily="18" charset="0"/>
              </a:rPr>
              <a:t>	</a:t>
            </a:r>
            <a:r>
              <a:rPr lang="en-US" sz="3600" b="1" dirty="0">
                <a:latin typeface="Times New Roman" pitchFamily="18" charset="0"/>
                <a:cs typeface="Times New Roman" pitchFamily="18" charset="0"/>
              </a:rPr>
              <a:t>:</a:t>
            </a:r>
          </a:p>
          <a:p>
            <a:pPr marL="0" indent="0">
              <a:buNone/>
            </a:pPr>
            <a:r>
              <a:rPr lang="en-US" sz="3600" b="1" dirty="0">
                <a:latin typeface="Times New Roman" pitchFamily="18" charset="0"/>
                <a:cs typeface="Times New Roman" pitchFamily="18" charset="0"/>
              </a:rPr>
              <a:t>	</a:t>
            </a:r>
            <a:r>
              <a:rPr lang="en-US" sz="3600" dirty="0">
                <a:latin typeface="Times New Roman" pitchFamily="18" charset="0"/>
                <a:cs typeface="Times New Roman" pitchFamily="18" charset="0"/>
              </a:rPr>
              <a:t>thread waits </a:t>
            </a:r>
            <a:r>
              <a:rPr lang="en-US" sz="3600" dirty="0" smtClean="0">
                <a:latin typeface="Times New Roman" pitchFamily="18" charset="0"/>
                <a:cs typeface="Times New Roman" pitchFamily="18" charset="0"/>
              </a:rPr>
              <a:t>until </a:t>
            </a:r>
            <a:r>
              <a:rPr lang="en-US" sz="3600" dirty="0">
                <a:latin typeface="Times New Roman" pitchFamily="18" charset="0"/>
                <a:cs typeface="Times New Roman" pitchFamily="18" charset="0"/>
              </a:rPr>
              <a:t>another thread done  its execution </a:t>
            </a:r>
          </a:p>
          <a:p>
            <a:pPr marL="0" indent="0">
              <a:buNone/>
            </a:pPr>
            <a:endParaRPr lang="en-US" sz="40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361069726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7381" y="476673"/>
            <a:ext cx="10972800" cy="5688631"/>
          </a:xfrm>
        </p:spPr>
        <p:txBody>
          <a:bodyPr>
            <a:normAutofit/>
          </a:bodyPr>
          <a:lstStyle/>
          <a:p>
            <a:pPr marL="0" indent="0">
              <a:buNone/>
            </a:pPr>
            <a:endParaRPr lang="en-IN" sz="3500" b="1" dirty="0" smtClean="0">
              <a:latin typeface="Times New Roman" pitchFamily="18" charset="0"/>
              <a:cs typeface="Times New Roman" pitchFamily="18" charset="0"/>
            </a:endParaRPr>
          </a:p>
          <a:p>
            <a:pPr marL="0" indent="0">
              <a:buNone/>
            </a:pPr>
            <a:r>
              <a:rPr lang="en-US" sz="2800" b="1" dirty="0" smtClean="0">
                <a:latin typeface="Times New Roman" pitchFamily="18" charset="0"/>
                <a:cs typeface="Times New Roman" pitchFamily="18" charset="0"/>
              </a:rPr>
              <a:t>setName()	   :</a:t>
            </a:r>
          </a:p>
          <a:p>
            <a:pPr marL="0" indent="0">
              <a:buNone/>
            </a:pPr>
            <a:r>
              <a:rPr lang="en-US" sz="2800" b="1"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used to set the name to thread</a:t>
            </a:r>
          </a:p>
          <a:p>
            <a:pPr marL="0" indent="0">
              <a:buNone/>
            </a:pPr>
            <a:r>
              <a:rPr lang="en-US" sz="2800" b="1" dirty="0" smtClean="0">
                <a:latin typeface="Times New Roman" pitchFamily="18" charset="0"/>
                <a:cs typeface="Times New Roman" pitchFamily="18" charset="0"/>
              </a:rPr>
              <a:t>getName()	   :</a:t>
            </a:r>
          </a:p>
          <a:p>
            <a:pPr marL="0" indent="0">
              <a:buNone/>
            </a:pPr>
            <a:r>
              <a:rPr lang="en-US" sz="2800" b="1"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used to get the name of thread</a:t>
            </a:r>
          </a:p>
          <a:p>
            <a:pPr marL="0" indent="0">
              <a:buNone/>
            </a:pPr>
            <a:r>
              <a:rPr lang="en-US" sz="2800" b="1" dirty="0" smtClean="0">
                <a:latin typeface="Times New Roman" pitchFamily="18" charset="0"/>
                <a:cs typeface="Times New Roman" pitchFamily="18" charset="0"/>
              </a:rPr>
              <a:t>setPriority()   :</a:t>
            </a:r>
          </a:p>
          <a:p>
            <a:pPr marL="0" indent="0">
              <a:buNone/>
            </a:pPr>
            <a:r>
              <a:rPr lang="en-US" sz="2800" b="1"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used to set the Priority to </a:t>
            </a:r>
            <a:r>
              <a:rPr lang="en-US" sz="2800" dirty="0">
                <a:latin typeface="Times New Roman" pitchFamily="18" charset="0"/>
                <a:cs typeface="Times New Roman" pitchFamily="18" charset="0"/>
              </a:rPr>
              <a:t>thread</a:t>
            </a:r>
            <a:r>
              <a:rPr lang="en-US" sz="2800" dirty="0" smtClean="0">
                <a:latin typeface="Times New Roman" pitchFamily="18" charset="0"/>
                <a:cs typeface="Times New Roman" pitchFamily="18" charset="0"/>
              </a:rPr>
              <a:t> </a:t>
            </a:r>
          </a:p>
          <a:p>
            <a:pPr marL="0" indent="0">
              <a:buNone/>
            </a:pPr>
            <a:r>
              <a:rPr lang="en-US" sz="2800" b="1" dirty="0" err="1" smtClean="0">
                <a:latin typeface="Times New Roman" pitchFamily="18" charset="0"/>
                <a:cs typeface="Times New Roman" pitchFamily="18" charset="0"/>
              </a:rPr>
              <a:t>getPriority</a:t>
            </a:r>
            <a:r>
              <a:rPr lang="en-US" sz="2800" b="1" dirty="0" smtClean="0">
                <a:latin typeface="Times New Roman" pitchFamily="18" charset="0"/>
                <a:cs typeface="Times New Roman" pitchFamily="18" charset="0"/>
              </a:rPr>
              <a:t>()   :</a:t>
            </a:r>
          </a:p>
          <a:p>
            <a:pPr marL="0" indent="0">
              <a:buNone/>
            </a:pPr>
            <a:r>
              <a:rPr lang="en-US" b="1"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used to get the priority</a:t>
            </a:r>
            <a:endParaRPr lang="en-US" sz="2800" b="1" dirty="0" smtClean="0">
              <a:latin typeface="Times New Roman" pitchFamily="18" charset="0"/>
              <a:cs typeface="Times New Roman" pitchFamily="18" charset="0"/>
            </a:endParaRPr>
          </a:p>
          <a:p>
            <a:pPr marL="0" indent="0">
              <a:buNone/>
            </a:pPr>
            <a:r>
              <a:rPr lang="en-US" sz="2800" b="1" dirty="0" smtClean="0">
                <a:latin typeface="Times New Roman" pitchFamily="18" charset="0"/>
                <a:cs typeface="Times New Roman" pitchFamily="18" charset="0"/>
              </a:rPr>
              <a:t>activeCount() : </a:t>
            </a:r>
          </a:p>
          <a:p>
            <a:pPr marL="0" indent="0">
              <a:buNone/>
            </a:pPr>
            <a:r>
              <a:rPr lang="en-US" sz="2800" b="1"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give the number of active thread</a:t>
            </a:r>
            <a:endParaRPr lang="en-US" sz="35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55967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20689"/>
            <a:ext cx="10972800" cy="5505475"/>
          </a:xfrm>
        </p:spPr>
        <p:txBody>
          <a:bodyPr>
            <a:normAutofit/>
          </a:bodyPr>
          <a:lstStyle/>
          <a:p>
            <a:pPr marL="0" indent="0">
              <a:buNone/>
            </a:pPr>
            <a:r>
              <a:rPr lang="en-US" b="1" dirty="0" smtClean="0">
                <a:latin typeface="Times New Roman" pitchFamily="18" charset="0"/>
                <a:cs typeface="Times New Roman" pitchFamily="18" charset="0"/>
              </a:rPr>
              <a:t>isDaemon()     </a:t>
            </a:r>
            <a:r>
              <a:rPr lang="en-US" b="1" dirty="0">
                <a:latin typeface="Times New Roman" pitchFamily="18" charset="0"/>
                <a:cs typeface="Times New Roman" pitchFamily="18" charset="0"/>
              </a:rPr>
              <a:t>:  </a:t>
            </a:r>
          </a:p>
          <a:p>
            <a:pPr marL="0" indent="0">
              <a:buNone/>
            </a:pP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returns boolean value</a:t>
            </a:r>
            <a:endParaRPr lang="en-US" b="1" dirty="0">
              <a:latin typeface="Times New Roman" pitchFamily="18" charset="0"/>
              <a:cs typeface="Times New Roman" pitchFamily="18" charset="0"/>
            </a:endParaRPr>
          </a:p>
          <a:p>
            <a:pPr marL="0" indent="0">
              <a:buNone/>
            </a:pPr>
            <a:r>
              <a:rPr lang="en-US" b="1" dirty="0" smtClean="0">
                <a:latin typeface="Times New Roman" pitchFamily="18" charset="0"/>
                <a:cs typeface="Times New Roman" pitchFamily="18" charset="0"/>
              </a:rPr>
              <a:t>setDaemon()   </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 </a:t>
            </a:r>
          </a:p>
          <a:p>
            <a:pPr marL="0" indent="0">
              <a:buNone/>
            </a:pPr>
            <a:r>
              <a:rPr lang="en-US" dirty="0">
                <a:latin typeface="Times New Roman" pitchFamily="18" charset="0"/>
                <a:cs typeface="Times New Roman" pitchFamily="18" charset="0"/>
              </a:rPr>
              <a:t>	used to set thread </a:t>
            </a:r>
            <a:r>
              <a:rPr lang="en-US" dirty="0" smtClean="0">
                <a:latin typeface="Times New Roman" pitchFamily="18" charset="0"/>
                <a:cs typeface="Times New Roman" pitchFamily="18" charset="0"/>
              </a:rPr>
              <a:t>Daemon</a:t>
            </a:r>
            <a:endParaRPr lang="en-US" b="1"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yield()	    :</a:t>
            </a:r>
            <a:r>
              <a:rPr lang="en-US" dirty="0">
                <a:latin typeface="Times New Roman" pitchFamily="18" charset="0"/>
                <a:cs typeface="Times New Roman" pitchFamily="18" charset="0"/>
              </a:rPr>
              <a:t>    </a:t>
            </a:r>
          </a:p>
          <a:p>
            <a:pPr marL="0" indent="0">
              <a:buNone/>
            </a:pPr>
            <a:r>
              <a:rPr lang="en-US" dirty="0">
                <a:latin typeface="Times New Roman" pitchFamily="18" charset="0"/>
                <a:cs typeface="Times New Roman" pitchFamily="18" charset="0"/>
              </a:rPr>
              <a:t>	checks any thread waiting which are having priority value greater then this thread if available it will give chance to execute the thread and goes into  waiting state</a:t>
            </a:r>
            <a:endParaRPr lang="en-US" b="1" dirty="0">
              <a:latin typeface="Times New Roman" pitchFamily="18" charset="0"/>
              <a:cs typeface="Times New Roman" pitchFamily="18" charset="0"/>
            </a:endParaRPr>
          </a:p>
          <a:p>
            <a:pPr marL="0" indent="0">
              <a:buNone/>
            </a:pPr>
            <a:endParaRPr lang="en-IN" dirty="0"/>
          </a:p>
        </p:txBody>
      </p:sp>
    </p:spTree>
    <p:extLst>
      <p:ext uri="{BB962C8B-B14F-4D97-AF65-F5344CB8AC3E}">
        <p14:creationId xmlns:p14="http://schemas.microsoft.com/office/powerpoint/2010/main" val="265708377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7381" y="548682"/>
            <a:ext cx="10972800" cy="5688631"/>
          </a:xfrm>
        </p:spPr>
        <p:txBody>
          <a:bodyPr>
            <a:normAutofit/>
          </a:bodyPr>
          <a:lstStyle/>
          <a:p>
            <a:pPr marL="0" indent="0">
              <a:buNone/>
            </a:pPr>
            <a:r>
              <a:rPr lang="en-IN" b="1" dirty="0" smtClean="0">
                <a:latin typeface="Times New Roman" pitchFamily="18" charset="0"/>
                <a:cs typeface="Times New Roman" pitchFamily="18" charset="0"/>
              </a:rPr>
              <a:t>Thread life cycle</a:t>
            </a:r>
          </a:p>
          <a:p>
            <a:pPr marL="0" indent="0">
              <a:buNone/>
            </a:pPr>
            <a:endParaRPr lang="en-US" sz="2800" dirty="0" smtClean="0">
              <a:latin typeface="Times New Roman" pitchFamily="18" charset="0"/>
              <a:cs typeface="Times New Roman" pitchFamily="18" charset="0"/>
            </a:endParaRPr>
          </a:p>
          <a:p>
            <a:pPr marL="0" indent="0">
              <a:buNone/>
            </a:pPr>
            <a:endParaRPr lang="en-IN" b="1" dirty="0" smtClean="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grayscl/>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4655841" y="1238250"/>
            <a:ext cx="7085079"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15413" y="1238251"/>
            <a:ext cx="4032448" cy="2954655"/>
          </a:xfrm>
          <a:prstGeom prst="rect">
            <a:avLst/>
          </a:prstGeom>
          <a:noFill/>
        </p:spPr>
        <p:txBody>
          <a:bodyPr wrap="square" rtlCol="0">
            <a:spAutoFit/>
          </a:bodyPr>
          <a:lstStyle/>
          <a:p>
            <a:r>
              <a:rPr lang="en-US" sz="2800" dirty="0" smtClean="0">
                <a:latin typeface="Times New Roman" pitchFamily="18" charset="0"/>
                <a:cs typeface="Times New Roman" pitchFamily="18" charset="0"/>
              </a:rPr>
              <a:t>1.New</a:t>
            </a:r>
            <a:endParaRPr lang="en-US" sz="2800" dirty="0">
              <a:latin typeface="Times New Roman" pitchFamily="18" charset="0"/>
              <a:cs typeface="Times New Roman" pitchFamily="18" charset="0"/>
            </a:endParaRPr>
          </a:p>
          <a:p>
            <a:r>
              <a:rPr lang="en-US" sz="2800" dirty="0" smtClean="0">
                <a:latin typeface="Times New Roman" pitchFamily="18" charset="0"/>
                <a:cs typeface="Times New Roman" pitchFamily="18" charset="0"/>
              </a:rPr>
              <a:t>2.Runnable</a:t>
            </a:r>
            <a:endParaRPr lang="en-US" sz="2800" dirty="0">
              <a:latin typeface="Times New Roman" pitchFamily="18" charset="0"/>
              <a:cs typeface="Times New Roman" pitchFamily="18" charset="0"/>
            </a:endParaRPr>
          </a:p>
          <a:p>
            <a:r>
              <a:rPr lang="en-US" sz="2800" dirty="0" smtClean="0">
                <a:latin typeface="Times New Roman" pitchFamily="18" charset="0"/>
                <a:cs typeface="Times New Roman" pitchFamily="18" charset="0"/>
              </a:rPr>
              <a:t>3.Running</a:t>
            </a:r>
            <a:endParaRPr lang="en-US" sz="2800" dirty="0">
              <a:latin typeface="Times New Roman" pitchFamily="18" charset="0"/>
              <a:cs typeface="Times New Roman" pitchFamily="18" charset="0"/>
            </a:endParaRPr>
          </a:p>
          <a:p>
            <a:r>
              <a:rPr lang="en-US" sz="2800" dirty="0" smtClean="0">
                <a:latin typeface="Times New Roman" pitchFamily="18" charset="0"/>
                <a:cs typeface="Times New Roman" pitchFamily="18" charset="0"/>
              </a:rPr>
              <a:t>4.Non-Runnable </a:t>
            </a:r>
            <a:r>
              <a:rPr lang="en-US" sz="2800" dirty="0">
                <a:latin typeface="Times New Roman" pitchFamily="18" charset="0"/>
                <a:cs typeface="Times New Roman" pitchFamily="18" charset="0"/>
              </a:rPr>
              <a:t>(Blocked)</a:t>
            </a:r>
          </a:p>
          <a:p>
            <a:r>
              <a:rPr lang="en-US" sz="2800" dirty="0" smtClean="0">
                <a:latin typeface="Times New Roman" pitchFamily="18" charset="0"/>
                <a:cs typeface="Times New Roman" pitchFamily="18" charset="0"/>
              </a:rPr>
              <a:t>5.Terminated(dead)</a:t>
            </a:r>
            <a:endParaRPr lang="en-US" sz="28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219861573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548680"/>
            <a:ext cx="10972800" cy="5616624"/>
          </a:xfrm>
        </p:spPr>
        <p:txBody>
          <a:bodyPr>
            <a:normAutofit/>
          </a:bodyPr>
          <a:lstStyle/>
          <a:p>
            <a:pPr marL="514350" indent="-514350">
              <a:buFont typeface="+mj-lt"/>
              <a:buAutoNum type="arabicPeriod"/>
            </a:pPr>
            <a:r>
              <a:rPr lang="en-IN" b="1" dirty="0" smtClean="0">
                <a:latin typeface="Times New Roman" pitchFamily="18" charset="0"/>
                <a:cs typeface="Times New Roman" pitchFamily="18" charset="0"/>
              </a:rPr>
              <a:t>New : </a:t>
            </a:r>
          </a:p>
          <a:p>
            <a:pPr marL="400050" lvl="1" indent="0">
              <a:buNone/>
            </a:pPr>
            <a:r>
              <a:rPr lang="en-IN" sz="2400" b="1"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new thread is created before calling start ()</a:t>
            </a:r>
          </a:p>
          <a:p>
            <a:pPr marL="514350" indent="-514350">
              <a:buFont typeface="+mj-lt"/>
              <a:buAutoNum type="arabicPeriod"/>
            </a:pPr>
            <a:r>
              <a:rPr lang="en-IN" b="1" dirty="0" smtClean="0">
                <a:latin typeface="Times New Roman" pitchFamily="18" charset="0"/>
                <a:cs typeface="Times New Roman" pitchFamily="18" charset="0"/>
              </a:rPr>
              <a:t>Runnable : </a:t>
            </a:r>
          </a:p>
          <a:p>
            <a:pPr marL="400050" lvl="1" indent="0">
              <a:buNone/>
            </a:pPr>
            <a:r>
              <a:rPr lang="en-IN" b="1" dirty="0">
                <a:latin typeface="Times New Roman" pitchFamily="18" charset="0"/>
                <a:cs typeface="Times New Roman" pitchFamily="18" charset="0"/>
              </a:rPr>
              <a:t>	</a:t>
            </a:r>
            <a:r>
              <a:rPr lang="en-IN" dirty="0" smtClean="0">
                <a:latin typeface="Times New Roman" pitchFamily="18" charset="0"/>
                <a:cs typeface="Times New Roman" pitchFamily="18" charset="0"/>
              </a:rPr>
              <a:t>thread is runnable state after calling start()(means 	its ready to run)</a:t>
            </a:r>
          </a:p>
          <a:p>
            <a:pPr marL="514350" indent="-514350">
              <a:buFont typeface="+mj-lt"/>
              <a:buAutoNum type="arabicPeriod"/>
            </a:pPr>
            <a:r>
              <a:rPr lang="en-IN" b="1" dirty="0" smtClean="0">
                <a:latin typeface="Times New Roman" pitchFamily="18" charset="0"/>
                <a:cs typeface="Times New Roman" pitchFamily="18" charset="0"/>
              </a:rPr>
              <a:t>Running : </a:t>
            </a:r>
          </a:p>
          <a:p>
            <a:pPr marL="400050" lvl="1" indent="0">
              <a:buNone/>
            </a:pPr>
            <a:r>
              <a:rPr lang="en-IN" sz="2400" dirty="0" smtClean="0">
                <a:latin typeface="Times New Roman" pitchFamily="18" charset="0"/>
                <a:cs typeface="Times New Roman" pitchFamily="18" charset="0"/>
              </a:rPr>
              <a:t>	Thread is in running state if thread scheduler allocate the thread to the processor</a:t>
            </a:r>
          </a:p>
          <a:p>
            <a:pPr marL="514350" indent="-514350">
              <a:buFont typeface="+mj-lt"/>
              <a:buAutoNum type="arabicPeriod"/>
            </a:pPr>
            <a:r>
              <a:rPr lang="en-IN" sz="2800" b="1" dirty="0" smtClean="0">
                <a:latin typeface="Times New Roman" pitchFamily="18" charset="0"/>
                <a:cs typeface="Times New Roman" pitchFamily="18" charset="0"/>
              </a:rPr>
              <a:t>Non Runnable(Blocked) :</a:t>
            </a:r>
            <a:r>
              <a:rPr lang="en-IN" sz="2800" dirty="0" smtClean="0">
                <a:latin typeface="Times New Roman" pitchFamily="18" charset="0"/>
                <a:cs typeface="Times New Roman" pitchFamily="18" charset="0"/>
              </a:rPr>
              <a:t> </a:t>
            </a:r>
          </a:p>
          <a:p>
            <a:pPr marL="400050" lvl="1" indent="0">
              <a:buNone/>
            </a:pPr>
            <a:r>
              <a:rPr lang="en-IN" sz="2400" dirty="0" smtClean="0">
                <a:latin typeface="Times New Roman" pitchFamily="18" charset="0"/>
                <a:cs typeface="Times New Roman" pitchFamily="18" charset="0"/>
              </a:rPr>
              <a:t>	alive thread but not in running state</a:t>
            </a:r>
          </a:p>
          <a:p>
            <a:pPr marL="514350" indent="-514350">
              <a:buFont typeface="+mj-lt"/>
              <a:buAutoNum type="arabicPeriod"/>
            </a:pPr>
            <a:r>
              <a:rPr lang="en-IN" sz="2800" b="1" dirty="0" smtClean="0">
                <a:latin typeface="Times New Roman" pitchFamily="18" charset="0"/>
                <a:cs typeface="Times New Roman" pitchFamily="18" charset="0"/>
              </a:rPr>
              <a:t>Terminated(Dead) : </a:t>
            </a:r>
          </a:p>
          <a:p>
            <a:pPr marL="0" indent="0">
              <a:buNone/>
            </a:pPr>
            <a:r>
              <a:rPr lang="en-IN" sz="2800" b="1"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thread is in dead state(Terminated)</a:t>
            </a:r>
            <a:endParaRPr lang="en-IN" sz="2400" b="1" dirty="0" smtClean="0">
              <a:latin typeface="Times New Roman" pitchFamily="18" charset="0"/>
              <a:cs typeface="Times New Roman" pitchFamily="18" charset="0"/>
            </a:endParaRPr>
          </a:p>
          <a:p>
            <a:pPr marL="514350" indent="-514350">
              <a:buFont typeface="+mj-lt"/>
              <a:buAutoNum type="arabicPeriod"/>
            </a:pPr>
            <a:endParaRPr lang="en-IN" b="1" dirty="0">
              <a:latin typeface="Times New Roman" pitchFamily="18" charset="0"/>
              <a:cs typeface="Times New Roman" pitchFamily="18" charset="0"/>
            </a:endParaRPr>
          </a:p>
        </p:txBody>
      </p:sp>
    </p:spTree>
    <p:extLst>
      <p:ext uri="{BB962C8B-B14F-4D97-AF65-F5344CB8AC3E}">
        <p14:creationId xmlns:p14="http://schemas.microsoft.com/office/powerpoint/2010/main" val="1558008329"/>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80729"/>
            <a:ext cx="10972800" cy="4896544"/>
          </a:xfrm>
        </p:spPr>
        <p:txBody>
          <a:bodyPr>
            <a:normAutofit fontScale="40000" lnSpcReduction="20000"/>
          </a:bodyPr>
          <a:lstStyle/>
          <a:p>
            <a:pPr>
              <a:buFont typeface="Wingdings" pitchFamily="2" charset="2"/>
              <a:buChar char="Ø"/>
            </a:pPr>
            <a:r>
              <a:rPr lang="en-IN" sz="5100" dirty="0" smtClean="0">
                <a:latin typeface="Times New Roman" pitchFamily="18" charset="0"/>
                <a:cs typeface="Times New Roman" pitchFamily="18" charset="0"/>
              </a:rPr>
              <a:t>Thread is pre-defined class belong to the package java.lang.Thread</a:t>
            </a:r>
          </a:p>
          <a:p>
            <a:pPr marL="0" indent="0">
              <a:buNone/>
            </a:pPr>
            <a:r>
              <a:rPr lang="en-IN" sz="5100" dirty="0">
                <a:latin typeface="Times New Roman" pitchFamily="18" charset="0"/>
                <a:cs typeface="Times New Roman" pitchFamily="18" charset="0"/>
              </a:rPr>
              <a:t>	</a:t>
            </a:r>
            <a:r>
              <a:rPr lang="en-IN" sz="9000" dirty="0" smtClean="0">
                <a:latin typeface="Times New Roman" pitchFamily="18" charset="0"/>
                <a:cs typeface="Times New Roman" pitchFamily="18" charset="0"/>
              </a:rPr>
              <a:t>Demo :</a:t>
            </a:r>
            <a:r>
              <a:rPr lang="en-IN" sz="9000" dirty="0">
                <a:latin typeface="Times New Roman" pitchFamily="18" charset="0"/>
                <a:cs typeface="Times New Roman" pitchFamily="18" charset="0"/>
              </a:rPr>
              <a:t>normal program</a:t>
            </a:r>
          </a:p>
          <a:p>
            <a:pPr marL="0" indent="0">
              <a:buNone/>
            </a:pPr>
            <a:endParaRPr lang="en-IN" sz="5100" b="1" dirty="0" smtClean="0">
              <a:latin typeface="Times New Roman" pitchFamily="18" charset="0"/>
              <a:cs typeface="Times New Roman" pitchFamily="18" charset="0"/>
            </a:endParaRPr>
          </a:p>
          <a:p>
            <a:pPr marL="0" indent="0">
              <a:buNone/>
            </a:pPr>
            <a:r>
              <a:rPr lang="en-IN" sz="5100" dirty="0">
                <a:latin typeface="Times New Roman" pitchFamily="18" charset="0"/>
                <a:cs typeface="Times New Roman" pitchFamily="18" charset="0"/>
              </a:rPr>
              <a:t>	</a:t>
            </a:r>
            <a:r>
              <a:rPr lang="en-IN" sz="5100" dirty="0" smtClean="0">
                <a:latin typeface="Times New Roman" pitchFamily="18" charset="0"/>
                <a:cs typeface="Times New Roman" pitchFamily="18" charset="0"/>
              </a:rPr>
              <a:t>class A</a:t>
            </a:r>
          </a:p>
          <a:p>
            <a:pPr marL="0" indent="0">
              <a:buNone/>
            </a:pPr>
            <a:r>
              <a:rPr lang="en-IN" sz="5100" dirty="0" smtClean="0">
                <a:latin typeface="Times New Roman" pitchFamily="18" charset="0"/>
                <a:cs typeface="Times New Roman" pitchFamily="18" charset="0"/>
              </a:rPr>
              <a:t>{</a:t>
            </a:r>
          </a:p>
          <a:p>
            <a:pPr marL="0" indent="0">
              <a:buNone/>
            </a:pPr>
            <a:r>
              <a:rPr lang="en-IN" sz="5100" dirty="0" smtClean="0">
                <a:latin typeface="Times New Roman" pitchFamily="18" charset="0"/>
                <a:cs typeface="Times New Roman" pitchFamily="18" charset="0"/>
              </a:rPr>
              <a:t>	public static void main(String[] args)</a:t>
            </a:r>
          </a:p>
          <a:p>
            <a:pPr marL="0" indent="0">
              <a:buNone/>
            </a:pPr>
            <a:r>
              <a:rPr lang="en-IN" sz="5100" dirty="0" smtClean="0">
                <a:latin typeface="Times New Roman" pitchFamily="18" charset="0"/>
                <a:cs typeface="Times New Roman" pitchFamily="18" charset="0"/>
              </a:rPr>
              <a:t>	{</a:t>
            </a:r>
          </a:p>
          <a:p>
            <a:pPr marL="0" indent="0">
              <a:buNone/>
            </a:pPr>
            <a:r>
              <a:rPr lang="en-IN" sz="5100" dirty="0">
                <a:latin typeface="Times New Roman" pitchFamily="18" charset="0"/>
                <a:cs typeface="Times New Roman" pitchFamily="18" charset="0"/>
              </a:rPr>
              <a:t>		</a:t>
            </a:r>
            <a:r>
              <a:rPr lang="en-IN" sz="5100" dirty="0" smtClean="0">
                <a:latin typeface="Times New Roman" pitchFamily="18" charset="0"/>
                <a:cs typeface="Times New Roman" pitchFamily="18" charset="0"/>
              </a:rPr>
              <a:t>for(int i=1;i&lt;=20;i++)</a:t>
            </a:r>
          </a:p>
          <a:p>
            <a:pPr marL="0" indent="0">
              <a:buNone/>
            </a:pPr>
            <a:r>
              <a:rPr lang="en-IN" sz="5100" dirty="0">
                <a:latin typeface="Times New Roman" pitchFamily="18" charset="0"/>
                <a:cs typeface="Times New Roman" pitchFamily="18" charset="0"/>
              </a:rPr>
              <a:t>	</a:t>
            </a:r>
            <a:r>
              <a:rPr lang="en-IN" sz="5100" dirty="0" smtClean="0">
                <a:latin typeface="Times New Roman" pitchFamily="18" charset="0"/>
                <a:cs typeface="Times New Roman" pitchFamily="18" charset="0"/>
              </a:rPr>
              <a:t>	{</a:t>
            </a:r>
          </a:p>
          <a:p>
            <a:pPr marL="0" indent="0">
              <a:buNone/>
            </a:pPr>
            <a:r>
              <a:rPr lang="en-IN" sz="5100" dirty="0" smtClean="0">
                <a:latin typeface="Times New Roman" pitchFamily="18" charset="0"/>
                <a:cs typeface="Times New Roman" pitchFamily="18" charset="0"/>
              </a:rPr>
              <a:t>		System.out.println(“I =”+i);</a:t>
            </a:r>
          </a:p>
          <a:p>
            <a:pPr marL="0" indent="0">
              <a:buNone/>
            </a:pPr>
            <a:r>
              <a:rPr lang="en-IN" sz="5100" dirty="0">
                <a:latin typeface="Times New Roman" pitchFamily="18" charset="0"/>
                <a:cs typeface="Times New Roman" pitchFamily="18" charset="0"/>
              </a:rPr>
              <a:t>	</a:t>
            </a:r>
            <a:r>
              <a:rPr lang="en-IN" sz="5100" dirty="0" smtClean="0">
                <a:latin typeface="Times New Roman" pitchFamily="18" charset="0"/>
                <a:cs typeface="Times New Roman" pitchFamily="18" charset="0"/>
              </a:rPr>
              <a:t>	}</a:t>
            </a:r>
            <a:endParaRPr lang="en-IN" sz="5100" dirty="0">
              <a:latin typeface="Times New Roman" pitchFamily="18" charset="0"/>
              <a:cs typeface="Times New Roman" pitchFamily="18" charset="0"/>
            </a:endParaRPr>
          </a:p>
          <a:p>
            <a:pPr marL="0" indent="0">
              <a:buNone/>
            </a:pPr>
            <a:r>
              <a:rPr lang="en-IN" sz="5100" dirty="0" smtClean="0">
                <a:latin typeface="Times New Roman" pitchFamily="18" charset="0"/>
                <a:cs typeface="Times New Roman" pitchFamily="18" charset="0"/>
              </a:rPr>
              <a:t>	}</a:t>
            </a:r>
          </a:p>
          <a:p>
            <a:pPr marL="0" indent="0">
              <a:buNone/>
            </a:pPr>
            <a:r>
              <a:rPr lang="en-IN" sz="5100" dirty="0">
                <a:latin typeface="Times New Roman" pitchFamily="18" charset="0"/>
                <a:cs typeface="Times New Roman" pitchFamily="18" charset="0"/>
              </a:rPr>
              <a:t>}</a:t>
            </a:r>
          </a:p>
          <a:p>
            <a:pPr marL="0" indent="0">
              <a:buNone/>
            </a:pPr>
            <a:r>
              <a:rPr lang="en-IN" dirty="0" smtClean="0">
                <a:latin typeface="Times New Roman" pitchFamily="18" charset="0"/>
                <a:cs typeface="Times New Roman" pitchFamily="18" charset="0"/>
              </a:rPr>
              <a:t>	</a:t>
            </a:r>
          </a:p>
          <a:p>
            <a:pPr algn="ctr"/>
            <a:endParaRPr lang="en-IN" dirty="0" smtClean="0">
              <a:latin typeface="Times New Roman" pitchFamily="18" charset="0"/>
              <a:cs typeface="Times New Roman" pitchFamily="18" charset="0"/>
            </a:endParaRPr>
          </a:p>
          <a:p>
            <a:pPr marL="0" indent="0">
              <a:buNone/>
            </a:pPr>
            <a:endParaRPr lang="en-IN"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92381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500"/>
                                        <p:tgtEl>
                                          <p:spTgt spid="3">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3" end="13"/>
                                            </p:txEl>
                                          </p:spTgt>
                                        </p:tgtEl>
                                        <p:attrNameLst>
                                          <p:attrName>style.visibility</p:attrName>
                                        </p:attrNameLst>
                                      </p:cBhvr>
                                      <p:to>
                                        <p:strVal val="visible"/>
                                      </p:to>
                                    </p:set>
                                    <p:animEffect transition="in" filter="fade">
                                      <p:cBhvr>
                                        <p:cTn id="6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2300" y="711200"/>
            <a:ext cx="10972800"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JAVA Editions</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22300" y="1625600"/>
            <a:ext cx="10972800" cy="2862322"/>
          </a:xfrm>
          <a:prstGeom prst="rect">
            <a:avLst/>
          </a:prstGeom>
          <a:noFill/>
        </p:spPr>
        <p:txBody>
          <a:bodyPr wrap="square" rtlCol="0">
            <a:spAutoFit/>
          </a:bodyPr>
          <a:lstStyle/>
          <a:p>
            <a:pPr marL="571500" indent="-571500">
              <a:buFont typeface="Wingdings" panose="05000000000000000000" pitchFamily="2" charset="2"/>
              <a:buChar char="Ø"/>
            </a:pPr>
            <a:r>
              <a:rPr lang="en-US" sz="3600" dirty="0" smtClean="0">
                <a:latin typeface="Times New Roman" panose="02020603050405020304" pitchFamily="18" charset="0"/>
                <a:cs typeface="Times New Roman" panose="02020603050405020304" pitchFamily="18" charset="0"/>
              </a:rPr>
              <a:t>Java SE </a:t>
            </a:r>
          </a:p>
          <a:p>
            <a:pPr marL="571500" indent="-571500">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dirty="0" smtClean="0">
                <a:latin typeface="Times New Roman" panose="02020603050405020304" pitchFamily="18" charset="0"/>
                <a:cs typeface="Times New Roman" panose="02020603050405020304" pitchFamily="18" charset="0"/>
              </a:rPr>
              <a:t>Java EE</a:t>
            </a:r>
          </a:p>
          <a:p>
            <a:pPr marL="571500" indent="-571500">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dirty="0" smtClean="0">
                <a:latin typeface="Times New Roman" panose="02020603050405020304" pitchFamily="18" charset="0"/>
                <a:cs typeface="Times New Roman" panose="02020603050405020304" pitchFamily="18" charset="0"/>
              </a:rPr>
              <a:t>Java ME</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60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20689"/>
            <a:ext cx="10972800" cy="5505475"/>
          </a:xfrm>
        </p:spPr>
        <p:txBody>
          <a:bodyPr/>
          <a:lstStyle/>
          <a:p>
            <a:pPr marL="0" indent="0">
              <a:buNone/>
            </a:pPr>
            <a:r>
              <a:rPr lang="en-IN" dirty="0" smtClean="0">
                <a:latin typeface="Times New Roman" pitchFamily="18" charset="0"/>
                <a:cs typeface="Times New Roman" pitchFamily="18" charset="0"/>
              </a:rPr>
              <a:t>Output : 1</a:t>
            </a:r>
            <a:r>
              <a:rPr lang="en-IN" baseline="30000" dirty="0" smtClean="0">
                <a:latin typeface="Times New Roman" pitchFamily="18" charset="0"/>
                <a:cs typeface="Times New Roman" pitchFamily="18" charset="0"/>
              </a:rPr>
              <a:t>st</a:t>
            </a:r>
            <a:r>
              <a:rPr lang="en-IN" dirty="0" smtClean="0">
                <a:latin typeface="Times New Roman" pitchFamily="18" charset="0"/>
                <a:cs typeface="Times New Roman" pitchFamily="18" charset="0"/>
              </a:rPr>
              <a:t> and 2</a:t>
            </a:r>
            <a:r>
              <a:rPr lang="en-IN" baseline="30000" dirty="0" smtClean="0">
                <a:latin typeface="Times New Roman" pitchFamily="18" charset="0"/>
                <a:cs typeface="Times New Roman" pitchFamily="18" charset="0"/>
              </a:rPr>
              <a:t>nd</a:t>
            </a:r>
            <a:r>
              <a:rPr lang="en-IN" dirty="0" smtClean="0">
                <a:latin typeface="Times New Roman" pitchFamily="18" charset="0"/>
                <a:cs typeface="Times New Roman" pitchFamily="18" charset="0"/>
              </a:rPr>
              <a:t> run</a:t>
            </a:r>
          </a:p>
          <a:p>
            <a:pPr marL="0" indent="0">
              <a:buNone/>
            </a:pPr>
            <a:endParaRPr lang="en-IN" dirty="0">
              <a:latin typeface="Times New Roman" pitchFamily="18" charset="0"/>
              <a:cs typeface="Times New Roman" pitchFamily="18" charset="0"/>
            </a:endParaRPr>
          </a:p>
          <a:p>
            <a:pPr marL="0" indent="0">
              <a:buNone/>
            </a:pPr>
            <a:endParaRPr lang="en-IN" dirty="0">
              <a:latin typeface="Times New Roman" pitchFamily="18" charset="0"/>
              <a:cs typeface="Times New Roman" pitchFamily="18" charset="0"/>
            </a:endParaRPr>
          </a:p>
        </p:txBody>
      </p:sp>
      <p:pic>
        <p:nvPicPr>
          <p:cNvPr id="4098" name="Picture 2" descr="C:\Users\sharu_000\Desktop\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4834" y="1196752"/>
            <a:ext cx="7287551"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28056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64704"/>
            <a:ext cx="10972800" cy="5256585"/>
          </a:xfrm>
        </p:spPr>
        <p:txBody>
          <a:bodyPr>
            <a:normAutofit/>
          </a:bodyPr>
          <a:lstStyle/>
          <a:p>
            <a:pPr>
              <a:buFont typeface="Wingdings" pitchFamily="2" charset="2"/>
              <a:buChar char="Ø"/>
            </a:pPr>
            <a:r>
              <a:rPr lang="en-IN" b="1" dirty="0" smtClean="0">
                <a:latin typeface="Times New Roman" pitchFamily="18" charset="0"/>
                <a:cs typeface="Times New Roman" pitchFamily="18" charset="0"/>
              </a:rPr>
              <a:t>In 2  ways we can achieve multi-threading</a:t>
            </a:r>
          </a:p>
          <a:p>
            <a:pPr marL="0" indent="0">
              <a:buNone/>
            </a:pPr>
            <a:r>
              <a:rPr lang="en-IN" sz="2800" dirty="0" smtClean="0">
                <a:latin typeface="Times New Roman" pitchFamily="18" charset="0"/>
                <a:cs typeface="Times New Roman" pitchFamily="18" charset="0"/>
              </a:rPr>
              <a:t>1.extending  Thread class</a:t>
            </a:r>
          </a:p>
          <a:p>
            <a:pPr marL="0" indent="0">
              <a:buNone/>
            </a:pPr>
            <a:r>
              <a:rPr lang="en-IN" sz="2800" dirty="0" smtClean="0">
                <a:latin typeface="Times New Roman" pitchFamily="18" charset="0"/>
                <a:cs typeface="Times New Roman" pitchFamily="18" charset="0"/>
              </a:rPr>
              <a:t>2.implementing  runnable interface</a:t>
            </a:r>
          </a:p>
          <a:p>
            <a:pPr marL="0" indent="0">
              <a:buNone/>
            </a:pPr>
            <a:r>
              <a:rPr lang="en-IN" b="1" dirty="0" smtClean="0">
                <a:latin typeface="Times New Roman" pitchFamily="18" charset="0"/>
                <a:cs typeface="Times New Roman" pitchFamily="18" charset="0"/>
              </a:rPr>
              <a:t>1.extending Thread class</a:t>
            </a:r>
          </a:p>
          <a:p>
            <a:pPr>
              <a:buFont typeface="Wingdings" pitchFamily="2" charset="2"/>
              <a:buChar char="§"/>
            </a:pPr>
            <a:r>
              <a:rPr lang="en-IN" sz="2800" dirty="0" smtClean="0">
                <a:latin typeface="Times New Roman" pitchFamily="18" charset="0"/>
                <a:cs typeface="Times New Roman" pitchFamily="18" charset="0"/>
              </a:rPr>
              <a:t>we need to extends Thread class and override run()</a:t>
            </a:r>
          </a:p>
          <a:p>
            <a:pPr>
              <a:buFont typeface="Wingdings" pitchFamily="2" charset="2"/>
              <a:buChar char="§"/>
            </a:pPr>
            <a:r>
              <a:rPr lang="en-IN" sz="2800" dirty="0" smtClean="0">
                <a:latin typeface="Times New Roman" pitchFamily="18" charset="0"/>
                <a:cs typeface="Times New Roman" pitchFamily="18" charset="0"/>
              </a:rPr>
              <a:t>Create Object of  our class </a:t>
            </a:r>
          </a:p>
          <a:p>
            <a:pPr>
              <a:buFont typeface="Wingdings" pitchFamily="2" charset="2"/>
              <a:buChar char="§"/>
            </a:pPr>
            <a:r>
              <a:rPr lang="en-IN" sz="2800" dirty="0" smtClean="0">
                <a:latin typeface="Times New Roman" pitchFamily="18" charset="0"/>
                <a:cs typeface="Times New Roman" pitchFamily="18" charset="0"/>
              </a:rPr>
              <a:t>call start() on object of our class</a:t>
            </a:r>
          </a:p>
          <a:p>
            <a:pPr>
              <a:buFont typeface="Wingdings" pitchFamily="2" charset="2"/>
              <a:buChar char="§"/>
            </a:pPr>
            <a:r>
              <a:rPr lang="en-IN" sz="2800" dirty="0" smtClean="0">
                <a:latin typeface="Times New Roman" pitchFamily="18" charset="0"/>
                <a:cs typeface="Times New Roman" pitchFamily="18" charset="0"/>
              </a:rPr>
              <a:t>Calling start() will create new thread and  automatically invoke run()</a:t>
            </a:r>
          </a:p>
        </p:txBody>
      </p:sp>
    </p:spTree>
    <p:extLst>
      <p:ext uri="{BB962C8B-B14F-4D97-AF65-F5344CB8AC3E}">
        <p14:creationId xmlns:p14="http://schemas.microsoft.com/office/powerpoint/2010/main" val="109760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64705"/>
            <a:ext cx="10972800" cy="5112568"/>
          </a:xfrm>
        </p:spPr>
        <p:txBody>
          <a:bodyPr>
            <a:normAutofit fontScale="40000" lnSpcReduction="20000"/>
          </a:bodyPr>
          <a:lstStyle/>
          <a:p>
            <a:pPr marL="0" indent="0">
              <a:buNone/>
            </a:pPr>
            <a:r>
              <a:rPr lang="en-IN" sz="2800" b="1" dirty="0" smtClean="0">
                <a:latin typeface="Times New Roman" pitchFamily="18" charset="0"/>
                <a:cs typeface="Times New Roman" pitchFamily="18" charset="0"/>
              </a:rPr>
              <a:t>Demo :</a:t>
            </a:r>
          </a:p>
          <a:p>
            <a:pPr marL="0" indent="0">
              <a:buNone/>
            </a:pPr>
            <a:r>
              <a:rPr lang="en-IN" sz="2800" dirty="0" smtClean="0">
                <a:latin typeface="Times New Roman" pitchFamily="18" charset="0"/>
                <a:cs typeface="Times New Roman" pitchFamily="18" charset="0"/>
              </a:rPr>
              <a:t>class  A extends Thread</a:t>
            </a:r>
          </a:p>
          <a:p>
            <a:pPr marL="0" indent="0">
              <a:buNone/>
            </a:pPr>
            <a:r>
              <a:rPr lang="en-IN" sz="2800" dirty="0" smtClean="0">
                <a:latin typeface="Times New Roman" pitchFamily="18" charset="0"/>
                <a:cs typeface="Times New Roman" pitchFamily="18" charset="0"/>
              </a:rPr>
              <a:t>{</a:t>
            </a:r>
          </a:p>
          <a:p>
            <a:pPr marL="0" indent="0">
              <a:buNone/>
            </a:pPr>
            <a:r>
              <a:rPr lang="en-IN" sz="2800" dirty="0" smtClean="0">
                <a:latin typeface="Times New Roman" pitchFamily="18" charset="0"/>
                <a:cs typeface="Times New Roman" pitchFamily="18" charset="0"/>
              </a:rPr>
              <a:t>	public void run()</a:t>
            </a:r>
          </a:p>
          <a:p>
            <a:pPr marL="0" indent="0">
              <a:buNone/>
            </a:pPr>
            <a:r>
              <a:rPr lang="en-IN" sz="2800" dirty="0" smtClean="0">
                <a:latin typeface="Times New Roman" pitchFamily="18" charset="0"/>
                <a:cs typeface="Times New Roman" pitchFamily="18" charset="0"/>
              </a:rPr>
              <a:t>	{</a:t>
            </a:r>
          </a:p>
          <a:p>
            <a:pPr marL="0" indent="0">
              <a:buNone/>
            </a:pPr>
            <a:r>
              <a:rPr lang="en-IN" sz="2800" dirty="0" smtClean="0">
                <a:latin typeface="Times New Roman" pitchFamily="18" charset="0"/>
                <a:cs typeface="Times New Roman" pitchFamily="18" charset="0"/>
              </a:rPr>
              <a:t>		For(int  i=1;i&lt;=20;i++)</a:t>
            </a:r>
          </a:p>
          <a:p>
            <a:pPr marL="0" indent="0">
              <a:buNone/>
            </a:pPr>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	{</a:t>
            </a:r>
          </a:p>
          <a:p>
            <a:pPr marL="0" indent="0">
              <a:buNone/>
            </a:pPr>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		System.out.println(“i =“+i)	;	</a:t>
            </a:r>
          </a:p>
          <a:p>
            <a:pPr marL="0" indent="0">
              <a:buNone/>
            </a:pPr>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	}	</a:t>
            </a:r>
          </a:p>
          <a:p>
            <a:pPr marL="0" indent="0">
              <a:buNone/>
            </a:pPr>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a:t>
            </a:r>
          </a:p>
          <a:p>
            <a:pPr marL="0" indent="0">
              <a:buNone/>
            </a:pPr>
            <a:r>
              <a:rPr lang="en-IN" sz="2800" dirty="0">
                <a:latin typeface="Times New Roman" pitchFamily="18" charset="0"/>
                <a:cs typeface="Times New Roman" pitchFamily="18" charset="0"/>
              </a:rPr>
              <a:t>}</a:t>
            </a:r>
            <a:endParaRPr lang="en-IN" sz="2800" dirty="0" smtClean="0">
              <a:latin typeface="Times New Roman" pitchFamily="18" charset="0"/>
              <a:cs typeface="Times New Roman" pitchFamily="18" charset="0"/>
            </a:endParaRPr>
          </a:p>
          <a:p>
            <a:pPr marL="0" indent="0">
              <a:buNone/>
            </a:pPr>
            <a:r>
              <a:rPr lang="en-IN" sz="2800" dirty="0">
                <a:latin typeface="Times New Roman" pitchFamily="18" charset="0"/>
                <a:cs typeface="Times New Roman" pitchFamily="18" charset="0"/>
              </a:rPr>
              <a:t>c</a:t>
            </a:r>
            <a:r>
              <a:rPr lang="en-IN" sz="2800" dirty="0" smtClean="0">
                <a:latin typeface="Times New Roman" pitchFamily="18" charset="0"/>
                <a:cs typeface="Times New Roman" pitchFamily="18" charset="0"/>
              </a:rPr>
              <a:t>lass ThreadDemo</a:t>
            </a:r>
          </a:p>
          <a:p>
            <a:pPr marL="0" indent="0">
              <a:buNone/>
            </a:pPr>
            <a:r>
              <a:rPr lang="en-IN" sz="2800" dirty="0" smtClean="0">
                <a:latin typeface="Times New Roman" pitchFamily="18" charset="0"/>
                <a:cs typeface="Times New Roman" pitchFamily="18" charset="0"/>
              </a:rPr>
              <a:t>{</a:t>
            </a:r>
          </a:p>
          <a:p>
            <a:pPr marL="0" indent="0">
              <a:buNone/>
            </a:pPr>
            <a:r>
              <a:rPr lang="en-IN" sz="2800" dirty="0" smtClean="0">
                <a:latin typeface="Times New Roman" pitchFamily="18" charset="0"/>
                <a:cs typeface="Times New Roman" pitchFamily="18" charset="0"/>
              </a:rPr>
              <a:t>	Public static void main(String[] args)</a:t>
            </a:r>
          </a:p>
          <a:p>
            <a:pPr marL="0" indent="0">
              <a:buNone/>
            </a:pPr>
            <a:r>
              <a:rPr lang="en-IN" sz="2800" dirty="0" smtClean="0">
                <a:latin typeface="Times New Roman" pitchFamily="18" charset="0"/>
                <a:cs typeface="Times New Roman" pitchFamily="18" charset="0"/>
              </a:rPr>
              <a:t>	{</a:t>
            </a:r>
          </a:p>
          <a:p>
            <a:pPr marL="0" indent="0">
              <a:buNone/>
            </a:pPr>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	A  a1=new A();</a:t>
            </a:r>
          </a:p>
          <a:p>
            <a:pPr marL="0" indent="0">
              <a:buNone/>
            </a:pPr>
            <a:r>
              <a:rPr lang="en-IN" sz="2800" dirty="0" smtClean="0">
                <a:latin typeface="Times New Roman" pitchFamily="18" charset="0"/>
                <a:cs typeface="Times New Roman" pitchFamily="18" charset="0"/>
              </a:rPr>
              <a:t>		A a2=new  A();</a:t>
            </a:r>
          </a:p>
          <a:p>
            <a:pPr marL="0" indent="0">
              <a:buNone/>
            </a:pPr>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	a1.start();</a:t>
            </a:r>
          </a:p>
          <a:p>
            <a:pPr marL="0" indent="0">
              <a:buNone/>
            </a:pPr>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	a2.start();</a:t>
            </a:r>
          </a:p>
          <a:p>
            <a:pPr marL="0" indent="0">
              <a:buNone/>
            </a:pPr>
            <a:r>
              <a:rPr lang="en-IN" sz="2800" dirty="0" smtClean="0">
                <a:latin typeface="Times New Roman" pitchFamily="18" charset="0"/>
                <a:cs typeface="Times New Roman" pitchFamily="18" charset="0"/>
              </a:rPr>
              <a:t>	}</a:t>
            </a:r>
          </a:p>
          <a:p>
            <a:pPr marL="0" indent="0">
              <a:buNone/>
            </a:pPr>
            <a:r>
              <a:rPr lang="en-IN" sz="2800" dirty="0">
                <a:latin typeface="Times New Roman" pitchFamily="18" charset="0"/>
                <a:cs typeface="Times New Roman" pitchFamily="18" charset="0"/>
              </a:rPr>
              <a:t>}</a:t>
            </a:r>
          </a:p>
        </p:txBody>
      </p:sp>
    </p:spTree>
    <p:extLst>
      <p:ext uri="{BB962C8B-B14F-4D97-AF65-F5344CB8AC3E}">
        <p14:creationId xmlns:p14="http://schemas.microsoft.com/office/powerpoint/2010/main" val="56813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fade">
                                      <p:cBhvr>
                                        <p:cTn id="82" dur="500"/>
                                        <p:tgtEl>
                                          <p:spTgt spid="3">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16" end="16"/>
                                            </p:txEl>
                                          </p:spTgt>
                                        </p:tgtEl>
                                        <p:attrNameLst>
                                          <p:attrName>style.visibility</p:attrName>
                                        </p:attrNameLst>
                                      </p:cBhvr>
                                      <p:to>
                                        <p:strVal val="visible"/>
                                      </p:to>
                                    </p:set>
                                    <p:animEffect transition="in" filter="fade">
                                      <p:cBhvr>
                                        <p:cTn id="87" dur="500"/>
                                        <p:tgtEl>
                                          <p:spTgt spid="3">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
                                            <p:txEl>
                                              <p:pRg st="17" end="17"/>
                                            </p:txEl>
                                          </p:spTgt>
                                        </p:tgtEl>
                                        <p:attrNameLst>
                                          <p:attrName>style.visibility</p:attrName>
                                        </p:attrNameLst>
                                      </p:cBhvr>
                                      <p:to>
                                        <p:strVal val="visible"/>
                                      </p:to>
                                    </p:set>
                                    <p:animEffect transition="in" filter="fade">
                                      <p:cBhvr>
                                        <p:cTn id="92" dur="500"/>
                                        <p:tgtEl>
                                          <p:spTgt spid="3">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
                                            <p:txEl>
                                              <p:pRg st="18" end="18"/>
                                            </p:txEl>
                                          </p:spTgt>
                                        </p:tgtEl>
                                        <p:attrNameLst>
                                          <p:attrName>style.visibility</p:attrName>
                                        </p:attrNameLst>
                                      </p:cBhvr>
                                      <p:to>
                                        <p:strVal val="visible"/>
                                      </p:to>
                                    </p:set>
                                    <p:animEffect transition="in" filter="fade">
                                      <p:cBhvr>
                                        <p:cTn id="97" dur="500"/>
                                        <p:tgtEl>
                                          <p:spTgt spid="3">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
                                            <p:txEl>
                                              <p:pRg st="19" end="19"/>
                                            </p:txEl>
                                          </p:spTgt>
                                        </p:tgtEl>
                                        <p:attrNameLst>
                                          <p:attrName>style.visibility</p:attrName>
                                        </p:attrNameLst>
                                      </p:cBhvr>
                                      <p:to>
                                        <p:strVal val="visible"/>
                                      </p:to>
                                    </p:set>
                                    <p:animEffect transition="in" filter="fade">
                                      <p:cBhvr>
                                        <p:cTn id="102" dur="500"/>
                                        <p:tgtEl>
                                          <p:spTgt spid="3">
                                            <p:txEl>
                                              <p:pRg st="19" end="1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
                                            <p:txEl>
                                              <p:pRg st="20" end="20"/>
                                            </p:txEl>
                                          </p:spTgt>
                                        </p:tgtEl>
                                        <p:attrNameLst>
                                          <p:attrName>style.visibility</p:attrName>
                                        </p:attrNameLst>
                                      </p:cBhvr>
                                      <p:to>
                                        <p:strVal val="visible"/>
                                      </p:to>
                                    </p:set>
                                    <p:animEffect transition="in" filter="fade">
                                      <p:cBhvr>
                                        <p:cTn id="107" dur="500"/>
                                        <p:tgtEl>
                                          <p:spTgt spid="3">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48681"/>
            <a:ext cx="10972800" cy="5577483"/>
          </a:xfrm>
        </p:spPr>
        <p:txBody>
          <a:bodyPr/>
          <a:lstStyle/>
          <a:p>
            <a:pPr marL="0" indent="0">
              <a:buNone/>
            </a:pPr>
            <a:r>
              <a:rPr lang="en-IN" dirty="0" smtClean="0"/>
              <a:t>Output :</a:t>
            </a:r>
          </a:p>
          <a:p>
            <a:pPr marL="0" indent="0">
              <a:buNone/>
            </a:pPr>
            <a:r>
              <a:rPr lang="en-IN" dirty="0" smtClean="0"/>
              <a:t>1</a:t>
            </a:r>
            <a:r>
              <a:rPr lang="en-IN" baseline="30000" dirty="0" smtClean="0"/>
              <a:t>st</a:t>
            </a:r>
            <a:r>
              <a:rPr lang="en-IN" dirty="0" smtClean="0"/>
              <a:t> run					2</a:t>
            </a:r>
            <a:r>
              <a:rPr lang="en-IN" baseline="30000" dirty="0" smtClean="0"/>
              <a:t>nd</a:t>
            </a:r>
            <a:r>
              <a:rPr lang="en-IN" dirty="0" smtClean="0"/>
              <a:t> run</a:t>
            </a:r>
          </a:p>
          <a:p>
            <a:pPr marL="0" indent="0">
              <a:buNone/>
            </a:pPr>
            <a:endParaRPr lang="en-IN" dirty="0"/>
          </a:p>
        </p:txBody>
      </p:sp>
      <p:pic>
        <p:nvPicPr>
          <p:cNvPr id="5122" name="Picture 2" descr="C:\Users\sharu_000\Desktop\threadDem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8075" y="1700808"/>
            <a:ext cx="4965700" cy="472125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haru_000\Desktop\ThreadDemo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403" y="1783532"/>
            <a:ext cx="4559300" cy="463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31267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64705"/>
            <a:ext cx="10972800" cy="5184576"/>
          </a:xfrm>
        </p:spPr>
        <p:txBody>
          <a:bodyPr>
            <a:normAutofit/>
          </a:bodyPr>
          <a:lstStyle/>
          <a:p>
            <a:pPr marL="571500" indent="-571500">
              <a:buFont typeface="+mj-lt"/>
              <a:buAutoNum type="romanUcPeriod" startAt="2"/>
            </a:pPr>
            <a:r>
              <a:rPr lang="en-IN" sz="4000" b="1" dirty="0" smtClean="0">
                <a:latin typeface="Times New Roman" pitchFamily="18" charset="0"/>
                <a:cs typeface="Times New Roman" pitchFamily="18" charset="0"/>
              </a:rPr>
              <a:t>Implementing runnable </a:t>
            </a:r>
            <a:r>
              <a:rPr lang="en-IN" sz="4000" b="1" dirty="0" smtClean="0">
                <a:latin typeface="Times New Roman" pitchFamily="18" charset="0"/>
                <a:cs typeface="Times New Roman" pitchFamily="18" charset="0"/>
              </a:rPr>
              <a:t>interface</a:t>
            </a:r>
            <a:endParaRPr lang="en-IN" sz="4000" b="1" dirty="0" smtClean="0">
              <a:latin typeface="Times New Roman" pitchFamily="18" charset="0"/>
              <a:cs typeface="Times New Roman" pitchFamily="18" charset="0"/>
            </a:endParaRPr>
          </a:p>
          <a:p>
            <a:pPr>
              <a:buFont typeface="Wingdings" pitchFamily="2" charset="2"/>
              <a:buChar char="Ø"/>
            </a:pPr>
            <a:r>
              <a:rPr lang="en-IN" dirty="0" smtClean="0">
                <a:latin typeface="Times New Roman" pitchFamily="18" charset="0"/>
                <a:cs typeface="Times New Roman" pitchFamily="18" charset="0"/>
              </a:rPr>
              <a:t>Runnable is an interface Available in java.lang package</a:t>
            </a:r>
          </a:p>
          <a:p>
            <a:pPr>
              <a:buFont typeface="Wingdings" pitchFamily="2" charset="2"/>
              <a:buChar char="Ø"/>
            </a:pPr>
            <a:r>
              <a:rPr lang="en-IN" dirty="0" smtClean="0">
                <a:latin typeface="Times New Roman" pitchFamily="18" charset="0"/>
                <a:cs typeface="Times New Roman" pitchFamily="18" charset="0"/>
              </a:rPr>
              <a:t>To create thread we need to implements </a:t>
            </a:r>
            <a:r>
              <a:rPr lang="en-IN" b="1" dirty="0" smtClean="0">
                <a:latin typeface="Times New Roman" pitchFamily="18" charset="0"/>
                <a:cs typeface="Times New Roman" pitchFamily="18" charset="0"/>
              </a:rPr>
              <a:t>runnable interface </a:t>
            </a:r>
            <a:r>
              <a:rPr lang="en-IN" dirty="0" smtClean="0">
                <a:latin typeface="Times New Roman" pitchFamily="18" charset="0"/>
                <a:cs typeface="Times New Roman" pitchFamily="18" charset="0"/>
              </a:rPr>
              <a:t>to our class and </a:t>
            </a:r>
            <a:r>
              <a:rPr lang="en-IN" dirty="0" smtClean="0">
                <a:latin typeface="Times New Roman" pitchFamily="18" charset="0"/>
                <a:cs typeface="Times New Roman" pitchFamily="18" charset="0"/>
              </a:rPr>
              <a:t>override </a:t>
            </a:r>
            <a:r>
              <a:rPr lang="en-IN" b="1" dirty="0" smtClean="0">
                <a:latin typeface="Times New Roman" pitchFamily="18" charset="0"/>
                <a:cs typeface="Times New Roman" pitchFamily="18" charset="0"/>
              </a:rPr>
              <a:t>run</a:t>
            </a:r>
            <a:r>
              <a:rPr lang="en-IN" b="1" dirty="0" smtClean="0">
                <a:latin typeface="Times New Roman" pitchFamily="18" charset="0"/>
                <a:cs typeface="Times New Roman" pitchFamily="18" charset="0"/>
              </a:rPr>
              <a:t>() method</a:t>
            </a:r>
          </a:p>
          <a:p>
            <a:pPr>
              <a:buFont typeface="Wingdings" pitchFamily="2" charset="2"/>
              <a:buChar char="Ø"/>
            </a:pPr>
            <a:r>
              <a:rPr lang="en-IN" dirty="0" smtClean="0">
                <a:latin typeface="Times New Roman" pitchFamily="18" charset="0"/>
                <a:cs typeface="Times New Roman" pitchFamily="18" charset="0"/>
              </a:rPr>
              <a:t>create Object of the class ,then create Thread Object by passing your class Object as parameter </a:t>
            </a:r>
            <a:r>
              <a:rPr lang="en-IN" smtClean="0">
                <a:latin typeface="Times New Roman" pitchFamily="18" charset="0"/>
                <a:cs typeface="Times New Roman" pitchFamily="18" charset="0"/>
              </a:rPr>
              <a:t>and </a:t>
            </a:r>
            <a:r>
              <a:rPr lang="en-IN" smtClean="0">
                <a:latin typeface="Times New Roman" pitchFamily="18" charset="0"/>
                <a:cs typeface="Times New Roman" pitchFamily="18" charset="0"/>
              </a:rPr>
              <a:t>call start </a:t>
            </a:r>
            <a:r>
              <a:rPr lang="en-IN" dirty="0" smtClean="0">
                <a:latin typeface="Times New Roman" pitchFamily="18" charset="0"/>
                <a:cs typeface="Times New Roman" pitchFamily="18" charset="0"/>
              </a:rPr>
              <a:t>method on Thread Object reference</a:t>
            </a:r>
          </a:p>
          <a:p>
            <a:pPr>
              <a:buFont typeface="Wingdings" pitchFamily="2" charset="2"/>
              <a:buChar char="Ø"/>
            </a:pPr>
            <a:endParaRPr lang="en-IN" sz="3600" dirty="0">
              <a:latin typeface="Times New Roman" pitchFamily="18" charset="0"/>
              <a:cs typeface="Times New Roman" pitchFamily="18" charset="0"/>
            </a:endParaRPr>
          </a:p>
        </p:txBody>
      </p:sp>
    </p:spTree>
    <p:extLst>
      <p:ext uri="{BB962C8B-B14F-4D97-AF65-F5344CB8AC3E}">
        <p14:creationId xmlns:p14="http://schemas.microsoft.com/office/powerpoint/2010/main" val="165288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836712"/>
            <a:ext cx="10972800" cy="5289451"/>
          </a:xfrm>
        </p:spPr>
        <p:txBody>
          <a:bodyPr>
            <a:normAutofit fontScale="55000" lnSpcReduction="20000"/>
          </a:bodyPr>
          <a:lstStyle/>
          <a:p>
            <a:pPr marL="0" indent="0">
              <a:buNone/>
            </a:pPr>
            <a:r>
              <a:rPr lang="en-IN" sz="1600" b="1" dirty="0" smtClean="0">
                <a:latin typeface="Times New Roman" pitchFamily="18" charset="0"/>
                <a:cs typeface="Times New Roman" pitchFamily="18" charset="0"/>
              </a:rPr>
              <a:t>Demo :</a:t>
            </a:r>
          </a:p>
          <a:p>
            <a:pPr marL="0" indent="0">
              <a:buNone/>
            </a:pPr>
            <a:r>
              <a:rPr lang="en-IN" sz="1600" dirty="0">
                <a:latin typeface="Times New Roman" pitchFamily="18" charset="0"/>
                <a:cs typeface="Times New Roman" pitchFamily="18" charset="0"/>
              </a:rPr>
              <a:t>c</a:t>
            </a:r>
            <a:r>
              <a:rPr lang="en-IN" sz="1600" dirty="0" smtClean="0">
                <a:latin typeface="Times New Roman" pitchFamily="18" charset="0"/>
                <a:cs typeface="Times New Roman" pitchFamily="18" charset="0"/>
              </a:rPr>
              <a:t>lass A implements runnable</a:t>
            </a:r>
          </a:p>
          <a:p>
            <a:pPr marL="0" indent="0">
              <a:buNone/>
            </a:pPr>
            <a:r>
              <a:rPr lang="en-IN" sz="1600" dirty="0" smtClean="0">
                <a:latin typeface="Times New Roman" pitchFamily="18" charset="0"/>
                <a:cs typeface="Times New Roman" pitchFamily="18" charset="0"/>
              </a:rPr>
              <a:t>{</a:t>
            </a:r>
          </a:p>
          <a:p>
            <a:pPr marL="0" indent="0">
              <a:buNone/>
            </a:pPr>
            <a:r>
              <a:rPr lang="en-IN" sz="1600" dirty="0">
                <a:latin typeface="Times New Roman" pitchFamily="18" charset="0"/>
                <a:cs typeface="Times New Roman" pitchFamily="18" charset="0"/>
              </a:rPr>
              <a:t>	</a:t>
            </a:r>
            <a:r>
              <a:rPr lang="en-IN" sz="1600" dirty="0" smtClean="0">
                <a:latin typeface="Times New Roman" pitchFamily="18" charset="0"/>
                <a:cs typeface="Times New Roman" pitchFamily="18" charset="0"/>
              </a:rPr>
              <a:t>public void run()</a:t>
            </a:r>
          </a:p>
          <a:p>
            <a:pPr marL="0" indent="0">
              <a:buNone/>
            </a:pPr>
            <a:r>
              <a:rPr lang="en-IN" sz="1600" dirty="0">
                <a:latin typeface="Times New Roman" pitchFamily="18" charset="0"/>
                <a:cs typeface="Times New Roman" pitchFamily="18" charset="0"/>
              </a:rPr>
              <a:t>	</a:t>
            </a:r>
            <a:r>
              <a:rPr lang="en-IN" sz="1600" dirty="0" smtClean="0">
                <a:latin typeface="Times New Roman" pitchFamily="18" charset="0"/>
                <a:cs typeface="Times New Roman" pitchFamily="18" charset="0"/>
              </a:rPr>
              <a:t>{</a:t>
            </a:r>
          </a:p>
          <a:p>
            <a:pPr marL="0" indent="0">
              <a:buNone/>
            </a:pPr>
            <a:r>
              <a:rPr lang="en-IN" sz="1600" dirty="0">
                <a:latin typeface="Times New Roman" pitchFamily="18" charset="0"/>
                <a:cs typeface="Times New Roman" pitchFamily="18" charset="0"/>
              </a:rPr>
              <a:t>	</a:t>
            </a:r>
            <a:r>
              <a:rPr lang="en-IN" sz="1600" dirty="0" smtClean="0">
                <a:latin typeface="Times New Roman" pitchFamily="18" charset="0"/>
                <a:cs typeface="Times New Roman" pitchFamily="18" charset="0"/>
              </a:rPr>
              <a:t>	for(int i=1;i&lt;=20;i++)</a:t>
            </a:r>
          </a:p>
          <a:p>
            <a:pPr marL="0" indent="0">
              <a:buNone/>
            </a:pPr>
            <a:r>
              <a:rPr lang="en-IN" sz="1600" dirty="0">
                <a:latin typeface="Times New Roman" pitchFamily="18" charset="0"/>
                <a:cs typeface="Times New Roman" pitchFamily="18" charset="0"/>
              </a:rPr>
              <a:t>	</a:t>
            </a:r>
            <a:r>
              <a:rPr lang="en-IN" sz="1600" dirty="0" smtClean="0">
                <a:latin typeface="Times New Roman" pitchFamily="18" charset="0"/>
                <a:cs typeface="Times New Roman" pitchFamily="18" charset="0"/>
              </a:rPr>
              <a:t>	{</a:t>
            </a:r>
          </a:p>
          <a:p>
            <a:pPr marL="0" indent="0">
              <a:buNone/>
            </a:pPr>
            <a:r>
              <a:rPr lang="en-IN" sz="1600" dirty="0">
                <a:latin typeface="Times New Roman" pitchFamily="18" charset="0"/>
                <a:cs typeface="Times New Roman" pitchFamily="18" charset="0"/>
              </a:rPr>
              <a:t>	</a:t>
            </a:r>
            <a:r>
              <a:rPr lang="en-IN" sz="1600" dirty="0" smtClean="0">
                <a:latin typeface="Times New Roman" pitchFamily="18" charset="0"/>
                <a:cs typeface="Times New Roman" pitchFamily="18" charset="0"/>
              </a:rPr>
              <a:t>		System.out.println(Thread.currentThread.currentThread.getName()+i);</a:t>
            </a:r>
          </a:p>
          <a:p>
            <a:pPr marL="0" indent="0">
              <a:buNone/>
            </a:pPr>
            <a:r>
              <a:rPr lang="en-IN" sz="1600" dirty="0">
                <a:latin typeface="Times New Roman" pitchFamily="18" charset="0"/>
                <a:cs typeface="Times New Roman" pitchFamily="18" charset="0"/>
              </a:rPr>
              <a:t>	</a:t>
            </a:r>
            <a:r>
              <a:rPr lang="en-IN" sz="1600" dirty="0" smtClean="0">
                <a:latin typeface="Times New Roman" pitchFamily="18" charset="0"/>
                <a:cs typeface="Times New Roman" pitchFamily="18" charset="0"/>
              </a:rPr>
              <a:t>	}</a:t>
            </a:r>
          </a:p>
          <a:p>
            <a:pPr marL="0" indent="0">
              <a:buNone/>
            </a:pPr>
            <a:r>
              <a:rPr lang="en-IN" sz="1600" dirty="0">
                <a:latin typeface="Times New Roman" pitchFamily="18" charset="0"/>
                <a:cs typeface="Times New Roman" pitchFamily="18" charset="0"/>
              </a:rPr>
              <a:t>	</a:t>
            </a:r>
            <a:r>
              <a:rPr lang="en-IN" sz="1600" dirty="0" smtClean="0">
                <a:latin typeface="Times New Roman" pitchFamily="18" charset="0"/>
                <a:cs typeface="Times New Roman" pitchFamily="18" charset="0"/>
              </a:rPr>
              <a:t>}</a:t>
            </a:r>
          </a:p>
          <a:p>
            <a:pPr marL="0" indent="0">
              <a:buNone/>
            </a:pPr>
            <a:r>
              <a:rPr lang="en-IN" sz="1600" dirty="0" smtClean="0">
                <a:latin typeface="Times New Roman" pitchFamily="18" charset="0"/>
                <a:cs typeface="Times New Roman" pitchFamily="18" charset="0"/>
              </a:rPr>
              <a:t>}</a:t>
            </a:r>
          </a:p>
          <a:p>
            <a:pPr marL="0" indent="0">
              <a:buNone/>
            </a:pPr>
            <a:r>
              <a:rPr lang="en-IN" sz="1600" dirty="0">
                <a:latin typeface="Times New Roman" pitchFamily="18" charset="0"/>
                <a:cs typeface="Times New Roman" pitchFamily="18" charset="0"/>
              </a:rPr>
              <a:t>c</a:t>
            </a:r>
            <a:r>
              <a:rPr lang="en-IN" sz="1600" dirty="0" smtClean="0">
                <a:latin typeface="Times New Roman" pitchFamily="18" charset="0"/>
                <a:cs typeface="Times New Roman" pitchFamily="18" charset="0"/>
              </a:rPr>
              <a:t>lass ThreadDemo</a:t>
            </a:r>
          </a:p>
          <a:p>
            <a:pPr marL="0" indent="0">
              <a:buNone/>
            </a:pPr>
            <a:r>
              <a:rPr lang="en-IN" sz="1600" dirty="0" smtClean="0">
                <a:latin typeface="Times New Roman" pitchFamily="18" charset="0"/>
                <a:cs typeface="Times New Roman" pitchFamily="18" charset="0"/>
              </a:rPr>
              <a:t>{</a:t>
            </a:r>
          </a:p>
          <a:p>
            <a:pPr marL="0" indent="0">
              <a:buNone/>
            </a:pPr>
            <a:r>
              <a:rPr lang="en-IN" sz="1600" dirty="0" smtClean="0">
                <a:latin typeface="Times New Roman" pitchFamily="18" charset="0"/>
                <a:cs typeface="Times New Roman" pitchFamily="18" charset="0"/>
              </a:rPr>
              <a:t>	public static void main(String[] args)</a:t>
            </a:r>
          </a:p>
          <a:p>
            <a:pPr marL="0" indent="0">
              <a:buNone/>
            </a:pPr>
            <a:r>
              <a:rPr lang="en-IN" sz="1600" dirty="0" smtClean="0">
                <a:latin typeface="Times New Roman" pitchFamily="18" charset="0"/>
                <a:cs typeface="Times New Roman" pitchFamily="18" charset="0"/>
              </a:rPr>
              <a:t>	{</a:t>
            </a:r>
          </a:p>
          <a:p>
            <a:pPr marL="0" indent="0">
              <a:buNone/>
            </a:pPr>
            <a:r>
              <a:rPr lang="en-IN" sz="1600" dirty="0" smtClean="0">
                <a:latin typeface="Times New Roman" pitchFamily="18" charset="0"/>
                <a:cs typeface="Times New Roman" pitchFamily="18" charset="0"/>
              </a:rPr>
              <a:t>		A a1=new A();</a:t>
            </a:r>
          </a:p>
          <a:p>
            <a:pPr marL="0" indent="0">
              <a:buNone/>
            </a:pPr>
            <a:r>
              <a:rPr lang="en-IN" sz="1600" dirty="0" smtClean="0">
                <a:latin typeface="Times New Roman" pitchFamily="18" charset="0"/>
                <a:cs typeface="Times New Roman" pitchFamily="18" charset="0"/>
              </a:rPr>
              <a:t>		Thread d1=new Thread(a1);</a:t>
            </a:r>
          </a:p>
          <a:p>
            <a:pPr marL="0" indent="0">
              <a:buNone/>
            </a:pPr>
            <a:r>
              <a:rPr lang="en-IN" sz="1600" dirty="0">
                <a:latin typeface="Times New Roman" pitchFamily="18" charset="0"/>
                <a:cs typeface="Times New Roman" pitchFamily="18" charset="0"/>
              </a:rPr>
              <a:t>	</a:t>
            </a:r>
            <a:r>
              <a:rPr lang="en-IN" sz="1600" dirty="0" smtClean="0">
                <a:latin typeface="Times New Roman" pitchFamily="18" charset="0"/>
                <a:cs typeface="Times New Roman" pitchFamily="18" charset="0"/>
              </a:rPr>
              <a:t>	Thread d2=new Thread(a1);</a:t>
            </a:r>
          </a:p>
          <a:p>
            <a:pPr marL="0" indent="0">
              <a:buNone/>
            </a:pPr>
            <a:r>
              <a:rPr lang="en-IN" sz="1600" dirty="0">
                <a:latin typeface="Times New Roman" pitchFamily="18" charset="0"/>
                <a:cs typeface="Times New Roman" pitchFamily="18" charset="0"/>
              </a:rPr>
              <a:t>	</a:t>
            </a:r>
            <a:r>
              <a:rPr lang="en-IN" sz="1600" dirty="0" smtClean="0">
                <a:latin typeface="Times New Roman" pitchFamily="18" charset="0"/>
                <a:cs typeface="Times New Roman" pitchFamily="18" charset="0"/>
              </a:rPr>
              <a:t>	d1.start();</a:t>
            </a:r>
          </a:p>
          <a:p>
            <a:pPr marL="0" indent="0">
              <a:buNone/>
            </a:pPr>
            <a:r>
              <a:rPr lang="en-IN" sz="1600" dirty="0">
                <a:latin typeface="Times New Roman" pitchFamily="18" charset="0"/>
                <a:cs typeface="Times New Roman" pitchFamily="18" charset="0"/>
              </a:rPr>
              <a:t>		</a:t>
            </a:r>
            <a:r>
              <a:rPr lang="en-IN" sz="1600" dirty="0" smtClean="0">
                <a:latin typeface="Times New Roman" pitchFamily="18" charset="0"/>
                <a:cs typeface="Times New Roman" pitchFamily="18" charset="0"/>
              </a:rPr>
              <a:t>d2.start</a:t>
            </a:r>
            <a:r>
              <a:rPr lang="en-IN" sz="1600" dirty="0">
                <a:latin typeface="Times New Roman" pitchFamily="18" charset="0"/>
                <a:cs typeface="Times New Roman" pitchFamily="18" charset="0"/>
              </a:rPr>
              <a:t>();</a:t>
            </a:r>
          </a:p>
          <a:p>
            <a:pPr marL="0" indent="0">
              <a:buNone/>
            </a:pPr>
            <a:endParaRPr lang="en-IN" sz="1600" dirty="0">
              <a:latin typeface="Times New Roman" pitchFamily="18" charset="0"/>
              <a:cs typeface="Times New Roman" pitchFamily="18" charset="0"/>
            </a:endParaRPr>
          </a:p>
          <a:p>
            <a:pPr marL="0" indent="0">
              <a:buNone/>
            </a:pPr>
            <a:r>
              <a:rPr lang="en-IN" sz="1600" dirty="0" smtClean="0">
                <a:latin typeface="Times New Roman" pitchFamily="18" charset="0"/>
                <a:cs typeface="Times New Roman" pitchFamily="18" charset="0"/>
              </a:rPr>
              <a:t>	}</a:t>
            </a:r>
          </a:p>
          <a:p>
            <a:pPr marL="0" indent="0">
              <a:buNone/>
            </a:pPr>
            <a:r>
              <a:rPr lang="en-IN" sz="1600" dirty="0">
                <a:latin typeface="Times New Roman" pitchFamily="18" charset="0"/>
                <a:cs typeface="Times New Roman" pitchFamily="18" charset="0"/>
              </a:rPr>
              <a:t>}</a:t>
            </a:r>
            <a:endParaRPr lang="en-IN" sz="1600" dirty="0" smtClean="0">
              <a:latin typeface="Times New Roman" pitchFamily="18" charset="0"/>
              <a:cs typeface="Times New Roman" pitchFamily="18" charset="0"/>
            </a:endParaRPr>
          </a:p>
          <a:p>
            <a:pPr marL="0" indent="0">
              <a:buNone/>
            </a:pPr>
            <a:endParaRPr lang="en-IN" sz="16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29044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fade">
                                      <p:cBhvr>
                                        <p:cTn id="82" dur="500"/>
                                        <p:tgtEl>
                                          <p:spTgt spid="3">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16" end="16"/>
                                            </p:txEl>
                                          </p:spTgt>
                                        </p:tgtEl>
                                        <p:attrNameLst>
                                          <p:attrName>style.visibility</p:attrName>
                                        </p:attrNameLst>
                                      </p:cBhvr>
                                      <p:to>
                                        <p:strVal val="visible"/>
                                      </p:to>
                                    </p:set>
                                    <p:animEffect transition="in" filter="fade">
                                      <p:cBhvr>
                                        <p:cTn id="87" dur="500"/>
                                        <p:tgtEl>
                                          <p:spTgt spid="3">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
                                            <p:txEl>
                                              <p:pRg st="17" end="17"/>
                                            </p:txEl>
                                          </p:spTgt>
                                        </p:tgtEl>
                                        <p:attrNameLst>
                                          <p:attrName>style.visibility</p:attrName>
                                        </p:attrNameLst>
                                      </p:cBhvr>
                                      <p:to>
                                        <p:strVal val="visible"/>
                                      </p:to>
                                    </p:set>
                                    <p:animEffect transition="in" filter="fade">
                                      <p:cBhvr>
                                        <p:cTn id="92" dur="500"/>
                                        <p:tgtEl>
                                          <p:spTgt spid="3">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
                                            <p:txEl>
                                              <p:pRg st="18" end="18"/>
                                            </p:txEl>
                                          </p:spTgt>
                                        </p:tgtEl>
                                        <p:attrNameLst>
                                          <p:attrName>style.visibility</p:attrName>
                                        </p:attrNameLst>
                                      </p:cBhvr>
                                      <p:to>
                                        <p:strVal val="visible"/>
                                      </p:to>
                                    </p:set>
                                    <p:animEffect transition="in" filter="fade">
                                      <p:cBhvr>
                                        <p:cTn id="97" dur="500"/>
                                        <p:tgtEl>
                                          <p:spTgt spid="3">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
                                            <p:txEl>
                                              <p:pRg st="19" end="19"/>
                                            </p:txEl>
                                          </p:spTgt>
                                        </p:tgtEl>
                                        <p:attrNameLst>
                                          <p:attrName>style.visibility</p:attrName>
                                        </p:attrNameLst>
                                      </p:cBhvr>
                                      <p:to>
                                        <p:strVal val="visible"/>
                                      </p:to>
                                    </p:set>
                                    <p:animEffect transition="in" filter="fade">
                                      <p:cBhvr>
                                        <p:cTn id="102" dur="500"/>
                                        <p:tgtEl>
                                          <p:spTgt spid="3">
                                            <p:txEl>
                                              <p:pRg st="19" end="1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
                                            <p:txEl>
                                              <p:pRg st="21" end="21"/>
                                            </p:txEl>
                                          </p:spTgt>
                                        </p:tgtEl>
                                        <p:attrNameLst>
                                          <p:attrName>style.visibility</p:attrName>
                                        </p:attrNameLst>
                                      </p:cBhvr>
                                      <p:to>
                                        <p:strVal val="visible"/>
                                      </p:to>
                                    </p:set>
                                    <p:animEffect transition="in" filter="fade">
                                      <p:cBhvr>
                                        <p:cTn id="107" dur="500"/>
                                        <p:tgtEl>
                                          <p:spTgt spid="3">
                                            <p:txEl>
                                              <p:pRg st="21" end="21"/>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
                                            <p:txEl>
                                              <p:pRg st="22" end="22"/>
                                            </p:txEl>
                                          </p:spTgt>
                                        </p:tgtEl>
                                        <p:attrNameLst>
                                          <p:attrName>style.visibility</p:attrName>
                                        </p:attrNameLst>
                                      </p:cBhvr>
                                      <p:to>
                                        <p:strVal val="visible"/>
                                      </p:to>
                                    </p:set>
                                    <p:animEffect transition="in" filter="fade">
                                      <p:cBhvr>
                                        <p:cTn id="112" dur="500"/>
                                        <p:tgtEl>
                                          <p:spTgt spid="3">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48681"/>
            <a:ext cx="10972800" cy="5577483"/>
          </a:xfrm>
        </p:spPr>
        <p:txBody>
          <a:bodyPr/>
          <a:lstStyle/>
          <a:p>
            <a:pPr marL="0" indent="0">
              <a:buNone/>
            </a:pPr>
            <a:r>
              <a:rPr lang="en-IN" dirty="0" smtClean="0"/>
              <a:t>Output :</a:t>
            </a:r>
          </a:p>
          <a:p>
            <a:pPr marL="0" indent="0">
              <a:buNone/>
            </a:pPr>
            <a:r>
              <a:rPr lang="en-IN" dirty="0" smtClean="0"/>
              <a:t>1</a:t>
            </a:r>
            <a:r>
              <a:rPr lang="en-IN" baseline="30000" dirty="0" smtClean="0"/>
              <a:t>st</a:t>
            </a:r>
            <a:r>
              <a:rPr lang="en-IN" dirty="0" smtClean="0"/>
              <a:t> run					2</a:t>
            </a:r>
            <a:r>
              <a:rPr lang="en-IN" baseline="30000" dirty="0" smtClean="0"/>
              <a:t>nd</a:t>
            </a:r>
            <a:r>
              <a:rPr lang="en-IN" dirty="0" smtClean="0"/>
              <a:t> run</a:t>
            </a:r>
          </a:p>
          <a:p>
            <a:pPr marL="0" indent="0">
              <a:buNone/>
            </a:pPr>
            <a:endParaRPr lang="en-IN" dirty="0"/>
          </a:p>
        </p:txBody>
      </p:sp>
      <p:pic>
        <p:nvPicPr>
          <p:cNvPr id="5122" name="Picture 2" descr="C:\Users\sharu_000\Desktop\threadDem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403" y="1844824"/>
            <a:ext cx="4965700" cy="472125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haru_000\Desktop\ThreadDemo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367" y="1844824"/>
            <a:ext cx="4559300" cy="463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04410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64705"/>
            <a:ext cx="10972800" cy="5256584"/>
          </a:xfrm>
        </p:spPr>
        <p:txBody>
          <a:bodyPr>
            <a:normAutofit/>
          </a:bodyPr>
          <a:lstStyle/>
          <a:p>
            <a:pPr marL="0" indent="0">
              <a:buNone/>
            </a:pPr>
            <a:r>
              <a:rPr lang="en-IN" b="1" dirty="0" smtClean="0">
                <a:latin typeface="Times New Roman" pitchFamily="18" charset="0"/>
                <a:cs typeface="Times New Roman" pitchFamily="18" charset="0"/>
              </a:rPr>
              <a:t>Difference between start() and run()</a:t>
            </a:r>
          </a:p>
          <a:p>
            <a:pPr>
              <a:buFont typeface="Wingdings" pitchFamily="2" charset="2"/>
              <a:buChar char="Ø"/>
            </a:pPr>
            <a:r>
              <a:rPr lang="en-IN" dirty="0" smtClean="0">
                <a:latin typeface="Times New Roman" pitchFamily="18" charset="0"/>
                <a:cs typeface="Times New Roman" pitchFamily="18" charset="0"/>
              </a:rPr>
              <a:t>Calling start() will create new Thread ,calling run() will not create any thread it will execute as normal method</a:t>
            </a:r>
          </a:p>
          <a:p>
            <a:pPr>
              <a:buFont typeface="Wingdings" pitchFamily="2" charset="2"/>
              <a:buChar char="Ø"/>
            </a:pPr>
            <a:r>
              <a:rPr lang="en-IN" dirty="0" smtClean="0">
                <a:latin typeface="Times New Roman" pitchFamily="18" charset="0"/>
                <a:cs typeface="Times New Roman" pitchFamily="18" charset="0"/>
              </a:rPr>
              <a:t>You can’t call start method twice on same thread it will throw Exception</a:t>
            </a:r>
          </a:p>
          <a:p>
            <a:pPr>
              <a:buFont typeface="Wingdings" pitchFamily="2" charset="2"/>
              <a:buChar char="Ø"/>
            </a:pPr>
            <a:r>
              <a:rPr lang="en-IN" dirty="0">
                <a:latin typeface="Times New Roman" pitchFamily="18" charset="0"/>
                <a:cs typeface="Times New Roman" pitchFamily="18" charset="0"/>
              </a:rPr>
              <a:t>r</a:t>
            </a:r>
            <a:r>
              <a:rPr lang="en-IN" dirty="0" smtClean="0">
                <a:latin typeface="Times New Roman" pitchFamily="18" charset="0"/>
                <a:cs typeface="Times New Roman" pitchFamily="18" charset="0"/>
              </a:rPr>
              <a:t>un() will automatically invoke when we call start()</a:t>
            </a:r>
          </a:p>
        </p:txBody>
      </p:sp>
    </p:spTree>
    <p:extLst>
      <p:ext uri="{BB962C8B-B14F-4D97-AF65-F5344CB8AC3E}">
        <p14:creationId xmlns:p14="http://schemas.microsoft.com/office/powerpoint/2010/main" val="378435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5413" y="692696"/>
            <a:ext cx="10972800" cy="936104"/>
          </a:xfrm>
        </p:spPr>
        <p:txBody>
          <a:bodyPr>
            <a:normAutofit fontScale="90000"/>
          </a:bodyPr>
          <a:lstStyle/>
          <a:p>
            <a:r>
              <a:rPr lang="en-IN" sz="4000" b="1" dirty="0">
                <a:latin typeface="Times New Roman" pitchFamily="18" charset="0"/>
                <a:cs typeface="Times New Roman" pitchFamily="18" charset="0"/>
              </a:rPr>
              <a:t>Thread Priorities</a:t>
            </a:r>
            <a:r>
              <a:rPr lang="en-IN" dirty="0"/>
              <a:t/>
            </a:r>
            <a:br>
              <a:rPr lang="en-IN" dirty="0"/>
            </a:br>
            <a:endParaRPr lang="en-IN" dirty="0"/>
          </a:p>
        </p:txBody>
      </p:sp>
      <p:sp>
        <p:nvSpPr>
          <p:cNvPr id="3" name="Content Placeholder 2"/>
          <p:cNvSpPr>
            <a:spLocks noGrp="1"/>
          </p:cNvSpPr>
          <p:nvPr>
            <p:ph idx="1"/>
          </p:nvPr>
        </p:nvSpPr>
        <p:spPr/>
        <p:txBody>
          <a:bodyPr>
            <a:normAutofit/>
          </a:bodyPr>
          <a:lstStyle/>
          <a:p>
            <a:pPr>
              <a:buFont typeface="Wingdings" pitchFamily="2" charset="2"/>
              <a:buChar char="Ø"/>
            </a:pPr>
            <a:r>
              <a:rPr lang="en-IN" sz="2800" dirty="0" smtClean="0">
                <a:latin typeface="Times New Roman" pitchFamily="18" charset="0"/>
                <a:cs typeface="Times New Roman" pitchFamily="18" charset="0"/>
              </a:rPr>
              <a:t>Based on thread priority processor will execute the thread </a:t>
            </a:r>
          </a:p>
          <a:p>
            <a:pPr>
              <a:buFont typeface="Wingdings" pitchFamily="2" charset="2"/>
              <a:buChar char="Ø"/>
            </a:pPr>
            <a:r>
              <a:rPr lang="en-IN" sz="2800" dirty="0" smtClean="0">
                <a:latin typeface="Times New Roman" pitchFamily="18" charset="0"/>
                <a:cs typeface="Times New Roman" pitchFamily="18" charset="0"/>
              </a:rPr>
              <a:t>Java threads priority is range between 1 to 10</a:t>
            </a:r>
          </a:p>
          <a:p>
            <a:pPr marL="0" indent="0">
              <a:buNone/>
            </a:pPr>
            <a:r>
              <a:rPr lang="en-US" sz="2800" dirty="0" smtClean="0"/>
              <a:t>1. public </a:t>
            </a:r>
            <a:r>
              <a:rPr lang="en-US" sz="2800" dirty="0"/>
              <a:t>static int </a:t>
            </a:r>
            <a:r>
              <a:rPr lang="en-US" sz="2800" dirty="0" smtClean="0"/>
              <a:t>MIN_PRIORITY=1</a:t>
            </a:r>
            <a:endParaRPr lang="en-US" sz="2800" dirty="0"/>
          </a:p>
          <a:p>
            <a:pPr marL="0" indent="0">
              <a:buNone/>
            </a:pPr>
            <a:r>
              <a:rPr lang="en-US" sz="2800" dirty="0" smtClean="0"/>
              <a:t>2.public </a:t>
            </a:r>
            <a:r>
              <a:rPr lang="en-US" sz="2800" dirty="0"/>
              <a:t>static int </a:t>
            </a:r>
            <a:r>
              <a:rPr lang="en-US" sz="2800" dirty="0" smtClean="0"/>
              <a:t>NORM_PRIORITY=5</a:t>
            </a:r>
            <a:endParaRPr lang="en-US" sz="2800" dirty="0"/>
          </a:p>
          <a:p>
            <a:pPr marL="0" indent="0">
              <a:buNone/>
            </a:pPr>
            <a:r>
              <a:rPr lang="en-US" sz="2800" dirty="0" smtClean="0"/>
              <a:t>3.public </a:t>
            </a:r>
            <a:r>
              <a:rPr lang="en-US" sz="2800" dirty="0"/>
              <a:t>static int </a:t>
            </a:r>
            <a:r>
              <a:rPr lang="en-US" sz="2800" dirty="0" smtClean="0"/>
              <a:t>MAX_PRIORITY=10</a:t>
            </a:r>
            <a:endParaRPr lang="en-US" sz="2800" dirty="0"/>
          </a:p>
          <a:p>
            <a:pPr>
              <a:buFont typeface="Wingdings" pitchFamily="2" charset="2"/>
              <a:buChar char="Ø"/>
            </a:pPr>
            <a:r>
              <a:rPr lang="en-IN" sz="2800" dirty="0" smtClean="0">
                <a:latin typeface="Times New Roman" pitchFamily="18" charset="0"/>
                <a:cs typeface="Times New Roman" pitchFamily="18" charset="0"/>
              </a:rPr>
              <a:t>The thread which is having MAX_PRIORITY will execute first</a:t>
            </a:r>
          </a:p>
          <a:p>
            <a:pPr>
              <a:buFont typeface="Wingdings" pitchFamily="2" charset="2"/>
              <a:buChar char="Ø"/>
            </a:pPr>
            <a:r>
              <a:rPr lang="en-IN" sz="2800" dirty="0" smtClean="0">
                <a:latin typeface="Times New Roman" pitchFamily="18" charset="0"/>
                <a:cs typeface="Times New Roman" pitchFamily="18" charset="0"/>
              </a:rPr>
              <a:t>The threads which is having MIN_PRIORITY will execute last</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357765758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5413" y="692696"/>
            <a:ext cx="10972800" cy="936104"/>
          </a:xfrm>
        </p:spPr>
        <p:txBody>
          <a:bodyPr>
            <a:normAutofit fontScale="90000"/>
          </a:bodyPr>
          <a:lstStyle/>
          <a:p>
            <a:r>
              <a:rPr lang="en-IN" sz="4000" b="1" dirty="0">
                <a:latin typeface="Times New Roman" pitchFamily="18" charset="0"/>
                <a:cs typeface="Times New Roman" pitchFamily="18" charset="0"/>
              </a:rPr>
              <a:t>Thread Priorities</a:t>
            </a:r>
            <a:r>
              <a:rPr lang="en-IN" dirty="0"/>
              <a:t/>
            </a:r>
            <a:br>
              <a:rPr lang="en-IN" dirty="0"/>
            </a:br>
            <a:endParaRPr lang="en-IN" dirty="0"/>
          </a:p>
        </p:txBody>
      </p:sp>
      <p:sp>
        <p:nvSpPr>
          <p:cNvPr id="3" name="Content Placeholder 2"/>
          <p:cNvSpPr>
            <a:spLocks noGrp="1"/>
          </p:cNvSpPr>
          <p:nvPr>
            <p:ph idx="1"/>
          </p:nvPr>
        </p:nvSpPr>
        <p:spPr/>
        <p:txBody>
          <a:bodyPr>
            <a:normAutofit/>
          </a:bodyPr>
          <a:lstStyle/>
          <a:p>
            <a:pPr>
              <a:buFont typeface="Wingdings" pitchFamily="2" charset="2"/>
              <a:buChar char="Ø"/>
            </a:pPr>
            <a:r>
              <a:rPr lang="en-IN" sz="2800" dirty="0" smtClean="0">
                <a:latin typeface="Times New Roman" pitchFamily="18" charset="0"/>
                <a:cs typeface="Times New Roman" pitchFamily="18" charset="0"/>
              </a:rPr>
              <a:t>Default priority is 5 for main thread</a:t>
            </a:r>
          </a:p>
          <a:p>
            <a:pPr>
              <a:buFont typeface="Wingdings" pitchFamily="2" charset="2"/>
              <a:buChar char="Ø"/>
            </a:pPr>
            <a:r>
              <a:rPr lang="en-IN" sz="2800" dirty="0" smtClean="0">
                <a:latin typeface="Times New Roman" pitchFamily="18" charset="0"/>
                <a:cs typeface="Times New Roman" pitchFamily="18" charset="0"/>
              </a:rPr>
              <a:t>Priority will be inherited from parent thread to child thread  means if you not given priority to your nondaemon  thread it will inherit the priority from main thread</a:t>
            </a:r>
          </a:p>
          <a:p>
            <a:pPr>
              <a:buFont typeface="Wingdings" pitchFamily="2" charset="2"/>
              <a:buChar char="Ø"/>
            </a:pPr>
            <a:r>
              <a:rPr lang="en-IN" sz="2800" dirty="0" smtClean="0">
                <a:latin typeface="Times New Roman" pitchFamily="18" charset="0"/>
                <a:cs typeface="Times New Roman" pitchFamily="18" charset="0"/>
              </a:rPr>
              <a:t>setPriority() is used to set the priority for thread</a:t>
            </a:r>
          </a:p>
          <a:p>
            <a:pPr>
              <a:buFont typeface="Wingdings" pitchFamily="2" charset="2"/>
              <a:buChar char="Ø"/>
            </a:pPr>
            <a:r>
              <a:rPr lang="en-IN" sz="2800" dirty="0" smtClean="0">
                <a:latin typeface="Times New Roman" pitchFamily="18" charset="0"/>
                <a:cs typeface="Times New Roman" pitchFamily="18" charset="0"/>
              </a:rPr>
              <a:t>getPriority() will return priority of thread that is int value</a:t>
            </a:r>
          </a:p>
          <a:p>
            <a:pPr>
              <a:buFont typeface="Wingdings" pitchFamily="2" charset="2"/>
              <a:buChar char="Ø"/>
            </a:pP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4164412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554643"/>
            <a:ext cx="10972800"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JDK Installation</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50576"/>
            <a:ext cx="11537577" cy="2677656"/>
          </a:xfrm>
          <a:prstGeom prst="rect">
            <a:avLst/>
          </a:prstGeom>
          <a:noFill/>
        </p:spPr>
        <p:txBody>
          <a:bodyPr wrap="square" rtlCol="0">
            <a:spAutoFit/>
          </a:bodyPr>
          <a:lstStyle/>
          <a:p>
            <a:r>
              <a:rPr lang="en-IN" sz="2800" dirty="0" smtClean="0">
                <a:latin typeface="Times New Roman" panose="02020603050405020304" pitchFamily="18" charset="0"/>
                <a:cs typeface="Times New Roman" panose="02020603050405020304" pitchFamily="18" charset="0"/>
              </a:rPr>
              <a:t>JDK stands for Java Development Kit. It is required to develop Java programs.</a:t>
            </a:r>
          </a:p>
          <a:p>
            <a:r>
              <a:rPr lang="en-IN" sz="2800" dirty="0" smtClean="0">
                <a:latin typeface="Times New Roman" panose="02020603050405020304" pitchFamily="18" charset="0"/>
                <a:cs typeface="Times New Roman" panose="02020603050405020304" pitchFamily="18" charset="0"/>
              </a:rPr>
              <a:t>To install JDK follow these simple steps:</a:t>
            </a:r>
          </a:p>
          <a:p>
            <a:pPr marL="514350" indent="-514350">
              <a:buFont typeface="+mj-lt"/>
              <a:buAutoNum type="arabicPeriod"/>
            </a:pPr>
            <a:r>
              <a:rPr lang="en-IN" sz="2800" dirty="0" smtClean="0">
                <a:latin typeface="Times New Roman" panose="02020603050405020304" pitchFamily="18" charset="0"/>
                <a:cs typeface="Times New Roman" panose="02020603050405020304" pitchFamily="18" charset="0"/>
              </a:rPr>
              <a:t>Download JDK</a:t>
            </a:r>
          </a:p>
          <a:p>
            <a:pPr marL="514350" indent="-514350">
              <a:buFont typeface="+mj-lt"/>
              <a:buAutoNum type="arabicPeriod"/>
            </a:pPr>
            <a:r>
              <a:rPr lang="en-IN" sz="2800" dirty="0" smtClean="0">
                <a:latin typeface="Times New Roman" panose="02020603050405020304" pitchFamily="18" charset="0"/>
                <a:cs typeface="Times New Roman" panose="02020603050405020304" pitchFamily="18" charset="0"/>
              </a:rPr>
              <a:t>Install JDK and JRE</a:t>
            </a:r>
          </a:p>
          <a:p>
            <a:pPr marL="514350" indent="-514350">
              <a:buFont typeface="+mj-lt"/>
              <a:buAutoNum type="arabicPeriod"/>
            </a:pPr>
            <a:r>
              <a:rPr lang="en-IN" sz="2800" dirty="0" smtClean="0">
                <a:latin typeface="Times New Roman" panose="02020603050405020304" pitchFamily="18" charset="0"/>
                <a:cs typeface="Times New Roman" panose="02020603050405020304" pitchFamily="18" charset="0"/>
              </a:rPr>
              <a:t>Include JDK’s “bin” Directory in the Path.</a:t>
            </a:r>
          </a:p>
          <a:p>
            <a:pPr marL="971550" lvl="1" indent="-514350">
              <a:buFont typeface="Arial" panose="020B0604020202020204" pitchFamily="34" charset="0"/>
              <a:buChar char="•"/>
            </a:pPr>
            <a:r>
              <a:rPr lang="en-IN" sz="2800" dirty="0" smtClean="0">
                <a:latin typeface="Times New Roman" panose="02020603050405020304" pitchFamily="18" charset="0"/>
                <a:cs typeface="Times New Roman" panose="02020603050405020304" pitchFamily="18" charset="0"/>
              </a:rPr>
              <a:t>JDK’s “bin” Directory can be also used in “.bat” file.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314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5413" y="692696"/>
            <a:ext cx="10972800" cy="936104"/>
          </a:xfrm>
        </p:spPr>
        <p:txBody>
          <a:bodyPr>
            <a:normAutofit fontScale="90000"/>
          </a:bodyPr>
          <a:lstStyle/>
          <a:p>
            <a:r>
              <a:rPr lang="en-IN" dirty="0">
                <a:latin typeface="Tahoma" pitchFamily="34" charset="0"/>
                <a:ea typeface="Tahoma" pitchFamily="34" charset="0"/>
                <a:cs typeface="Tahoma" pitchFamily="34" charset="0"/>
              </a:rPr>
              <a:t/>
            </a:r>
            <a:br>
              <a:rPr lang="en-IN" dirty="0">
                <a:latin typeface="Tahoma" pitchFamily="34" charset="0"/>
                <a:ea typeface="Tahoma" pitchFamily="34" charset="0"/>
                <a:cs typeface="Tahoma" pitchFamily="34" charset="0"/>
              </a:rPr>
            </a:br>
            <a:r>
              <a:rPr lang="en-IN" b="1" dirty="0" smtClean="0">
                <a:latin typeface="Times New Roman" pitchFamily="18" charset="0"/>
                <a:ea typeface="Tahoma" pitchFamily="34" charset="0"/>
                <a:cs typeface="Times New Roman" pitchFamily="18" charset="0"/>
              </a:rPr>
              <a:t>Daemon Thread</a:t>
            </a:r>
            <a:r>
              <a:rPr lang="en-IN" dirty="0" smtClean="0">
                <a:latin typeface="Tahoma" pitchFamily="34" charset="0"/>
                <a:ea typeface="Tahoma" pitchFamily="34" charset="0"/>
                <a:cs typeface="Tahoma" pitchFamily="34" charset="0"/>
              </a:rPr>
              <a:t/>
            </a:r>
            <a:br>
              <a:rPr lang="en-IN" dirty="0" smtClean="0">
                <a:latin typeface="Tahoma" pitchFamily="34" charset="0"/>
                <a:ea typeface="Tahoma" pitchFamily="34" charset="0"/>
                <a:cs typeface="Tahoma" pitchFamily="34" charset="0"/>
              </a:rPr>
            </a:br>
            <a:endParaRPr lang="en-IN"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rmAutofit/>
          </a:bodyPr>
          <a:lstStyle/>
          <a:p>
            <a:pPr>
              <a:buFont typeface="Wingdings" pitchFamily="2" charset="2"/>
              <a:buChar char="Ø"/>
            </a:pPr>
            <a:r>
              <a:rPr lang="en-IN" sz="2800" dirty="0" smtClean="0">
                <a:latin typeface="Times New Roman" pitchFamily="18" charset="0"/>
                <a:cs typeface="Times New Roman" pitchFamily="18" charset="0"/>
              </a:rPr>
              <a:t>Daemon threads are those thread which provides support for other thread or non-daemon Threads</a:t>
            </a:r>
          </a:p>
          <a:p>
            <a:pPr>
              <a:buFont typeface="Wingdings" pitchFamily="2" charset="2"/>
              <a:buChar char="Ø"/>
            </a:pPr>
            <a:r>
              <a:rPr lang="en-IN" sz="2800" dirty="0" smtClean="0">
                <a:latin typeface="Times New Roman" pitchFamily="18" charset="0"/>
                <a:cs typeface="Times New Roman" pitchFamily="18" charset="0"/>
              </a:rPr>
              <a:t>Daemon threads will run in back ground</a:t>
            </a:r>
          </a:p>
          <a:p>
            <a:pPr marL="0" indent="0">
              <a:buNone/>
            </a:pPr>
            <a:endParaRPr lang="en-IN" sz="2800" dirty="0" smtClean="0">
              <a:latin typeface="Times New Roman" pitchFamily="18" charset="0"/>
              <a:cs typeface="Times New Roman" pitchFamily="18" charset="0"/>
            </a:endParaRPr>
          </a:p>
          <a:p>
            <a:pPr marL="0" indent="0">
              <a:buNone/>
            </a:pPr>
            <a:r>
              <a:rPr lang="en-IN" sz="2800" dirty="0" smtClean="0">
                <a:latin typeface="Times New Roman" pitchFamily="18" charset="0"/>
                <a:cs typeface="Times New Roman" pitchFamily="18" charset="0"/>
              </a:rPr>
              <a:t>Ex : Garbage collector, main Thread</a:t>
            </a:r>
          </a:p>
          <a:p>
            <a:pPr>
              <a:buFont typeface="Wingdings" pitchFamily="2" charset="2"/>
              <a:buChar char="Ø"/>
            </a:pPr>
            <a:r>
              <a:rPr lang="en-IN" sz="2800" dirty="0" smtClean="0">
                <a:latin typeface="Times New Roman" pitchFamily="18" charset="0"/>
                <a:cs typeface="Times New Roman" pitchFamily="18" charset="0"/>
              </a:rPr>
              <a:t>Daemon Thread priority will less then non-daemon thread but based on situation jvm will increase their </a:t>
            </a:r>
          </a:p>
          <a:p>
            <a:pPr marL="0" indent="0">
              <a:buNone/>
            </a:pPr>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   thread priority </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329173013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92697"/>
            <a:ext cx="10972800" cy="5433467"/>
          </a:xfrm>
        </p:spPr>
        <p:txBody>
          <a:bodyPr>
            <a:normAutofit/>
          </a:bodyPr>
          <a:lstStyle/>
          <a:p>
            <a:pPr>
              <a:buFont typeface="Wingdings" pitchFamily="2" charset="2"/>
              <a:buChar char="Ø"/>
            </a:pPr>
            <a:r>
              <a:rPr lang="en-IN" sz="2800" dirty="0">
                <a:latin typeface="Times New Roman" pitchFamily="18" charset="0"/>
                <a:cs typeface="Times New Roman" pitchFamily="18" charset="0"/>
              </a:rPr>
              <a:t>if </a:t>
            </a:r>
            <a:r>
              <a:rPr lang="en-IN" sz="2800" dirty="0" smtClean="0">
                <a:latin typeface="Times New Roman" pitchFamily="18" charset="0"/>
                <a:cs typeface="Times New Roman" pitchFamily="18" charset="0"/>
              </a:rPr>
              <a:t>their </a:t>
            </a:r>
            <a:r>
              <a:rPr lang="en-IN" sz="2800" dirty="0">
                <a:latin typeface="Times New Roman" pitchFamily="18" charset="0"/>
                <a:cs typeface="Times New Roman" pitchFamily="18" charset="0"/>
              </a:rPr>
              <a:t>is no thread then jvm will  </a:t>
            </a:r>
            <a:r>
              <a:rPr lang="en-IN" sz="2800" dirty="0" smtClean="0">
                <a:latin typeface="Times New Roman" pitchFamily="18" charset="0"/>
                <a:cs typeface="Times New Roman" pitchFamily="18" charset="0"/>
              </a:rPr>
              <a:t>terminate the daemon thread</a:t>
            </a:r>
          </a:p>
          <a:p>
            <a:pPr>
              <a:buFont typeface="Wingdings" pitchFamily="2" charset="2"/>
              <a:buChar char="Ø"/>
            </a:pPr>
            <a:r>
              <a:rPr lang="en-IN" sz="2800" dirty="0" smtClean="0">
                <a:latin typeface="Times New Roman" pitchFamily="18" charset="0"/>
                <a:cs typeface="Times New Roman" pitchFamily="18" charset="0"/>
              </a:rPr>
              <a:t>Methods for Daemon threads</a:t>
            </a:r>
          </a:p>
          <a:p>
            <a:pPr marL="0" indent="0">
              <a:buNone/>
            </a:pPr>
            <a:r>
              <a:rPr lang="en-IN" sz="2800" dirty="0" smtClean="0">
                <a:latin typeface="Times New Roman" pitchFamily="18" charset="0"/>
                <a:cs typeface="Times New Roman" pitchFamily="18" charset="0"/>
              </a:rPr>
              <a:t>	1.</a:t>
            </a:r>
            <a:r>
              <a:rPr lang="en-IN" sz="2800" dirty="0"/>
              <a:t> public void setDaemon(boolean status</a:t>
            </a:r>
            <a:r>
              <a:rPr lang="en-IN" sz="2800" dirty="0" smtClean="0"/>
              <a:t>)</a:t>
            </a:r>
          </a:p>
          <a:p>
            <a:pPr marL="0" indent="0">
              <a:buNone/>
            </a:pPr>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used to set thread as Daemon Thread</a:t>
            </a:r>
          </a:p>
          <a:p>
            <a:pPr marL="0" indent="0">
              <a:buNone/>
            </a:pPr>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2.</a:t>
            </a:r>
            <a:r>
              <a:rPr lang="en-IN" sz="2800" dirty="0"/>
              <a:t> public boolean isDaemon</a:t>
            </a:r>
            <a:r>
              <a:rPr lang="en-IN" sz="2800" dirty="0" smtClean="0"/>
              <a:t>()</a:t>
            </a:r>
          </a:p>
          <a:p>
            <a:pPr marL="0" indent="0">
              <a:buNone/>
            </a:pPr>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	return boolean value checks the thread is Daemon or not</a:t>
            </a:r>
          </a:p>
          <a:p>
            <a:pPr>
              <a:buFont typeface="Wingdings" pitchFamily="2" charset="2"/>
              <a:buChar char="Ø"/>
            </a:pPr>
            <a:r>
              <a:rPr lang="en-IN" sz="2800" dirty="0" smtClean="0">
                <a:latin typeface="Times New Roman" pitchFamily="18" charset="0"/>
                <a:cs typeface="Times New Roman" pitchFamily="18" charset="0"/>
              </a:rPr>
              <a:t>To make thread as daemon it should set Daemon before it starting otherwise illegalthreadstateException will throw</a:t>
            </a:r>
            <a:endParaRPr lang="en-IN" sz="2800" dirty="0">
              <a:latin typeface="Times New Roman" pitchFamily="18" charset="0"/>
              <a:cs typeface="Times New Roman" pitchFamily="18" charset="0"/>
            </a:endParaRPr>
          </a:p>
          <a:p>
            <a:pPr>
              <a:buFont typeface="Wingdings" pitchFamily="2" charset="2"/>
              <a:buChar char="Ø"/>
            </a:pP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384191700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72816"/>
            <a:ext cx="10972800" cy="4353347"/>
          </a:xfrm>
        </p:spPr>
        <p:txBody>
          <a:bodyPr>
            <a:normAutofit/>
          </a:bodyPr>
          <a:lstStyle/>
          <a:p>
            <a:pPr>
              <a:buFont typeface="Wingdings" pitchFamily="2" charset="2"/>
              <a:buChar char="Ø"/>
            </a:pPr>
            <a:r>
              <a:rPr lang="en-IN" sz="2800" dirty="0" smtClean="0">
                <a:latin typeface="Times New Roman" pitchFamily="18" charset="0"/>
                <a:cs typeface="Times New Roman" pitchFamily="18" charset="0"/>
              </a:rPr>
              <a:t> thread pool is group of thread or worker threads which are waiting for job </a:t>
            </a:r>
          </a:p>
          <a:p>
            <a:pPr>
              <a:buFont typeface="Wingdings" pitchFamily="2" charset="2"/>
              <a:buChar char="Ø"/>
            </a:pPr>
            <a:r>
              <a:rPr lang="en-IN" sz="2800" dirty="0" smtClean="0">
                <a:latin typeface="Times New Roman" pitchFamily="18" charset="0"/>
                <a:cs typeface="Times New Roman" pitchFamily="18" charset="0"/>
              </a:rPr>
              <a:t>Advantage of thread pool is we can reuse the thread as many time hence performance will be increases</a:t>
            </a:r>
          </a:p>
          <a:p>
            <a:pPr>
              <a:buFont typeface="Wingdings" pitchFamily="2" charset="2"/>
              <a:buChar char="Ø"/>
            </a:pPr>
            <a:r>
              <a:rPr lang="en-IN" sz="2800" dirty="0" smtClean="0">
                <a:latin typeface="Times New Roman" pitchFamily="18" charset="0"/>
                <a:cs typeface="Times New Roman" pitchFamily="18" charset="0"/>
              </a:rPr>
              <a:t>In thread pool a group of fixed number of threads create and  a thread from thread pool will be pulled and assign the job</a:t>
            </a:r>
          </a:p>
          <a:p>
            <a:pPr>
              <a:buFont typeface="Wingdings" pitchFamily="2" charset="2"/>
              <a:buChar char="Ø"/>
            </a:pPr>
            <a:r>
              <a:rPr lang="en-IN" sz="2800" dirty="0" smtClean="0">
                <a:latin typeface="Times New Roman" pitchFamily="18" charset="0"/>
                <a:cs typeface="Times New Roman" pitchFamily="18" charset="0"/>
              </a:rPr>
              <a:t>After completion of the job the thread will go back into the thread pool</a:t>
            </a:r>
            <a:endParaRPr lang="en-IN" sz="2800" dirty="0">
              <a:latin typeface="Times New Roman" pitchFamily="18" charset="0"/>
              <a:cs typeface="Times New Roman" pitchFamily="18" charset="0"/>
            </a:endParaRPr>
          </a:p>
        </p:txBody>
      </p:sp>
      <p:sp>
        <p:nvSpPr>
          <p:cNvPr id="2" name="TextBox 1"/>
          <p:cNvSpPr txBox="1"/>
          <p:nvPr/>
        </p:nvSpPr>
        <p:spPr>
          <a:xfrm>
            <a:off x="2159563" y="692697"/>
            <a:ext cx="6048672" cy="984885"/>
          </a:xfrm>
          <a:prstGeom prst="rect">
            <a:avLst/>
          </a:prstGeom>
          <a:noFill/>
        </p:spPr>
        <p:txBody>
          <a:bodyPr wrap="square" rtlCol="0">
            <a:spAutoFit/>
          </a:bodyPr>
          <a:lstStyle/>
          <a:p>
            <a:r>
              <a:rPr lang="en-IN" sz="4000" b="1" dirty="0">
                <a:latin typeface="Times New Roman" pitchFamily="18" charset="0"/>
                <a:cs typeface="Times New Roman" pitchFamily="18" charset="0"/>
              </a:rPr>
              <a:t>Thread Pool</a:t>
            </a:r>
          </a:p>
          <a:p>
            <a:endParaRPr lang="en-IN" dirty="0"/>
          </a:p>
        </p:txBody>
      </p:sp>
    </p:spTree>
    <p:extLst>
      <p:ext uri="{BB962C8B-B14F-4D97-AF65-F5344CB8AC3E}">
        <p14:creationId xmlns:p14="http://schemas.microsoft.com/office/powerpoint/2010/main" val="188561718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72816"/>
            <a:ext cx="10972800" cy="4353347"/>
          </a:xfrm>
        </p:spPr>
        <p:txBody>
          <a:bodyPr>
            <a:normAutofit/>
          </a:bodyPr>
          <a:lstStyle/>
          <a:p>
            <a:pPr>
              <a:buFont typeface="Wingdings" pitchFamily="2" charset="2"/>
              <a:buChar char="Ø"/>
            </a:pPr>
            <a:r>
              <a:rPr lang="en-IN" sz="2800" dirty="0" smtClean="0">
                <a:latin typeface="Times New Roman" pitchFamily="18" charset="0"/>
                <a:cs typeface="Times New Roman" pitchFamily="18" charset="0"/>
              </a:rPr>
              <a:t> thread pools are used in jsp and servlet where container creates a thread pool to process the request</a:t>
            </a:r>
          </a:p>
          <a:p>
            <a:pPr>
              <a:buFont typeface="Wingdings" pitchFamily="2" charset="2"/>
              <a:buChar char="Ø"/>
            </a:pPr>
            <a:r>
              <a:rPr lang="en-IN" sz="2800" dirty="0" smtClean="0">
                <a:latin typeface="Times New Roman" pitchFamily="18" charset="0"/>
                <a:cs typeface="Times New Roman" pitchFamily="18" charset="0"/>
              </a:rPr>
              <a:t>The following code will create thread pool of 10 threads</a:t>
            </a:r>
          </a:p>
          <a:p>
            <a:pPr marL="0" indent="0">
              <a:buNone/>
            </a:pPr>
            <a:r>
              <a:rPr lang="en-IN" sz="2800" dirty="0"/>
              <a:t> </a:t>
            </a:r>
            <a:r>
              <a:rPr lang="en-IN" sz="2400" dirty="0" smtClean="0">
                <a:latin typeface="Times New Roman" pitchFamily="18" charset="0"/>
                <a:cs typeface="Times New Roman" pitchFamily="18" charset="0"/>
              </a:rPr>
              <a:t>ExecutorService executor = Executors.newFixedThreadPool(10)</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302205262"/>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72816"/>
            <a:ext cx="10972800" cy="4353347"/>
          </a:xfrm>
        </p:spPr>
        <p:txBody>
          <a:bodyPr>
            <a:normAutofit/>
          </a:bodyPr>
          <a:lstStyle/>
          <a:p>
            <a:pPr>
              <a:buFont typeface="Wingdings" pitchFamily="2" charset="2"/>
              <a:buChar char="Ø"/>
            </a:pPr>
            <a:r>
              <a:rPr lang="en-US" dirty="0">
                <a:latin typeface="Times New Roman" pitchFamily="18" charset="0"/>
                <a:cs typeface="Times New Roman" pitchFamily="18" charset="0"/>
              </a:rPr>
              <a:t>Java provides a convenient way to group multiple threads in a single </a:t>
            </a:r>
            <a:r>
              <a:rPr lang="en-US" dirty="0" smtClean="0">
                <a:latin typeface="Times New Roman" pitchFamily="18" charset="0"/>
                <a:cs typeface="Times New Roman" pitchFamily="18" charset="0"/>
              </a:rPr>
              <a:t>object</a:t>
            </a:r>
          </a:p>
          <a:p>
            <a:pPr>
              <a:buFont typeface="Wingdings" pitchFamily="2" charset="2"/>
              <a:buChar char="Ø"/>
            </a:pPr>
            <a:r>
              <a:rPr lang="en-US" dirty="0" smtClean="0">
                <a:latin typeface="Times New Roman" pitchFamily="18" charset="0"/>
                <a:cs typeface="Times New Roman" pitchFamily="18" charset="0"/>
              </a:rPr>
              <a:t>Thread group can be used to suspend resume interrupt group of thread by single method</a:t>
            </a:r>
          </a:p>
          <a:p>
            <a:pPr>
              <a:buFont typeface="Wingdings" pitchFamily="2" charset="2"/>
              <a:buChar char="Ø"/>
            </a:pPr>
            <a:r>
              <a:rPr lang="en-US" dirty="0" smtClean="0">
                <a:latin typeface="Times New Roman" pitchFamily="18" charset="0"/>
                <a:cs typeface="Times New Roman" pitchFamily="18" charset="0"/>
              </a:rPr>
              <a:t>Thread group </a:t>
            </a:r>
            <a:r>
              <a:rPr lang="en-IN" dirty="0" smtClean="0"/>
              <a:t>implemented </a:t>
            </a:r>
            <a:r>
              <a:rPr lang="en-IN" dirty="0"/>
              <a:t>by </a:t>
            </a:r>
            <a:r>
              <a:rPr lang="en-IN" i="1" dirty="0" smtClean="0"/>
              <a:t>java.lang.ThreadGroup</a:t>
            </a:r>
          </a:p>
          <a:p>
            <a:pPr marL="0" indent="0">
              <a:buNone/>
            </a:pPr>
            <a:endParaRPr lang="en-IN" dirty="0">
              <a:latin typeface="Times New Roman" pitchFamily="18" charset="0"/>
              <a:cs typeface="Times New Roman" pitchFamily="18" charset="0"/>
            </a:endParaRPr>
          </a:p>
        </p:txBody>
      </p:sp>
      <p:sp>
        <p:nvSpPr>
          <p:cNvPr id="2" name="TextBox 1"/>
          <p:cNvSpPr txBox="1"/>
          <p:nvPr/>
        </p:nvSpPr>
        <p:spPr>
          <a:xfrm>
            <a:off x="2159563" y="692697"/>
            <a:ext cx="6048672" cy="984885"/>
          </a:xfrm>
          <a:prstGeom prst="rect">
            <a:avLst/>
          </a:prstGeom>
          <a:noFill/>
        </p:spPr>
        <p:txBody>
          <a:bodyPr wrap="square" rtlCol="0">
            <a:spAutoFit/>
          </a:bodyPr>
          <a:lstStyle/>
          <a:p>
            <a:r>
              <a:rPr lang="en-IN" sz="4000" b="1" dirty="0" smtClean="0">
                <a:latin typeface="Times New Roman" pitchFamily="18" charset="0"/>
                <a:cs typeface="Times New Roman" pitchFamily="18" charset="0"/>
              </a:rPr>
              <a:t>Thread grou</a:t>
            </a:r>
            <a:r>
              <a:rPr lang="en-IN" sz="4000" b="1" dirty="0">
                <a:latin typeface="Times New Roman" pitchFamily="18" charset="0"/>
                <a:cs typeface="Times New Roman" pitchFamily="18" charset="0"/>
              </a:rPr>
              <a:t>p</a:t>
            </a:r>
          </a:p>
          <a:p>
            <a:endParaRPr lang="en-IN" dirty="0"/>
          </a:p>
        </p:txBody>
      </p:sp>
    </p:spTree>
    <p:extLst>
      <p:ext uri="{BB962C8B-B14F-4D97-AF65-F5344CB8AC3E}">
        <p14:creationId xmlns:p14="http://schemas.microsoft.com/office/powerpoint/2010/main" val="326287117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64705"/>
            <a:ext cx="10972800" cy="5361459"/>
          </a:xfrm>
        </p:spPr>
        <p:txBody>
          <a:bodyPr>
            <a:normAutofit/>
          </a:bodyPr>
          <a:lstStyle/>
          <a:p>
            <a:pPr marL="0" indent="0">
              <a:buNone/>
            </a:pPr>
            <a:r>
              <a:rPr lang="en-IN" sz="3600" b="1" dirty="0">
                <a:latin typeface="Times New Roman" pitchFamily="18" charset="0"/>
                <a:cs typeface="Times New Roman" pitchFamily="18" charset="0"/>
              </a:rPr>
              <a:t>Constructors of ThreadGroup </a:t>
            </a:r>
            <a:r>
              <a:rPr lang="en-IN" sz="3600" b="1" dirty="0" smtClean="0">
                <a:latin typeface="Times New Roman" pitchFamily="18" charset="0"/>
                <a:cs typeface="Times New Roman" pitchFamily="18" charset="0"/>
              </a:rPr>
              <a:t>class</a:t>
            </a:r>
          </a:p>
          <a:p>
            <a:pPr marL="514350" indent="-514350">
              <a:buAutoNum type="arabicPeriod"/>
            </a:pPr>
            <a:r>
              <a:rPr lang="en-IN" sz="2800" dirty="0" smtClean="0">
                <a:latin typeface="Times New Roman" pitchFamily="18" charset="0"/>
                <a:cs typeface="Times New Roman" pitchFamily="18" charset="0"/>
              </a:rPr>
              <a:t>ThreadGroup(String </a:t>
            </a:r>
            <a:r>
              <a:rPr lang="en-IN" sz="2800" dirty="0">
                <a:latin typeface="Times New Roman" pitchFamily="18" charset="0"/>
                <a:cs typeface="Times New Roman" pitchFamily="18" charset="0"/>
              </a:rPr>
              <a:t>name</a:t>
            </a:r>
            <a:r>
              <a:rPr lang="en-IN" sz="2800" dirty="0" smtClean="0">
                <a:latin typeface="Times New Roman" pitchFamily="18" charset="0"/>
                <a:cs typeface="Times New Roman" pitchFamily="18" charset="0"/>
              </a:rPr>
              <a:t>)</a:t>
            </a:r>
          </a:p>
          <a:p>
            <a:pPr marL="0" indent="0">
              <a:buNone/>
            </a:pPr>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create thread group of given name</a:t>
            </a:r>
          </a:p>
          <a:p>
            <a:pPr marL="0" indent="0">
              <a:buNone/>
            </a:pPr>
            <a:r>
              <a:rPr lang="en-IN" sz="2800" dirty="0" smtClean="0">
                <a:latin typeface="Times New Roman" pitchFamily="18" charset="0"/>
                <a:cs typeface="Times New Roman" pitchFamily="18" charset="0"/>
              </a:rPr>
              <a:t>2. </a:t>
            </a:r>
            <a:r>
              <a:rPr lang="en-IN" sz="2800" dirty="0">
                <a:latin typeface="Times New Roman" pitchFamily="18" charset="0"/>
                <a:cs typeface="Times New Roman" pitchFamily="18" charset="0"/>
              </a:rPr>
              <a:t>ThreadGroup(ThreadGroup parent, String name</a:t>
            </a:r>
            <a:r>
              <a:rPr lang="en-IN" sz="2800" dirty="0" smtClean="0">
                <a:latin typeface="Times New Roman" pitchFamily="18" charset="0"/>
                <a:cs typeface="Times New Roman" pitchFamily="18" charset="0"/>
              </a:rPr>
              <a:t>)</a:t>
            </a:r>
          </a:p>
          <a:p>
            <a:pPr marL="0" indent="0">
              <a:buNone/>
            </a:pPr>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create thread group of given parent group and name</a:t>
            </a:r>
            <a:endParaRPr lang="en-IN" sz="2800" dirty="0">
              <a:latin typeface="Times New Roman" pitchFamily="18" charset="0"/>
              <a:cs typeface="Times New Roman" pitchFamily="18" charset="0"/>
            </a:endParaRPr>
          </a:p>
          <a:p>
            <a:pPr marL="0" indent="0">
              <a:buNone/>
            </a:pPr>
            <a:r>
              <a:rPr lang="en-IN" sz="3600" b="1" dirty="0" smtClean="0">
                <a:latin typeface="Times New Roman" pitchFamily="18" charset="0"/>
                <a:cs typeface="Times New Roman" pitchFamily="18" charset="0"/>
              </a:rPr>
              <a:t>Methods in ThreadGroup</a:t>
            </a:r>
          </a:p>
          <a:p>
            <a:pPr marL="514350" indent="-514350">
              <a:buAutoNum type="arabicPeriod"/>
            </a:pPr>
            <a:r>
              <a:rPr lang="en-IN" sz="2800" dirty="0" smtClean="0"/>
              <a:t>int </a:t>
            </a:r>
            <a:r>
              <a:rPr lang="en-IN" sz="2800" dirty="0"/>
              <a:t>activeCount</a:t>
            </a:r>
            <a:r>
              <a:rPr lang="en-IN" sz="2800" dirty="0" smtClean="0"/>
              <a:t>()</a:t>
            </a:r>
          </a:p>
          <a:p>
            <a:pPr marL="0" indent="0">
              <a:buNone/>
            </a:pPr>
            <a:r>
              <a:rPr lang="en-IN" sz="2800" dirty="0" smtClean="0">
                <a:latin typeface="Times New Roman" pitchFamily="18" charset="0"/>
                <a:cs typeface="Times New Roman" pitchFamily="18" charset="0"/>
              </a:rPr>
              <a:t>	</a:t>
            </a:r>
            <a:r>
              <a:rPr lang="en-US" sz="2800" dirty="0"/>
              <a:t> returns no. of </a:t>
            </a:r>
            <a:r>
              <a:rPr lang="en-US" sz="2800" dirty="0">
                <a:hlinkClick r:id="rId2"/>
              </a:rPr>
              <a:t>thread</a:t>
            </a:r>
            <a:r>
              <a:rPr lang="en-US" sz="2800" dirty="0"/>
              <a:t>s running in current group</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187380583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64705"/>
            <a:ext cx="10972800" cy="5361459"/>
          </a:xfrm>
        </p:spPr>
        <p:txBody>
          <a:bodyPr>
            <a:normAutofit/>
          </a:bodyPr>
          <a:lstStyle/>
          <a:p>
            <a:pPr marL="0" indent="0">
              <a:buNone/>
            </a:pPr>
            <a:r>
              <a:rPr lang="en-IN" sz="2800" dirty="0" smtClean="0">
                <a:latin typeface="Times New Roman" pitchFamily="18" charset="0"/>
                <a:cs typeface="Times New Roman" pitchFamily="18" charset="0"/>
              </a:rPr>
              <a:t>2. </a:t>
            </a:r>
            <a:r>
              <a:rPr lang="en-IN" sz="2800" dirty="0"/>
              <a:t>int activeGroupCount</a:t>
            </a:r>
            <a:r>
              <a:rPr lang="en-IN" sz="2800" dirty="0" smtClean="0"/>
              <a:t>()</a:t>
            </a:r>
            <a:endParaRPr lang="en-IN" sz="2800" dirty="0"/>
          </a:p>
          <a:p>
            <a:pPr marL="0" indent="0">
              <a:buNone/>
            </a:pPr>
            <a:r>
              <a:rPr lang="en-IN" sz="2800" dirty="0" smtClean="0">
                <a:latin typeface="Times New Roman" pitchFamily="18" charset="0"/>
                <a:cs typeface="Times New Roman" pitchFamily="18" charset="0"/>
              </a:rPr>
              <a:t>	</a:t>
            </a:r>
            <a:r>
              <a:rPr lang="en-US" sz="2800" dirty="0"/>
              <a:t> returns a no. of active group in this </a:t>
            </a:r>
            <a:r>
              <a:rPr lang="en-US" sz="2800" dirty="0" smtClean="0"/>
              <a:t>thread</a:t>
            </a:r>
            <a:r>
              <a:rPr lang="en-US" sz="2800" dirty="0"/>
              <a:t> </a:t>
            </a:r>
            <a:r>
              <a:rPr lang="en-US" sz="2800" dirty="0" smtClean="0"/>
              <a:t>group</a:t>
            </a:r>
          </a:p>
          <a:p>
            <a:pPr marL="0" indent="0">
              <a:buNone/>
            </a:pPr>
            <a:r>
              <a:rPr lang="en-US" sz="2800" dirty="0" smtClean="0">
                <a:latin typeface="Times New Roman" pitchFamily="18" charset="0"/>
                <a:cs typeface="Times New Roman" pitchFamily="18" charset="0"/>
              </a:rPr>
              <a:t>3.</a:t>
            </a:r>
            <a:r>
              <a:rPr lang="en-IN" sz="2800" dirty="0"/>
              <a:t> void destroy</a:t>
            </a:r>
            <a:r>
              <a:rPr lang="en-IN" sz="2800" dirty="0" smtClean="0"/>
              <a:t>()</a:t>
            </a:r>
          </a:p>
          <a:p>
            <a:pPr marL="0" indent="0">
              <a:buNone/>
            </a:pPr>
            <a:r>
              <a:rPr lang="en-IN" sz="2800" dirty="0" smtClean="0">
                <a:latin typeface="Times New Roman" pitchFamily="18" charset="0"/>
                <a:cs typeface="Times New Roman" pitchFamily="18" charset="0"/>
              </a:rPr>
              <a:t>	Destroy the thread group and all its subgroup</a:t>
            </a:r>
          </a:p>
          <a:p>
            <a:pPr marL="0" indent="0">
              <a:buNone/>
            </a:pPr>
            <a:r>
              <a:rPr lang="en-IN" sz="2800" dirty="0" smtClean="0">
                <a:latin typeface="Times New Roman" pitchFamily="18" charset="0"/>
                <a:cs typeface="Times New Roman" pitchFamily="18" charset="0"/>
              </a:rPr>
              <a:t>3.</a:t>
            </a:r>
            <a:r>
              <a:rPr lang="en-IN" sz="2800" dirty="0"/>
              <a:t> String getName</a:t>
            </a:r>
            <a:r>
              <a:rPr lang="en-IN" sz="2800" dirty="0" smtClean="0"/>
              <a:t>()</a:t>
            </a:r>
          </a:p>
          <a:p>
            <a:pPr marL="0" indent="0">
              <a:buNone/>
            </a:pPr>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returns the name of the group</a:t>
            </a:r>
          </a:p>
          <a:p>
            <a:pPr marL="0" indent="0">
              <a:buNone/>
            </a:pPr>
            <a:r>
              <a:rPr lang="en-IN" sz="2800" dirty="0" smtClean="0">
                <a:latin typeface="Times New Roman" pitchFamily="18" charset="0"/>
                <a:cs typeface="Times New Roman" pitchFamily="18" charset="0"/>
              </a:rPr>
              <a:t>4.</a:t>
            </a:r>
            <a:r>
              <a:rPr lang="en-IN" sz="2800" u="sng" dirty="0">
                <a:hlinkClick r:id="rId2"/>
              </a:rPr>
              <a:t> </a:t>
            </a:r>
            <a:r>
              <a:rPr lang="en-IN" sz="2800" u="sng" dirty="0" smtClean="0"/>
              <a:t>ThreadGroup </a:t>
            </a:r>
            <a:r>
              <a:rPr lang="en-IN" sz="2800" dirty="0"/>
              <a:t> getParent</a:t>
            </a:r>
            <a:r>
              <a:rPr lang="en-IN" sz="2800" dirty="0" smtClean="0"/>
              <a:t>()</a:t>
            </a:r>
          </a:p>
          <a:p>
            <a:pPr marL="0" indent="0">
              <a:buNone/>
            </a:pPr>
            <a:r>
              <a:rPr lang="en-IN" sz="2800" dirty="0">
                <a:latin typeface="Times New Roman" pitchFamily="18" charset="0"/>
                <a:cs typeface="Times New Roman" pitchFamily="18" charset="0"/>
              </a:rPr>
              <a:t>	</a:t>
            </a:r>
            <a:r>
              <a:rPr lang="en-US" sz="2800" dirty="0"/>
              <a:t> returns the parent of this </a:t>
            </a:r>
            <a:r>
              <a:rPr lang="en-US" sz="2800" dirty="0" smtClean="0"/>
              <a:t>group</a:t>
            </a:r>
          </a:p>
          <a:p>
            <a:pPr marL="0" indent="0">
              <a:buNone/>
            </a:pPr>
            <a:r>
              <a:rPr lang="en-US" sz="2800" dirty="0" smtClean="0">
                <a:latin typeface="Times New Roman" pitchFamily="18" charset="0"/>
                <a:cs typeface="Times New Roman" pitchFamily="18" charset="0"/>
              </a:rPr>
              <a:t>5.</a:t>
            </a:r>
            <a:r>
              <a:rPr lang="en-IN" sz="2800" dirty="0"/>
              <a:t> void interrupt</a:t>
            </a:r>
            <a:r>
              <a:rPr lang="en-IN" sz="2800" dirty="0" smtClean="0"/>
              <a:t>()</a:t>
            </a:r>
          </a:p>
          <a:p>
            <a:pPr marL="0" indent="0">
              <a:buNone/>
            </a:pPr>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interrupt all the thread of the thread grou</a:t>
            </a:r>
            <a:r>
              <a:rPr lang="en-IN" sz="2800" dirty="0">
                <a:latin typeface="Times New Roman" pitchFamily="18" charset="0"/>
                <a:cs typeface="Times New Roman" pitchFamily="18" charset="0"/>
              </a:rPr>
              <a:t>p</a:t>
            </a:r>
          </a:p>
        </p:txBody>
      </p:sp>
    </p:spTree>
    <p:extLst>
      <p:ext uri="{BB962C8B-B14F-4D97-AF65-F5344CB8AC3E}">
        <p14:creationId xmlns:p14="http://schemas.microsoft.com/office/powerpoint/2010/main" val="181090539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04664"/>
            <a:ext cx="10972800" cy="1008112"/>
          </a:xfrm>
        </p:spPr>
        <p:txBody>
          <a:bodyPr>
            <a:normAutofit fontScale="90000"/>
          </a:bodyPr>
          <a:lstStyle/>
          <a:p>
            <a:r>
              <a:rPr lang="en-IN" dirty="0"/>
              <a:t/>
            </a:r>
            <a:br>
              <a:rPr lang="en-IN" dirty="0"/>
            </a:br>
            <a:endParaRPr lang="en-IN" dirty="0"/>
          </a:p>
        </p:txBody>
      </p:sp>
      <p:sp>
        <p:nvSpPr>
          <p:cNvPr id="3" name="Content Placeholder 2"/>
          <p:cNvSpPr>
            <a:spLocks noGrp="1"/>
          </p:cNvSpPr>
          <p:nvPr>
            <p:ph idx="1"/>
          </p:nvPr>
        </p:nvSpPr>
        <p:spPr/>
        <p:txBody>
          <a:bodyPr/>
          <a:lstStyle/>
          <a:p>
            <a:pPr>
              <a:buFont typeface="Wingdings" pitchFamily="2" charset="2"/>
              <a:buChar char="Ø"/>
            </a:pPr>
            <a:r>
              <a:rPr lang="en-IN" dirty="0" smtClean="0"/>
              <a:t>Synchronization is key words applicable on methods and blocks</a:t>
            </a:r>
          </a:p>
          <a:p>
            <a:pPr>
              <a:buFont typeface="Wingdings" pitchFamily="2" charset="2"/>
              <a:buChar char="Ø"/>
            </a:pPr>
            <a:r>
              <a:rPr lang="en-IN" dirty="0" smtClean="0"/>
              <a:t>Synchronization will allow to execute  only one thread at time </a:t>
            </a:r>
            <a:r>
              <a:rPr lang="en-IN" dirty="0"/>
              <a:t>To prevent thread </a:t>
            </a:r>
            <a:r>
              <a:rPr lang="en-IN" dirty="0" smtClean="0"/>
              <a:t>interference</a:t>
            </a:r>
          </a:p>
          <a:p>
            <a:pPr>
              <a:buFont typeface="Wingdings" pitchFamily="2" charset="2"/>
              <a:buChar char="Ø"/>
            </a:pPr>
            <a:r>
              <a:rPr lang="en-IN" dirty="0" smtClean="0"/>
              <a:t>Synchronization also </a:t>
            </a:r>
            <a:r>
              <a:rPr lang="en-IN" dirty="0"/>
              <a:t>prevent consistency problem</a:t>
            </a:r>
            <a:r>
              <a:rPr lang="en-IN" dirty="0" smtClean="0"/>
              <a:t> </a:t>
            </a:r>
          </a:p>
          <a:p>
            <a:pPr marL="0" indent="0">
              <a:buNone/>
            </a:pPr>
            <a:r>
              <a:rPr lang="en-IN" dirty="0" smtClean="0"/>
              <a:t> ex :banking , seat booking</a:t>
            </a:r>
            <a:endParaRPr lang="en-IN" dirty="0"/>
          </a:p>
        </p:txBody>
      </p:sp>
      <p:sp>
        <p:nvSpPr>
          <p:cNvPr id="4" name="TextBox 3"/>
          <p:cNvSpPr txBox="1"/>
          <p:nvPr/>
        </p:nvSpPr>
        <p:spPr>
          <a:xfrm>
            <a:off x="3215680" y="692696"/>
            <a:ext cx="5760640" cy="707886"/>
          </a:xfrm>
          <a:prstGeom prst="rect">
            <a:avLst/>
          </a:prstGeom>
          <a:noFill/>
        </p:spPr>
        <p:txBody>
          <a:bodyPr wrap="square" rtlCol="0">
            <a:spAutoFit/>
          </a:bodyPr>
          <a:lstStyle/>
          <a:p>
            <a:r>
              <a:rPr lang="en-IN" sz="4000" b="1" dirty="0" smtClean="0">
                <a:latin typeface="Times New Roman" pitchFamily="18" charset="0"/>
                <a:cs typeface="Times New Roman" pitchFamily="18" charset="0"/>
              </a:rPr>
              <a:t>Synchronization</a:t>
            </a:r>
            <a:endParaRPr lang="en-IN" sz="4000" b="1" dirty="0">
              <a:latin typeface="Times New Roman" pitchFamily="18" charset="0"/>
              <a:cs typeface="Times New Roman" pitchFamily="18" charset="0"/>
            </a:endParaRPr>
          </a:p>
        </p:txBody>
      </p:sp>
    </p:spTree>
    <p:extLst>
      <p:ext uri="{BB962C8B-B14F-4D97-AF65-F5344CB8AC3E}">
        <p14:creationId xmlns:p14="http://schemas.microsoft.com/office/powerpoint/2010/main" val="182343411"/>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548680"/>
            <a:ext cx="10972800" cy="5616624"/>
          </a:xfrm>
        </p:spPr>
        <p:txBody>
          <a:bodyPr/>
          <a:lstStyle/>
          <a:p>
            <a:pPr marL="0" indent="0">
              <a:buNone/>
            </a:pPr>
            <a:r>
              <a:rPr lang="en-IN" b="1" dirty="0" smtClean="0">
                <a:latin typeface="Times New Roman" pitchFamily="18" charset="0"/>
                <a:cs typeface="Times New Roman" pitchFamily="18" charset="0"/>
              </a:rPr>
              <a:t>	</a:t>
            </a:r>
            <a:endParaRPr lang="en-IN" sz="2800" dirty="0" smtClean="0">
              <a:latin typeface="Times New Roman" pitchFamily="18" charset="0"/>
              <a:cs typeface="Times New Roman" pitchFamily="18" charset="0"/>
            </a:endParaRPr>
          </a:p>
        </p:txBody>
      </p:sp>
      <p:sp>
        <p:nvSpPr>
          <p:cNvPr id="4" name="AutoShape 4"/>
          <p:cNvSpPr>
            <a:spLocks noChangeArrowheads="1"/>
          </p:cNvSpPr>
          <p:nvPr/>
        </p:nvSpPr>
        <p:spPr bwMode="auto">
          <a:xfrm>
            <a:off x="911424" y="1124744"/>
            <a:ext cx="4368800" cy="3528392"/>
          </a:xfrm>
          <a:prstGeom prst="cloudCallout">
            <a:avLst>
              <a:gd name="adj1" fmla="val -45347"/>
              <a:gd name="adj2" fmla="val 71875"/>
            </a:avLst>
          </a:prstGeom>
          <a:solidFill>
            <a:schemeClr val="accent2">
              <a:lumMod val="40000"/>
              <a:lumOff val="60000"/>
            </a:schemeClr>
          </a:solidFill>
          <a:ln w="12700">
            <a:solidFill>
              <a:schemeClr val="accent2"/>
            </a:solidFill>
            <a:round/>
            <a:headEnd type="none" w="sm" len="sm"/>
            <a:tailEnd type="none" w="sm" len="sm"/>
          </a:ln>
          <a:effectLst>
            <a:outerShdw dist="35921" dir="2700000" algn="ctr" rotWithShape="0">
              <a:schemeClr val="bg2"/>
            </a:outerShdw>
          </a:effectLst>
        </p:spPr>
        <p:txBody>
          <a:bodyPr/>
          <a:lstStyle>
            <a:defPPr>
              <a:defRPr lang="en-US"/>
            </a:defPPr>
            <a:lvl1pPr algn="l" rtl="0" fontAlgn="base">
              <a:spcBef>
                <a:spcPct val="50000"/>
              </a:spcBef>
              <a:spcAft>
                <a:spcPct val="0"/>
              </a:spcAft>
              <a:defRPr sz="1200" b="1" kern="1200">
                <a:solidFill>
                  <a:schemeClr val="tx1"/>
                </a:solidFill>
                <a:latin typeface="Arial" charset="0"/>
                <a:ea typeface="+mn-ea"/>
                <a:cs typeface="Arial" charset="0"/>
              </a:defRPr>
            </a:lvl1pPr>
            <a:lvl2pPr marL="457200" algn="l" rtl="0" fontAlgn="base">
              <a:spcBef>
                <a:spcPct val="50000"/>
              </a:spcBef>
              <a:spcAft>
                <a:spcPct val="0"/>
              </a:spcAft>
              <a:defRPr sz="1200" b="1" kern="1200">
                <a:solidFill>
                  <a:schemeClr val="tx1"/>
                </a:solidFill>
                <a:latin typeface="Arial" charset="0"/>
                <a:ea typeface="+mn-ea"/>
                <a:cs typeface="Arial" charset="0"/>
              </a:defRPr>
            </a:lvl2pPr>
            <a:lvl3pPr marL="914400" algn="l" rtl="0" fontAlgn="base">
              <a:spcBef>
                <a:spcPct val="50000"/>
              </a:spcBef>
              <a:spcAft>
                <a:spcPct val="0"/>
              </a:spcAft>
              <a:defRPr sz="1200" b="1" kern="1200">
                <a:solidFill>
                  <a:schemeClr val="tx1"/>
                </a:solidFill>
                <a:latin typeface="Arial" charset="0"/>
                <a:ea typeface="+mn-ea"/>
                <a:cs typeface="Arial" charset="0"/>
              </a:defRPr>
            </a:lvl3pPr>
            <a:lvl4pPr marL="1371600" algn="l" rtl="0" fontAlgn="base">
              <a:spcBef>
                <a:spcPct val="50000"/>
              </a:spcBef>
              <a:spcAft>
                <a:spcPct val="0"/>
              </a:spcAft>
              <a:defRPr sz="1200" b="1" kern="1200">
                <a:solidFill>
                  <a:schemeClr val="tx1"/>
                </a:solidFill>
                <a:latin typeface="Arial" charset="0"/>
                <a:ea typeface="+mn-ea"/>
                <a:cs typeface="Arial" charset="0"/>
              </a:defRPr>
            </a:lvl4pPr>
            <a:lvl5pPr marL="1828800" algn="l" rtl="0" fontAlgn="base">
              <a:spcBef>
                <a:spcPct val="50000"/>
              </a:spcBef>
              <a:spcAft>
                <a:spcPct val="0"/>
              </a:spcAft>
              <a:defRPr sz="1200" b="1" kern="1200">
                <a:solidFill>
                  <a:schemeClr val="tx1"/>
                </a:solidFill>
                <a:latin typeface="Arial" charset="0"/>
                <a:ea typeface="+mn-ea"/>
                <a:cs typeface="Arial" charset="0"/>
              </a:defRPr>
            </a:lvl5pPr>
            <a:lvl6pPr marL="2286000" algn="l" defTabSz="914400" rtl="0" eaLnBrk="1" latinLnBrk="0" hangingPunct="1">
              <a:defRPr sz="1200" b="1" kern="1200">
                <a:solidFill>
                  <a:schemeClr val="tx1"/>
                </a:solidFill>
                <a:latin typeface="Arial" charset="0"/>
                <a:ea typeface="+mn-ea"/>
                <a:cs typeface="Arial" charset="0"/>
              </a:defRPr>
            </a:lvl6pPr>
            <a:lvl7pPr marL="2743200" algn="l" defTabSz="914400" rtl="0" eaLnBrk="1" latinLnBrk="0" hangingPunct="1">
              <a:defRPr sz="1200" b="1" kern="1200">
                <a:solidFill>
                  <a:schemeClr val="tx1"/>
                </a:solidFill>
                <a:latin typeface="Arial" charset="0"/>
                <a:ea typeface="+mn-ea"/>
                <a:cs typeface="Arial" charset="0"/>
              </a:defRPr>
            </a:lvl7pPr>
            <a:lvl8pPr marL="3200400" algn="l" defTabSz="914400" rtl="0" eaLnBrk="1" latinLnBrk="0" hangingPunct="1">
              <a:defRPr sz="1200" b="1" kern="1200">
                <a:solidFill>
                  <a:schemeClr val="tx1"/>
                </a:solidFill>
                <a:latin typeface="Arial" charset="0"/>
                <a:ea typeface="+mn-ea"/>
                <a:cs typeface="Arial" charset="0"/>
              </a:defRPr>
            </a:lvl8pPr>
            <a:lvl9pPr marL="3657600" algn="l" defTabSz="914400" rtl="0" eaLnBrk="1" latinLnBrk="0" hangingPunct="1">
              <a:defRPr sz="1200" b="1" kern="1200">
                <a:solidFill>
                  <a:schemeClr val="tx1"/>
                </a:solidFill>
                <a:latin typeface="Arial" charset="0"/>
                <a:ea typeface="+mn-ea"/>
                <a:cs typeface="Arial" charset="0"/>
              </a:defRPr>
            </a:lvl9pPr>
          </a:lstStyle>
          <a:p>
            <a:pPr algn="ctr">
              <a:defRPr/>
            </a:pPr>
            <a:endParaRPr lang="en-US" sz="1800" b="0" dirty="0"/>
          </a:p>
          <a:p>
            <a:pPr algn="ctr">
              <a:defRPr/>
            </a:pPr>
            <a:r>
              <a:rPr lang="en-IN" sz="2800" dirty="0" smtClean="0">
                <a:latin typeface="Times New Roman" pitchFamily="18" charset="0"/>
                <a:cs typeface="Times New Roman" pitchFamily="18" charset="0"/>
              </a:rPr>
              <a:t>1.Can </a:t>
            </a:r>
            <a:r>
              <a:rPr lang="en-IN" sz="2800" dirty="0">
                <a:latin typeface="Times New Roman" pitchFamily="18" charset="0"/>
                <a:cs typeface="Times New Roman" pitchFamily="18" charset="0"/>
              </a:rPr>
              <a:t>we  start a thread </a:t>
            </a:r>
            <a:r>
              <a:rPr lang="en-IN" sz="2800" dirty="0" smtClean="0">
                <a:latin typeface="Times New Roman" pitchFamily="18" charset="0"/>
                <a:cs typeface="Times New Roman" pitchFamily="18" charset="0"/>
              </a:rPr>
              <a:t>twice ?</a:t>
            </a:r>
            <a:endParaRPr lang="en-US" sz="2800" dirty="0"/>
          </a:p>
        </p:txBody>
      </p:sp>
      <p:sp>
        <p:nvSpPr>
          <p:cNvPr id="6" name="TextBox 5"/>
          <p:cNvSpPr txBox="1"/>
          <p:nvPr/>
        </p:nvSpPr>
        <p:spPr>
          <a:xfrm>
            <a:off x="6288021" y="1628800"/>
            <a:ext cx="5184576" cy="1569660"/>
          </a:xfrm>
          <a:prstGeom prst="rect">
            <a:avLst/>
          </a:prstGeom>
          <a:noFill/>
        </p:spPr>
        <p:txBody>
          <a:bodyPr wrap="square" rtlCol="0">
            <a:spAutoFit/>
          </a:bodyPr>
          <a:lstStyle/>
          <a:p>
            <a:r>
              <a:rPr lang="en-IN" sz="3200" dirty="0" smtClean="0">
                <a:latin typeface="Times New Roman" pitchFamily="18" charset="0"/>
                <a:cs typeface="Times New Roman" pitchFamily="18" charset="0"/>
              </a:rPr>
              <a:t>No (java.lang.IllegalThreadStateException)</a:t>
            </a:r>
            <a:endParaRPr lang="en-IN" sz="3200" dirty="0"/>
          </a:p>
        </p:txBody>
      </p:sp>
    </p:spTree>
    <p:extLst>
      <p:ext uri="{BB962C8B-B14F-4D97-AF65-F5344CB8AC3E}">
        <p14:creationId xmlns:p14="http://schemas.microsoft.com/office/powerpoint/2010/main" val="109274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548680"/>
            <a:ext cx="10972800" cy="5616624"/>
          </a:xfrm>
        </p:spPr>
        <p:txBody>
          <a:bodyPr/>
          <a:lstStyle/>
          <a:p>
            <a:pPr marL="0" indent="0">
              <a:buNone/>
            </a:pPr>
            <a:r>
              <a:rPr lang="en-IN" b="1" dirty="0" smtClean="0">
                <a:latin typeface="Times New Roman" pitchFamily="18" charset="0"/>
                <a:cs typeface="Times New Roman" pitchFamily="18" charset="0"/>
              </a:rPr>
              <a:t>	</a:t>
            </a:r>
            <a:endParaRPr lang="en-IN" sz="2800" dirty="0" smtClean="0">
              <a:latin typeface="Times New Roman" pitchFamily="18" charset="0"/>
              <a:cs typeface="Times New Roman" pitchFamily="18" charset="0"/>
            </a:endParaRPr>
          </a:p>
        </p:txBody>
      </p:sp>
      <p:sp>
        <p:nvSpPr>
          <p:cNvPr id="4" name="AutoShape 4"/>
          <p:cNvSpPr>
            <a:spLocks noChangeArrowheads="1"/>
          </p:cNvSpPr>
          <p:nvPr/>
        </p:nvSpPr>
        <p:spPr bwMode="auto">
          <a:xfrm>
            <a:off x="911424" y="1124744"/>
            <a:ext cx="4368800" cy="3528392"/>
          </a:xfrm>
          <a:prstGeom prst="cloudCallout">
            <a:avLst>
              <a:gd name="adj1" fmla="val -45347"/>
              <a:gd name="adj2" fmla="val 71875"/>
            </a:avLst>
          </a:prstGeom>
          <a:solidFill>
            <a:schemeClr val="accent2">
              <a:lumMod val="40000"/>
              <a:lumOff val="60000"/>
            </a:schemeClr>
          </a:solidFill>
          <a:ln w="12700">
            <a:solidFill>
              <a:schemeClr val="accent2"/>
            </a:solidFill>
            <a:round/>
            <a:headEnd type="none" w="sm" len="sm"/>
            <a:tailEnd type="none" w="sm" len="sm"/>
          </a:ln>
          <a:effectLst>
            <a:outerShdw dist="35921" dir="2700000" algn="ctr" rotWithShape="0">
              <a:schemeClr val="bg2"/>
            </a:outerShdw>
          </a:effectLst>
        </p:spPr>
        <p:txBody>
          <a:bodyPr/>
          <a:lstStyle>
            <a:defPPr>
              <a:defRPr lang="en-US"/>
            </a:defPPr>
            <a:lvl1pPr algn="l" rtl="0" fontAlgn="base">
              <a:spcBef>
                <a:spcPct val="50000"/>
              </a:spcBef>
              <a:spcAft>
                <a:spcPct val="0"/>
              </a:spcAft>
              <a:defRPr sz="1200" b="1" kern="1200">
                <a:solidFill>
                  <a:schemeClr val="tx1"/>
                </a:solidFill>
                <a:latin typeface="Arial" charset="0"/>
                <a:ea typeface="+mn-ea"/>
                <a:cs typeface="Arial" charset="0"/>
              </a:defRPr>
            </a:lvl1pPr>
            <a:lvl2pPr marL="457200" algn="l" rtl="0" fontAlgn="base">
              <a:spcBef>
                <a:spcPct val="50000"/>
              </a:spcBef>
              <a:spcAft>
                <a:spcPct val="0"/>
              </a:spcAft>
              <a:defRPr sz="1200" b="1" kern="1200">
                <a:solidFill>
                  <a:schemeClr val="tx1"/>
                </a:solidFill>
                <a:latin typeface="Arial" charset="0"/>
                <a:ea typeface="+mn-ea"/>
                <a:cs typeface="Arial" charset="0"/>
              </a:defRPr>
            </a:lvl2pPr>
            <a:lvl3pPr marL="914400" algn="l" rtl="0" fontAlgn="base">
              <a:spcBef>
                <a:spcPct val="50000"/>
              </a:spcBef>
              <a:spcAft>
                <a:spcPct val="0"/>
              </a:spcAft>
              <a:defRPr sz="1200" b="1" kern="1200">
                <a:solidFill>
                  <a:schemeClr val="tx1"/>
                </a:solidFill>
                <a:latin typeface="Arial" charset="0"/>
                <a:ea typeface="+mn-ea"/>
                <a:cs typeface="Arial" charset="0"/>
              </a:defRPr>
            </a:lvl3pPr>
            <a:lvl4pPr marL="1371600" algn="l" rtl="0" fontAlgn="base">
              <a:spcBef>
                <a:spcPct val="50000"/>
              </a:spcBef>
              <a:spcAft>
                <a:spcPct val="0"/>
              </a:spcAft>
              <a:defRPr sz="1200" b="1" kern="1200">
                <a:solidFill>
                  <a:schemeClr val="tx1"/>
                </a:solidFill>
                <a:latin typeface="Arial" charset="0"/>
                <a:ea typeface="+mn-ea"/>
                <a:cs typeface="Arial" charset="0"/>
              </a:defRPr>
            </a:lvl4pPr>
            <a:lvl5pPr marL="1828800" algn="l" rtl="0" fontAlgn="base">
              <a:spcBef>
                <a:spcPct val="50000"/>
              </a:spcBef>
              <a:spcAft>
                <a:spcPct val="0"/>
              </a:spcAft>
              <a:defRPr sz="1200" b="1" kern="1200">
                <a:solidFill>
                  <a:schemeClr val="tx1"/>
                </a:solidFill>
                <a:latin typeface="Arial" charset="0"/>
                <a:ea typeface="+mn-ea"/>
                <a:cs typeface="Arial" charset="0"/>
              </a:defRPr>
            </a:lvl5pPr>
            <a:lvl6pPr marL="2286000" algn="l" defTabSz="914400" rtl="0" eaLnBrk="1" latinLnBrk="0" hangingPunct="1">
              <a:defRPr sz="1200" b="1" kern="1200">
                <a:solidFill>
                  <a:schemeClr val="tx1"/>
                </a:solidFill>
                <a:latin typeface="Arial" charset="0"/>
                <a:ea typeface="+mn-ea"/>
                <a:cs typeface="Arial" charset="0"/>
              </a:defRPr>
            </a:lvl6pPr>
            <a:lvl7pPr marL="2743200" algn="l" defTabSz="914400" rtl="0" eaLnBrk="1" latinLnBrk="0" hangingPunct="1">
              <a:defRPr sz="1200" b="1" kern="1200">
                <a:solidFill>
                  <a:schemeClr val="tx1"/>
                </a:solidFill>
                <a:latin typeface="Arial" charset="0"/>
                <a:ea typeface="+mn-ea"/>
                <a:cs typeface="Arial" charset="0"/>
              </a:defRPr>
            </a:lvl7pPr>
            <a:lvl8pPr marL="3200400" algn="l" defTabSz="914400" rtl="0" eaLnBrk="1" latinLnBrk="0" hangingPunct="1">
              <a:defRPr sz="1200" b="1" kern="1200">
                <a:solidFill>
                  <a:schemeClr val="tx1"/>
                </a:solidFill>
                <a:latin typeface="Arial" charset="0"/>
                <a:ea typeface="+mn-ea"/>
                <a:cs typeface="Arial" charset="0"/>
              </a:defRPr>
            </a:lvl8pPr>
            <a:lvl9pPr marL="3657600" algn="l" defTabSz="914400" rtl="0" eaLnBrk="1" latinLnBrk="0" hangingPunct="1">
              <a:defRPr sz="1200" b="1" kern="1200">
                <a:solidFill>
                  <a:schemeClr val="tx1"/>
                </a:solidFill>
                <a:latin typeface="Arial" charset="0"/>
                <a:ea typeface="+mn-ea"/>
                <a:cs typeface="Arial" charset="0"/>
              </a:defRPr>
            </a:lvl9pPr>
          </a:lstStyle>
          <a:p>
            <a:pPr algn="ctr">
              <a:defRPr/>
            </a:pPr>
            <a:endParaRPr lang="en-US" sz="1800" b="0" dirty="0"/>
          </a:p>
          <a:p>
            <a:pPr algn="ctr">
              <a:defRPr/>
            </a:pPr>
            <a:r>
              <a:rPr lang="en-IN" sz="2800" dirty="0" smtClean="0">
                <a:latin typeface="Times New Roman" pitchFamily="18" charset="0"/>
                <a:cs typeface="Times New Roman" pitchFamily="18" charset="0"/>
              </a:rPr>
              <a:t>2.Can </a:t>
            </a:r>
            <a:r>
              <a:rPr lang="en-IN" sz="2800" dirty="0">
                <a:latin typeface="Times New Roman" pitchFamily="18" charset="0"/>
                <a:cs typeface="Times New Roman" pitchFamily="18" charset="0"/>
              </a:rPr>
              <a:t>we overload the run() ?</a:t>
            </a:r>
          </a:p>
          <a:p>
            <a:pPr algn="ctr">
              <a:defRPr/>
            </a:pPr>
            <a:endParaRPr lang="en-US" sz="2800" dirty="0"/>
          </a:p>
        </p:txBody>
      </p:sp>
      <p:sp>
        <p:nvSpPr>
          <p:cNvPr id="6" name="TextBox 5"/>
          <p:cNvSpPr txBox="1"/>
          <p:nvPr/>
        </p:nvSpPr>
        <p:spPr>
          <a:xfrm>
            <a:off x="6288021" y="1628801"/>
            <a:ext cx="5184576" cy="2062103"/>
          </a:xfrm>
          <a:prstGeom prst="rect">
            <a:avLst/>
          </a:prstGeom>
          <a:noFill/>
        </p:spPr>
        <p:txBody>
          <a:bodyPr wrap="square" rtlCol="0">
            <a:spAutoFit/>
          </a:bodyPr>
          <a:lstStyle/>
          <a:p>
            <a:r>
              <a:rPr lang="en-IN" sz="3200" b="1" dirty="0" smtClean="0">
                <a:latin typeface="Times New Roman" pitchFamily="18" charset="0"/>
                <a:cs typeface="Times New Roman" pitchFamily="18" charset="0"/>
              </a:rPr>
              <a:t>Ans: </a:t>
            </a:r>
            <a:r>
              <a:rPr lang="en-IN" sz="3200" b="1" dirty="0">
                <a:latin typeface="Times New Roman" pitchFamily="18" charset="0"/>
                <a:cs typeface="Times New Roman" pitchFamily="18" charset="0"/>
              </a:rPr>
              <a:t>:</a:t>
            </a:r>
            <a:r>
              <a:rPr lang="en-IN" sz="3200" dirty="0">
                <a:latin typeface="Times New Roman" pitchFamily="18" charset="0"/>
                <a:cs typeface="Times New Roman" pitchFamily="18" charset="0"/>
              </a:rPr>
              <a:t> yes, but start method </a:t>
            </a:r>
            <a:r>
              <a:rPr lang="en-IN" sz="3200" dirty="0" smtClean="0">
                <a:latin typeface="Times New Roman" pitchFamily="18" charset="0"/>
                <a:cs typeface="Times New Roman" pitchFamily="18" charset="0"/>
              </a:rPr>
              <a:t>always </a:t>
            </a:r>
            <a:r>
              <a:rPr lang="en-IN" sz="3200" dirty="0">
                <a:latin typeface="Times New Roman" pitchFamily="18" charset="0"/>
                <a:cs typeface="Times New Roman" pitchFamily="18" charset="0"/>
              </a:rPr>
              <a:t>look for default run() if not </a:t>
            </a:r>
            <a:r>
              <a:rPr lang="en-IN" sz="3200" dirty="0" smtClean="0">
                <a:latin typeface="Times New Roman" pitchFamily="18" charset="0"/>
                <a:cs typeface="Times New Roman" pitchFamily="18" charset="0"/>
              </a:rPr>
              <a:t>available then no output)</a:t>
            </a:r>
            <a:endParaRPr lang="en-IN" sz="3200" dirty="0">
              <a:latin typeface="Times New Roman" pitchFamily="18" charset="0"/>
              <a:cs typeface="Times New Roman" pitchFamily="18" charset="0"/>
            </a:endParaRPr>
          </a:p>
        </p:txBody>
      </p:sp>
    </p:spTree>
    <p:extLst>
      <p:ext uri="{BB962C8B-B14F-4D97-AF65-F5344CB8AC3E}">
        <p14:creationId xmlns:p14="http://schemas.microsoft.com/office/powerpoint/2010/main" val="105037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2300" y="698500"/>
            <a:ext cx="10960100" cy="5447645"/>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Core JAVA</a:t>
            </a:r>
          </a:p>
          <a:p>
            <a:pPr marL="514350" indent="-514350">
              <a:buFont typeface="+mj-lt"/>
              <a:buAutoNum type="arabicPeriod"/>
            </a:pPr>
            <a:r>
              <a:rPr lang="en-US" sz="2800" dirty="0" smtClean="0">
                <a:latin typeface="Times New Roman" panose="02020603050405020304" pitchFamily="18" charset="0"/>
                <a:cs typeface="Times New Roman" panose="02020603050405020304" pitchFamily="18" charset="0"/>
              </a:rPr>
              <a:t>Introduction to Java</a:t>
            </a:r>
          </a:p>
          <a:p>
            <a:pPr marL="514350" indent="-514350">
              <a:buFont typeface="+mj-lt"/>
              <a:buAutoNum type="arabicPeriod"/>
            </a:pPr>
            <a:r>
              <a:rPr lang="en-US" sz="2800" dirty="0" smtClean="0">
                <a:latin typeface="Times New Roman" panose="02020603050405020304" pitchFamily="18" charset="0"/>
                <a:cs typeface="Times New Roman" panose="02020603050405020304" pitchFamily="18" charset="0"/>
              </a:rPr>
              <a:t>Java Features</a:t>
            </a:r>
          </a:p>
          <a:p>
            <a:pPr marL="514350" indent="-514350">
              <a:buFont typeface="+mj-lt"/>
              <a:buAutoNum type="arabicPeriod"/>
            </a:pPr>
            <a:r>
              <a:rPr lang="en-US" sz="2800" dirty="0" smtClean="0">
                <a:latin typeface="Times New Roman" panose="02020603050405020304" pitchFamily="18" charset="0"/>
                <a:cs typeface="Times New Roman" panose="02020603050405020304" pitchFamily="18" charset="0"/>
              </a:rPr>
              <a:t>Java Editors</a:t>
            </a:r>
          </a:p>
          <a:p>
            <a:pPr marL="514350" indent="-514350">
              <a:buFont typeface="+mj-lt"/>
              <a:buAutoNum type="arabicPeriod"/>
            </a:pPr>
            <a:r>
              <a:rPr lang="en-US" sz="2800" dirty="0" smtClean="0">
                <a:latin typeface="Times New Roman" panose="02020603050405020304" pitchFamily="18" charset="0"/>
                <a:cs typeface="Times New Roman" panose="02020603050405020304" pitchFamily="18" charset="0"/>
              </a:rPr>
              <a:t>JDK installation</a:t>
            </a:r>
          </a:p>
          <a:p>
            <a:pPr marL="514350" indent="-514350">
              <a:buFont typeface="+mj-lt"/>
              <a:buAutoNum type="arabicPeriod"/>
            </a:pPr>
            <a:r>
              <a:rPr lang="en-US" sz="2800" dirty="0" smtClean="0">
                <a:latin typeface="Times New Roman" panose="02020603050405020304" pitchFamily="18" charset="0"/>
                <a:cs typeface="Times New Roman" panose="02020603050405020304" pitchFamily="18" charset="0"/>
              </a:rPr>
              <a:t>First java program</a:t>
            </a:r>
          </a:p>
          <a:p>
            <a:pPr marL="514350" indent="-514350">
              <a:buFont typeface="+mj-lt"/>
              <a:buAutoNum type="arabicPeriod"/>
            </a:pPr>
            <a:r>
              <a:rPr lang="en-US" sz="2800" dirty="0" smtClean="0">
                <a:latin typeface="Times New Roman" panose="02020603050405020304" pitchFamily="18" charset="0"/>
                <a:cs typeface="Times New Roman" panose="02020603050405020304" pitchFamily="18" charset="0"/>
              </a:rPr>
              <a:t>classes and objects</a:t>
            </a:r>
          </a:p>
          <a:p>
            <a:pPr marL="514350" indent="-514350">
              <a:buFont typeface="+mj-lt"/>
              <a:buAutoNum type="arabicPeriod"/>
            </a:pPr>
            <a:r>
              <a:rPr lang="en-US" sz="2800" dirty="0" smtClean="0">
                <a:latin typeface="Times New Roman" panose="02020603050405020304" pitchFamily="18" charset="0"/>
                <a:cs typeface="Times New Roman" panose="02020603050405020304" pitchFamily="18" charset="0"/>
              </a:rPr>
              <a:t>new keyword</a:t>
            </a:r>
          </a:p>
          <a:p>
            <a:pPr marL="514350" indent="-514350">
              <a:buFont typeface="+mj-lt"/>
              <a:buAutoNum type="arabicPeriod"/>
            </a:pPr>
            <a:r>
              <a:rPr lang="en-US" sz="2800" dirty="0" smtClean="0">
                <a:latin typeface="Times New Roman" panose="02020603050405020304" pitchFamily="18" charset="0"/>
                <a:cs typeface="Times New Roman" panose="02020603050405020304" pitchFamily="18" charset="0"/>
              </a:rPr>
              <a:t>javac and java commands</a:t>
            </a:r>
          </a:p>
          <a:p>
            <a:pPr marL="514350" indent="-514350">
              <a:buFont typeface="+mj-lt"/>
              <a:buAutoNum type="arabicPeriod"/>
            </a:pPr>
            <a:r>
              <a:rPr lang="en-US" sz="2800" dirty="0" smtClean="0">
                <a:latin typeface="Times New Roman" panose="02020603050405020304" pitchFamily="18" charset="0"/>
                <a:cs typeface="Times New Roman" panose="02020603050405020304" pitchFamily="18" charset="0"/>
              </a:rPr>
              <a:t>Constructor and Constructor Overloading</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i</a:t>
            </a:r>
            <a:r>
              <a:rPr lang="en-US" sz="2800" dirty="0" smtClean="0">
                <a:latin typeface="Times New Roman" panose="02020603050405020304" pitchFamily="18" charset="0"/>
                <a:cs typeface="Times New Roman" panose="02020603050405020304" pitchFamily="18" charset="0"/>
              </a:rPr>
              <a:t>nstance and static variables</a:t>
            </a:r>
          </a:p>
          <a:p>
            <a:pPr marL="514350" indent="-514350">
              <a:buFont typeface="+mj-lt"/>
              <a:buAutoNum type="arabicPeriod"/>
            </a:pPr>
            <a:r>
              <a:rPr lang="en-US" sz="2800" dirty="0" smtClean="0">
                <a:latin typeface="Times New Roman" panose="02020603050405020304" pitchFamily="18" charset="0"/>
                <a:cs typeface="Times New Roman" panose="02020603050405020304" pitchFamily="18" charset="0"/>
              </a:rPr>
              <a:t>instance and static methods</a:t>
            </a:r>
          </a:p>
        </p:txBody>
      </p:sp>
    </p:spTree>
    <p:extLst>
      <p:ext uri="{BB962C8B-B14F-4D97-AF65-F5344CB8AC3E}">
        <p14:creationId xmlns:p14="http://schemas.microsoft.com/office/powerpoint/2010/main" val="419282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2300" y="711200"/>
            <a:ext cx="10972800"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First Java Program</a:t>
            </a:r>
            <a:endParaRPr lang="en-US" sz="40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419087"/>
            <a:ext cx="10972800" cy="4956314"/>
          </a:xfrm>
          <a:prstGeom prst="rect">
            <a:avLst/>
          </a:prstGeom>
        </p:spPr>
      </p:pic>
    </p:spTree>
    <p:extLst>
      <p:ext uri="{BB962C8B-B14F-4D97-AF65-F5344CB8AC3E}">
        <p14:creationId xmlns:p14="http://schemas.microsoft.com/office/powerpoint/2010/main" val="140888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548680"/>
            <a:ext cx="10972800" cy="5616624"/>
          </a:xfrm>
        </p:spPr>
        <p:txBody>
          <a:bodyPr/>
          <a:lstStyle/>
          <a:p>
            <a:pPr marL="0" indent="0">
              <a:buNone/>
            </a:pPr>
            <a:r>
              <a:rPr lang="en-IN" b="1" dirty="0" smtClean="0">
                <a:latin typeface="Times New Roman" pitchFamily="18" charset="0"/>
                <a:cs typeface="Times New Roman" pitchFamily="18" charset="0"/>
              </a:rPr>
              <a:t>	</a:t>
            </a:r>
            <a:endParaRPr lang="en-IN" sz="2800" dirty="0" smtClean="0">
              <a:latin typeface="Times New Roman" pitchFamily="18" charset="0"/>
              <a:cs typeface="Times New Roman" pitchFamily="18" charset="0"/>
            </a:endParaRPr>
          </a:p>
        </p:txBody>
      </p:sp>
      <p:sp>
        <p:nvSpPr>
          <p:cNvPr id="4" name="AutoShape 4"/>
          <p:cNvSpPr>
            <a:spLocks noChangeArrowheads="1"/>
          </p:cNvSpPr>
          <p:nvPr/>
        </p:nvSpPr>
        <p:spPr bwMode="auto">
          <a:xfrm>
            <a:off x="911424" y="1124744"/>
            <a:ext cx="4368800" cy="3528392"/>
          </a:xfrm>
          <a:prstGeom prst="cloudCallout">
            <a:avLst>
              <a:gd name="adj1" fmla="val -45347"/>
              <a:gd name="adj2" fmla="val 71875"/>
            </a:avLst>
          </a:prstGeom>
          <a:solidFill>
            <a:schemeClr val="accent2">
              <a:lumMod val="40000"/>
              <a:lumOff val="60000"/>
            </a:schemeClr>
          </a:solidFill>
          <a:ln w="12700">
            <a:solidFill>
              <a:schemeClr val="accent2"/>
            </a:solidFill>
            <a:round/>
            <a:headEnd type="none" w="sm" len="sm"/>
            <a:tailEnd type="none" w="sm" len="sm"/>
          </a:ln>
          <a:effectLst>
            <a:outerShdw dist="35921" dir="2700000" algn="ctr" rotWithShape="0">
              <a:schemeClr val="bg2"/>
            </a:outerShdw>
          </a:effectLst>
        </p:spPr>
        <p:txBody>
          <a:bodyPr/>
          <a:lstStyle>
            <a:defPPr>
              <a:defRPr lang="en-US"/>
            </a:defPPr>
            <a:lvl1pPr algn="l" rtl="0" fontAlgn="base">
              <a:spcBef>
                <a:spcPct val="50000"/>
              </a:spcBef>
              <a:spcAft>
                <a:spcPct val="0"/>
              </a:spcAft>
              <a:defRPr sz="1200" b="1" kern="1200">
                <a:solidFill>
                  <a:schemeClr val="tx1"/>
                </a:solidFill>
                <a:latin typeface="Arial" charset="0"/>
                <a:ea typeface="+mn-ea"/>
                <a:cs typeface="Arial" charset="0"/>
              </a:defRPr>
            </a:lvl1pPr>
            <a:lvl2pPr marL="457200" algn="l" rtl="0" fontAlgn="base">
              <a:spcBef>
                <a:spcPct val="50000"/>
              </a:spcBef>
              <a:spcAft>
                <a:spcPct val="0"/>
              </a:spcAft>
              <a:defRPr sz="1200" b="1" kern="1200">
                <a:solidFill>
                  <a:schemeClr val="tx1"/>
                </a:solidFill>
                <a:latin typeface="Arial" charset="0"/>
                <a:ea typeface="+mn-ea"/>
                <a:cs typeface="Arial" charset="0"/>
              </a:defRPr>
            </a:lvl2pPr>
            <a:lvl3pPr marL="914400" algn="l" rtl="0" fontAlgn="base">
              <a:spcBef>
                <a:spcPct val="50000"/>
              </a:spcBef>
              <a:spcAft>
                <a:spcPct val="0"/>
              </a:spcAft>
              <a:defRPr sz="1200" b="1" kern="1200">
                <a:solidFill>
                  <a:schemeClr val="tx1"/>
                </a:solidFill>
                <a:latin typeface="Arial" charset="0"/>
                <a:ea typeface="+mn-ea"/>
                <a:cs typeface="Arial" charset="0"/>
              </a:defRPr>
            </a:lvl3pPr>
            <a:lvl4pPr marL="1371600" algn="l" rtl="0" fontAlgn="base">
              <a:spcBef>
                <a:spcPct val="50000"/>
              </a:spcBef>
              <a:spcAft>
                <a:spcPct val="0"/>
              </a:spcAft>
              <a:defRPr sz="1200" b="1" kern="1200">
                <a:solidFill>
                  <a:schemeClr val="tx1"/>
                </a:solidFill>
                <a:latin typeface="Arial" charset="0"/>
                <a:ea typeface="+mn-ea"/>
                <a:cs typeface="Arial" charset="0"/>
              </a:defRPr>
            </a:lvl4pPr>
            <a:lvl5pPr marL="1828800" algn="l" rtl="0" fontAlgn="base">
              <a:spcBef>
                <a:spcPct val="50000"/>
              </a:spcBef>
              <a:spcAft>
                <a:spcPct val="0"/>
              </a:spcAft>
              <a:defRPr sz="1200" b="1" kern="1200">
                <a:solidFill>
                  <a:schemeClr val="tx1"/>
                </a:solidFill>
                <a:latin typeface="Arial" charset="0"/>
                <a:ea typeface="+mn-ea"/>
                <a:cs typeface="Arial" charset="0"/>
              </a:defRPr>
            </a:lvl5pPr>
            <a:lvl6pPr marL="2286000" algn="l" defTabSz="914400" rtl="0" eaLnBrk="1" latinLnBrk="0" hangingPunct="1">
              <a:defRPr sz="1200" b="1" kern="1200">
                <a:solidFill>
                  <a:schemeClr val="tx1"/>
                </a:solidFill>
                <a:latin typeface="Arial" charset="0"/>
                <a:ea typeface="+mn-ea"/>
                <a:cs typeface="Arial" charset="0"/>
              </a:defRPr>
            </a:lvl6pPr>
            <a:lvl7pPr marL="2743200" algn="l" defTabSz="914400" rtl="0" eaLnBrk="1" latinLnBrk="0" hangingPunct="1">
              <a:defRPr sz="1200" b="1" kern="1200">
                <a:solidFill>
                  <a:schemeClr val="tx1"/>
                </a:solidFill>
                <a:latin typeface="Arial" charset="0"/>
                <a:ea typeface="+mn-ea"/>
                <a:cs typeface="Arial" charset="0"/>
              </a:defRPr>
            </a:lvl7pPr>
            <a:lvl8pPr marL="3200400" algn="l" defTabSz="914400" rtl="0" eaLnBrk="1" latinLnBrk="0" hangingPunct="1">
              <a:defRPr sz="1200" b="1" kern="1200">
                <a:solidFill>
                  <a:schemeClr val="tx1"/>
                </a:solidFill>
                <a:latin typeface="Arial" charset="0"/>
                <a:ea typeface="+mn-ea"/>
                <a:cs typeface="Arial" charset="0"/>
              </a:defRPr>
            </a:lvl8pPr>
            <a:lvl9pPr marL="3657600" algn="l" defTabSz="914400" rtl="0" eaLnBrk="1" latinLnBrk="0" hangingPunct="1">
              <a:defRPr sz="1200" b="1" kern="1200">
                <a:solidFill>
                  <a:schemeClr val="tx1"/>
                </a:solidFill>
                <a:latin typeface="Arial" charset="0"/>
                <a:ea typeface="+mn-ea"/>
                <a:cs typeface="Arial" charset="0"/>
              </a:defRPr>
            </a:lvl9pPr>
          </a:lstStyle>
          <a:p>
            <a:pPr algn="ctr">
              <a:defRPr/>
            </a:pPr>
            <a:endParaRPr lang="en-US" sz="1800" b="0" dirty="0"/>
          </a:p>
          <a:p>
            <a:r>
              <a:rPr lang="en-IN" sz="2800" dirty="0" smtClean="0">
                <a:latin typeface="Times New Roman" pitchFamily="18" charset="0"/>
                <a:cs typeface="Times New Roman" pitchFamily="18" charset="0"/>
              </a:rPr>
              <a:t>3.Can </a:t>
            </a:r>
            <a:r>
              <a:rPr lang="en-IN" sz="2800" dirty="0">
                <a:latin typeface="Times New Roman" pitchFamily="18" charset="0"/>
                <a:cs typeface="Times New Roman" pitchFamily="18" charset="0"/>
              </a:rPr>
              <a:t>we override  start() ?</a:t>
            </a:r>
          </a:p>
          <a:p>
            <a:pPr algn="ctr">
              <a:defRPr/>
            </a:pPr>
            <a:endParaRPr lang="en-US" sz="2800" dirty="0"/>
          </a:p>
        </p:txBody>
      </p:sp>
      <p:sp>
        <p:nvSpPr>
          <p:cNvPr id="6" name="TextBox 5"/>
          <p:cNvSpPr txBox="1"/>
          <p:nvPr/>
        </p:nvSpPr>
        <p:spPr>
          <a:xfrm>
            <a:off x="6288021" y="1628800"/>
            <a:ext cx="5184576" cy="1077218"/>
          </a:xfrm>
          <a:prstGeom prst="rect">
            <a:avLst/>
          </a:prstGeom>
          <a:noFill/>
        </p:spPr>
        <p:txBody>
          <a:bodyPr wrap="square" rtlCol="0">
            <a:spAutoFit/>
          </a:bodyPr>
          <a:lstStyle/>
          <a:p>
            <a:r>
              <a:rPr lang="en-IN" sz="3200" b="1" dirty="0">
                <a:latin typeface="Times New Roman" pitchFamily="18" charset="0"/>
                <a:cs typeface="Times New Roman" pitchFamily="18" charset="0"/>
              </a:rPr>
              <a:t>Ans :</a:t>
            </a:r>
            <a:r>
              <a:rPr lang="en-IN" sz="3200" dirty="0" smtClean="0">
                <a:latin typeface="Times New Roman" pitchFamily="18" charset="0"/>
                <a:cs typeface="Times New Roman" pitchFamily="18" charset="0"/>
              </a:rPr>
              <a:t>yes, </a:t>
            </a:r>
            <a:r>
              <a:rPr lang="en-IN" sz="3200" dirty="0">
                <a:latin typeface="Times New Roman" pitchFamily="18" charset="0"/>
                <a:cs typeface="Times New Roman" pitchFamily="18" charset="0"/>
              </a:rPr>
              <a:t>but it will </a:t>
            </a:r>
            <a:r>
              <a:rPr lang="en-IN" sz="3200" dirty="0" smtClean="0">
                <a:latin typeface="Times New Roman" pitchFamily="18" charset="0"/>
                <a:cs typeface="Times New Roman" pitchFamily="18" charset="0"/>
              </a:rPr>
              <a:t>invoked </a:t>
            </a:r>
            <a:r>
              <a:rPr lang="en-IN" sz="3200" dirty="0">
                <a:latin typeface="Times New Roman" pitchFamily="18" charset="0"/>
                <a:cs typeface="Times New Roman" pitchFamily="18" charset="0"/>
              </a:rPr>
              <a:t>as normal method</a:t>
            </a:r>
          </a:p>
        </p:txBody>
      </p:sp>
    </p:spTree>
    <p:extLst>
      <p:ext uri="{BB962C8B-B14F-4D97-AF65-F5344CB8AC3E}">
        <p14:creationId xmlns:p14="http://schemas.microsoft.com/office/powerpoint/2010/main" val="2503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548680"/>
            <a:ext cx="10972800" cy="5616624"/>
          </a:xfrm>
        </p:spPr>
        <p:txBody>
          <a:bodyPr/>
          <a:lstStyle/>
          <a:p>
            <a:pPr marL="0" indent="0">
              <a:buNone/>
            </a:pPr>
            <a:r>
              <a:rPr lang="en-IN" b="1" dirty="0" smtClean="0">
                <a:latin typeface="Times New Roman" pitchFamily="18" charset="0"/>
                <a:cs typeface="Times New Roman" pitchFamily="18" charset="0"/>
              </a:rPr>
              <a:t>	</a:t>
            </a:r>
            <a:endParaRPr lang="en-IN" sz="2800" dirty="0" smtClean="0">
              <a:latin typeface="Times New Roman" pitchFamily="18" charset="0"/>
              <a:cs typeface="Times New Roman" pitchFamily="18" charset="0"/>
            </a:endParaRPr>
          </a:p>
        </p:txBody>
      </p:sp>
      <p:sp>
        <p:nvSpPr>
          <p:cNvPr id="4" name="AutoShape 4"/>
          <p:cNvSpPr>
            <a:spLocks noChangeArrowheads="1"/>
          </p:cNvSpPr>
          <p:nvPr/>
        </p:nvSpPr>
        <p:spPr bwMode="auto">
          <a:xfrm>
            <a:off x="911424" y="1124744"/>
            <a:ext cx="4368800" cy="3528392"/>
          </a:xfrm>
          <a:prstGeom prst="cloudCallout">
            <a:avLst>
              <a:gd name="adj1" fmla="val -45347"/>
              <a:gd name="adj2" fmla="val 71875"/>
            </a:avLst>
          </a:prstGeom>
          <a:solidFill>
            <a:schemeClr val="accent2">
              <a:lumMod val="40000"/>
              <a:lumOff val="60000"/>
            </a:schemeClr>
          </a:solidFill>
          <a:ln w="12700">
            <a:solidFill>
              <a:schemeClr val="accent2"/>
            </a:solidFill>
            <a:round/>
            <a:headEnd type="none" w="sm" len="sm"/>
            <a:tailEnd type="none" w="sm" len="sm"/>
          </a:ln>
          <a:effectLst>
            <a:outerShdw dist="35921" dir="2700000" algn="ctr" rotWithShape="0">
              <a:schemeClr val="bg2"/>
            </a:outerShdw>
          </a:effectLst>
        </p:spPr>
        <p:txBody>
          <a:bodyPr/>
          <a:lstStyle>
            <a:defPPr>
              <a:defRPr lang="en-US"/>
            </a:defPPr>
            <a:lvl1pPr algn="l" rtl="0" fontAlgn="base">
              <a:spcBef>
                <a:spcPct val="50000"/>
              </a:spcBef>
              <a:spcAft>
                <a:spcPct val="0"/>
              </a:spcAft>
              <a:defRPr sz="1200" b="1" kern="1200">
                <a:solidFill>
                  <a:schemeClr val="tx1"/>
                </a:solidFill>
                <a:latin typeface="Arial" charset="0"/>
                <a:ea typeface="+mn-ea"/>
                <a:cs typeface="Arial" charset="0"/>
              </a:defRPr>
            </a:lvl1pPr>
            <a:lvl2pPr marL="457200" algn="l" rtl="0" fontAlgn="base">
              <a:spcBef>
                <a:spcPct val="50000"/>
              </a:spcBef>
              <a:spcAft>
                <a:spcPct val="0"/>
              </a:spcAft>
              <a:defRPr sz="1200" b="1" kern="1200">
                <a:solidFill>
                  <a:schemeClr val="tx1"/>
                </a:solidFill>
                <a:latin typeface="Arial" charset="0"/>
                <a:ea typeface="+mn-ea"/>
                <a:cs typeface="Arial" charset="0"/>
              </a:defRPr>
            </a:lvl2pPr>
            <a:lvl3pPr marL="914400" algn="l" rtl="0" fontAlgn="base">
              <a:spcBef>
                <a:spcPct val="50000"/>
              </a:spcBef>
              <a:spcAft>
                <a:spcPct val="0"/>
              </a:spcAft>
              <a:defRPr sz="1200" b="1" kern="1200">
                <a:solidFill>
                  <a:schemeClr val="tx1"/>
                </a:solidFill>
                <a:latin typeface="Arial" charset="0"/>
                <a:ea typeface="+mn-ea"/>
                <a:cs typeface="Arial" charset="0"/>
              </a:defRPr>
            </a:lvl3pPr>
            <a:lvl4pPr marL="1371600" algn="l" rtl="0" fontAlgn="base">
              <a:spcBef>
                <a:spcPct val="50000"/>
              </a:spcBef>
              <a:spcAft>
                <a:spcPct val="0"/>
              </a:spcAft>
              <a:defRPr sz="1200" b="1" kern="1200">
                <a:solidFill>
                  <a:schemeClr val="tx1"/>
                </a:solidFill>
                <a:latin typeface="Arial" charset="0"/>
                <a:ea typeface="+mn-ea"/>
                <a:cs typeface="Arial" charset="0"/>
              </a:defRPr>
            </a:lvl4pPr>
            <a:lvl5pPr marL="1828800" algn="l" rtl="0" fontAlgn="base">
              <a:spcBef>
                <a:spcPct val="50000"/>
              </a:spcBef>
              <a:spcAft>
                <a:spcPct val="0"/>
              </a:spcAft>
              <a:defRPr sz="1200" b="1" kern="1200">
                <a:solidFill>
                  <a:schemeClr val="tx1"/>
                </a:solidFill>
                <a:latin typeface="Arial" charset="0"/>
                <a:ea typeface="+mn-ea"/>
                <a:cs typeface="Arial" charset="0"/>
              </a:defRPr>
            </a:lvl5pPr>
            <a:lvl6pPr marL="2286000" algn="l" defTabSz="914400" rtl="0" eaLnBrk="1" latinLnBrk="0" hangingPunct="1">
              <a:defRPr sz="1200" b="1" kern="1200">
                <a:solidFill>
                  <a:schemeClr val="tx1"/>
                </a:solidFill>
                <a:latin typeface="Arial" charset="0"/>
                <a:ea typeface="+mn-ea"/>
                <a:cs typeface="Arial" charset="0"/>
              </a:defRPr>
            </a:lvl6pPr>
            <a:lvl7pPr marL="2743200" algn="l" defTabSz="914400" rtl="0" eaLnBrk="1" latinLnBrk="0" hangingPunct="1">
              <a:defRPr sz="1200" b="1" kern="1200">
                <a:solidFill>
                  <a:schemeClr val="tx1"/>
                </a:solidFill>
                <a:latin typeface="Arial" charset="0"/>
                <a:ea typeface="+mn-ea"/>
                <a:cs typeface="Arial" charset="0"/>
              </a:defRPr>
            </a:lvl7pPr>
            <a:lvl8pPr marL="3200400" algn="l" defTabSz="914400" rtl="0" eaLnBrk="1" latinLnBrk="0" hangingPunct="1">
              <a:defRPr sz="1200" b="1" kern="1200">
                <a:solidFill>
                  <a:schemeClr val="tx1"/>
                </a:solidFill>
                <a:latin typeface="Arial" charset="0"/>
                <a:ea typeface="+mn-ea"/>
                <a:cs typeface="Arial" charset="0"/>
              </a:defRPr>
            </a:lvl8pPr>
            <a:lvl9pPr marL="3657600" algn="l" defTabSz="914400" rtl="0" eaLnBrk="1" latinLnBrk="0" hangingPunct="1">
              <a:defRPr sz="1200" b="1" kern="1200">
                <a:solidFill>
                  <a:schemeClr val="tx1"/>
                </a:solidFill>
                <a:latin typeface="Arial" charset="0"/>
                <a:ea typeface="+mn-ea"/>
                <a:cs typeface="Arial" charset="0"/>
              </a:defRPr>
            </a:lvl9pPr>
          </a:lstStyle>
          <a:p>
            <a:pPr algn="ctr">
              <a:defRPr/>
            </a:pPr>
            <a:endParaRPr lang="en-US" sz="1800" b="0" dirty="0"/>
          </a:p>
          <a:p>
            <a:r>
              <a:rPr lang="en-IN" sz="2800" dirty="0">
                <a:latin typeface="Times New Roman" pitchFamily="18" charset="0"/>
                <a:cs typeface="Times New Roman" pitchFamily="18" charset="0"/>
              </a:rPr>
              <a:t>4.What will happen if we call run() directly ?</a:t>
            </a:r>
          </a:p>
          <a:p>
            <a:pPr algn="ctr">
              <a:defRPr/>
            </a:pPr>
            <a:endParaRPr lang="en-US" sz="2800" dirty="0"/>
          </a:p>
        </p:txBody>
      </p:sp>
      <p:sp>
        <p:nvSpPr>
          <p:cNvPr id="6" name="TextBox 5"/>
          <p:cNvSpPr txBox="1"/>
          <p:nvPr/>
        </p:nvSpPr>
        <p:spPr>
          <a:xfrm>
            <a:off x="6288021" y="1628800"/>
            <a:ext cx="5184576" cy="1077218"/>
          </a:xfrm>
          <a:prstGeom prst="rect">
            <a:avLst/>
          </a:prstGeom>
          <a:noFill/>
        </p:spPr>
        <p:txBody>
          <a:bodyPr wrap="square" rtlCol="0">
            <a:spAutoFit/>
          </a:bodyPr>
          <a:lstStyle/>
          <a:p>
            <a:r>
              <a:rPr lang="en-IN" sz="3200" b="1" dirty="0">
                <a:latin typeface="Times New Roman" pitchFamily="18" charset="0"/>
                <a:cs typeface="Times New Roman" pitchFamily="18" charset="0"/>
              </a:rPr>
              <a:t>Ans :</a:t>
            </a:r>
            <a:r>
              <a:rPr lang="en-IN" sz="3200" dirty="0">
                <a:latin typeface="Times New Roman" pitchFamily="18" charset="0"/>
                <a:cs typeface="Times New Roman" pitchFamily="18" charset="0"/>
              </a:rPr>
              <a:t> it will execute as normal method</a:t>
            </a:r>
            <a:endParaRPr lang="en-IN" sz="3200" b="1" dirty="0">
              <a:latin typeface="Times New Roman" pitchFamily="18" charset="0"/>
              <a:cs typeface="Times New Roman" pitchFamily="18" charset="0"/>
            </a:endParaRPr>
          </a:p>
        </p:txBody>
      </p:sp>
    </p:spTree>
    <p:extLst>
      <p:ext uri="{BB962C8B-B14F-4D97-AF65-F5344CB8AC3E}">
        <p14:creationId xmlns:p14="http://schemas.microsoft.com/office/powerpoint/2010/main" val="181172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Object class</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3970318"/>
          </a:xfrm>
          <a:prstGeom prst="rect">
            <a:avLst/>
          </a:prstGeom>
          <a:noFill/>
        </p:spPr>
        <p:txBody>
          <a:bodyPr wrap="square" rtlCol="0">
            <a:spAutoFit/>
          </a:bodyPr>
          <a:lstStyle/>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Object is a predefined class in java.lang package.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Object class is the root class of all the classes in java.lang package.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Object is the default super class of all the classes in java.lang package.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When we define any class without extending any other class then Object class will be direct super class otherwise Object class will be indirect super class.</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The members available in this class can be referred with any type of reference like class, interface, array etc.</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Object class reference variable can hold any type of object.</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316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Object class</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4401205"/>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Some useful methods:</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public final native Class getClass()</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public native int  hashCode()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public String toString()</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public boolean equals(Object)</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protected native Object clone()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protected void finalize()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public final native void notify()</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public final native void notifyAll()</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public final void wait(</a:t>
            </a:r>
          </a:p>
        </p:txBody>
      </p:sp>
    </p:spTree>
    <p:extLst>
      <p:ext uri="{BB962C8B-B14F-4D97-AF65-F5344CB8AC3E}">
        <p14:creationId xmlns:p14="http://schemas.microsoft.com/office/powerpoint/2010/main" val="191320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String, StringBuffer, StringBuilder</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5262979"/>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String:</a:t>
            </a:r>
            <a:r>
              <a:rPr lang="en-IN" sz="2800" dirty="0">
                <a:latin typeface="Times New Roman" panose="02020603050405020304" pitchFamily="18" charset="0"/>
                <a:cs typeface="Times New Roman" panose="02020603050405020304" pitchFamily="18" charset="0"/>
              </a:rPr>
              <a:t> </a:t>
            </a:r>
            <a:endParaRPr lang="en-IN" sz="28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String class is present in java.lang package.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String objects are immutable.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When you try to modify the contents of object then new object is created.</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String class is final i.e. it cannot be extended.</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String class implements the following interfaces:</a:t>
            </a:r>
          </a:p>
          <a:p>
            <a:pPr marL="971550" lvl="1" indent="-514350">
              <a:buFont typeface="Arial" panose="020B0604020202020204" pitchFamily="34" charset="0"/>
              <a:buChar char="•"/>
            </a:pPr>
            <a:r>
              <a:rPr lang="en-IN" sz="2800" dirty="0" smtClean="0">
                <a:latin typeface="Times New Roman" panose="02020603050405020304" pitchFamily="18" charset="0"/>
                <a:cs typeface="Times New Roman" panose="02020603050405020304" pitchFamily="18" charset="0"/>
              </a:rPr>
              <a:t>java.io.Serializable</a:t>
            </a:r>
          </a:p>
          <a:p>
            <a:pPr marL="971550" lvl="1" indent="-5143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j</a:t>
            </a:r>
            <a:r>
              <a:rPr lang="en-IN" sz="2800" dirty="0" smtClean="0">
                <a:latin typeface="Times New Roman" panose="02020603050405020304" pitchFamily="18" charset="0"/>
                <a:cs typeface="Times New Roman" panose="02020603050405020304" pitchFamily="18" charset="0"/>
              </a:rPr>
              <a:t>ava.lang.Comparable</a:t>
            </a:r>
          </a:p>
          <a:p>
            <a:pPr marL="971550" lvl="1" indent="-514350">
              <a:buFont typeface="Arial" panose="020B0604020202020204" pitchFamily="34" charset="0"/>
              <a:buChar char="•"/>
            </a:pPr>
            <a:r>
              <a:rPr lang="en-IN" sz="2800" dirty="0" smtClean="0">
                <a:latin typeface="Times New Roman" panose="02020603050405020304" pitchFamily="18" charset="0"/>
                <a:cs typeface="Times New Roman" panose="02020603050405020304" pitchFamily="18" charset="0"/>
              </a:rPr>
              <a:t>java.lang.CharSequence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String object can be created in two ways:</a:t>
            </a:r>
          </a:p>
          <a:p>
            <a:pPr marL="914400" lvl="1" indent="-457200">
              <a:buFont typeface="Arial" panose="020B0604020202020204" pitchFamily="34" charset="0"/>
              <a:buChar char="•"/>
            </a:pPr>
            <a:r>
              <a:rPr lang="en-IN" sz="2800" dirty="0" smtClean="0">
                <a:latin typeface="Times New Roman" panose="02020603050405020304" pitchFamily="18" charset="0"/>
                <a:cs typeface="Times New Roman" panose="02020603050405020304" pitchFamily="18" charset="0"/>
              </a:rPr>
              <a:t>Without using new keyword.</a:t>
            </a:r>
          </a:p>
          <a:p>
            <a:pPr marL="914400" lvl="1" indent="-457200">
              <a:buFont typeface="Arial" panose="020B0604020202020204" pitchFamily="34" charset="0"/>
              <a:buChar char="•"/>
            </a:pPr>
            <a:r>
              <a:rPr lang="en-IN" sz="2800" dirty="0" smtClean="0">
                <a:latin typeface="Times New Roman" panose="02020603050405020304" pitchFamily="18" charset="0"/>
                <a:cs typeface="Times New Roman" panose="02020603050405020304" pitchFamily="18" charset="0"/>
              </a:rPr>
              <a:t>By using new keyword.</a:t>
            </a:r>
          </a:p>
        </p:txBody>
      </p:sp>
    </p:spTree>
    <p:extLst>
      <p:ext uri="{BB962C8B-B14F-4D97-AF65-F5344CB8AC3E}">
        <p14:creationId xmlns:p14="http://schemas.microsoft.com/office/powerpoint/2010/main" val="134508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String, StringBuffer, StringBuilder (contd.)</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3539430"/>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Creating String object without new keyword:</a:t>
            </a:r>
            <a:r>
              <a:rPr lang="en-IN" sz="2800" dirty="0" smtClean="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JVM allocates the memory for the String reference variable.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JVM verifies the String literal in the String Constant Pool.</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If String literal is not available in the String Constant Pool then it creates new String object inside the String Constant pool and the newly created String object address will be assigned to String reference variable.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If String literal is available then existing String object address will be assigned to String reference variable.</a:t>
            </a:r>
          </a:p>
        </p:txBody>
      </p:sp>
    </p:spTree>
    <p:extLst>
      <p:ext uri="{BB962C8B-B14F-4D97-AF65-F5344CB8AC3E}">
        <p14:creationId xmlns:p14="http://schemas.microsoft.com/office/powerpoint/2010/main" val="26761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String, StringBuffer, StringBuilder (contd.)</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523220"/>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Creating String object without new keyword Demo:</a:t>
            </a:r>
            <a:r>
              <a:rPr lang="en-IN" sz="2800" dirty="0" smtClean="0">
                <a:latin typeface="Times New Roman" panose="02020603050405020304" pitchFamily="18" charset="0"/>
                <a:cs typeface="Times New Roman" panose="02020603050405020304" pitchFamily="18" charset="0"/>
              </a:rPr>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746902"/>
            <a:ext cx="11577918" cy="4613557"/>
          </a:xfrm>
          <a:prstGeom prst="rect">
            <a:avLst/>
          </a:prstGeom>
        </p:spPr>
      </p:pic>
    </p:spTree>
    <p:extLst>
      <p:ext uri="{BB962C8B-B14F-4D97-AF65-F5344CB8AC3E}">
        <p14:creationId xmlns:p14="http://schemas.microsoft.com/office/powerpoint/2010/main" val="328159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String, StringBuffer, StringBuilder (contd.)</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523220"/>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Creating String object without new keyword Demo:</a:t>
            </a:r>
            <a:r>
              <a:rPr lang="en-IN" sz="2800" dirty="0" smtClean="0">
                <a:latin typeface="Times New Roman" panose="02020603050405020304" pitchFamily="18" charset="0"/>
                <a:cs typeface="Times New Roman" panose="02020603050405020304" pitchFamily="18" charset="0"/>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746902"/>
            <a:ext cx="11577918" cy="4544059"/>
          </a:xfrm>
          <a:prstGeom prst="rect">
            <a:avLst/>
          </a:prstGeom>
        </p:spPr>
      </p:pic>
    </p:spTree>
    <p:extLst>
      <p:ext uri="{BB962C8B-B14F-4D97-AF65-F5344CB8AC3E}">
        <p14:creationId xmlns:p14="http://schemas.microsoft.com/office/powerpoint/2010/main" val="332849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String, StringBuffer, StringBuilder (contd.)</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3970318"/>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Creating String object with new keyword:</a:t>
            </a:r>
            <a:r>
              <a:rPr lang="en-IN" sz="2800" dirty="0" smtClean="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JVM allocates the memory for the String reference variable.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JVM verifies the String literal in the String Constant Pool.</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If String literal is not available in the String Constant Pool then it creates new String object inside the String Constant pool.</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 If String literal is available in the String Constant Pool then ignores that.</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It creates another new String object outside the constant pool and assigns address of the newly created String object outside the pool to String reference variable.</a:t>
            </a:r>
          </a:p>
        </p:txBody>
      </p:sp>
    </p:spTree>
    <p:extLst>
      <p:ext uri="{BB962C8B-B14F-4D97-AF65-F5344CB8AC3E}">
        <p14:creationId xmlns:p14="http://schemas.microsoft.com/office/powerpoint/2010/main" val="138301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String, StringBuffer, StringBuilder (contd.)</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523220"/>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Creating String object with new keyword Demo:</a:t>
            </a:r>
            <a:r>
              <a:rPr lang="en-IN" sz="2800" dirty="0" smtClean="0">
                <a:latin typeface="Times New Roman" panose="02020603050405020304" pitchFamily="18" charset="0"/>
                <a:cs typeface="Times New Roman" panose="02020603050405020304" pitchFamily="18" charset="0"/>
              </a:rPr>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794" y="1733454"/>
            <a:ext cx="11517406" cy="4586663"/>
          </a:xfrm>
          <a:prstGeom prst="rect">
            <a:avLst/>
          </a:prstGeom>
        </p:spPr>
      </p:pic>
    </p:spTree>
    <p:extLst>
      <p:ext uri="{BB962C8B-B14F-4D97-AF65-F5344CB8AC3E}">
        <p14:creationId xmlns:p14="http://schemas.microsoft.com/office/powerpoint/2010/main" val="387236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2300" y="711200"/>
            <a:ext cx="10972800"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First Java Program (contd.)</a:t>
            </a:r>
            <a:endParaRPr lang="en-US" sz="40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9086"/>
            <a:ext cx="12192000" cy="4872532"/>
          </a:xfrm>
          <a:prstGeom prst="rect">
            <a:avLst/>
          </a:prstGeom>
        </p:spPr>
      </p:pic>
    </p:spTree>
    <p:extLst>
      <p:ext uri="{BB962C8B-B14F-4D97-AF65-F5344CB8AC3E}">
        <p14:creationId xmlns:p14="http://schemas.microsoft.com/office/powerpoint/2010/main" val="375240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String, StringBuffer, StringBuilder (contd.)</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523220"/>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Creating String object with new keyword Demo:</a:t>
            </a:r>
            <a:r>
              <a:rPr lang="en-IN" sz="2800" dirty="0" smtClean="0">
                <a:latin typeface="Times New Roman" panose="02020603050405020304" pitchFamily="18" charset="0"/>
                <a:cs typeface="Times New Roman" panose="02020603050405020304" pitchFamily="18" charset="0"/>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746902"/>
            <a:ext cx="11577918" cy="4553585"/>
          </a:xfrm>
          <a:prstGeom prst="rect">
            <a:avLst/>
          </a:prstGeom>
        </p:spPr>
      </p:pic>
    </p:spTree>
    <p:extLst>
      <p:ext uri="{BB962C8B-B14F-4D97-AF65-F5344CB8AC3E}">
        <p14:creationId xmlns:p14="http://schemas.microsoft.com/office/powerpoint/2010/main" val="387320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String, StringBuffer, StringBuilder (contd.)</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3108543"/>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Some useful methods in String class:</a:t>
            </a: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p</a:t>
            </a:r>
            <a:r>
              <a:rPr lang="en-IN" sz="2800" dirty="0" smtClean="0">
                <a:latin typeface="Times New Roman" panose="02020603050405020304" pitchFamily="18" charset="0"/>
                <a:cs typeface="Times New Roman" panose="02020603050405020304" pitchFamily="18" charset="0"/>
              </a:rPr>
              <a:t>ublic int length()</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public boolean isEmpty()</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public String concat(String)</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public String toLowerCase()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public String toUpperCase()</a:t>
            </a: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public String trim()</a:t>
            </a:r>
          </a:p>
        </p:txBody>
      </p:sp>
    </p:spTree>
    <p:extLst>
      <p:ext uri="{BB962C8B-B14F-4D97-AF65-F5344CB8AC3E}">
        <p14:creationId xmlns:p14="http://schemas.microsoft.com/office/powerpoint/2010/main" val="113857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String, StringBuffer, StringBuilder</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4462760"/>
          </a:xfrm>
          <a:prstGeom prst="rect">
            <a:avLst/>
          </a:prstGeom>
          <a:noFill/>
        </p:spPr>
        <p:txBody>
          <a:bodyPr wrap="square" rtlCol="0">
            <a:spAutoFit/>
          </a:bodyPr>
          <a:lstStyle/>
          <a:p>
            <a:r>
              <a:rPr lang="en-IN" sz="3200" b="1" dirty="0" smtClean="0">
                <a:latin typeface="Times New Roman" panose="02020603050405020304" pitchFamily="18" charset="0"/>
                <a:cs typeface="Times New Roman" panose="02020603050405020304" pitchFamily="18" charset="0"/>
              </a:rPr>
              <a:t>StringBuffer:</a:t>
            </a:r>
            <a:r>
              <a:rPr lang="en-IN" sz="2800" dirty="0" smtClean="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StringBuffer is a final class in java.lang package.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 StringBuffer is mutable i.e. the content of StringBuffer can be modified after creation.</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Every StringBuffer object has a capacity associated with it.</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The capacity of StringBuffer is the number of characters it can hold.</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The capacity increases automatically as more contents added to it.</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The methods available in StringBuffer class are synchronized.</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In StringBuffer class multiple threads cannot access simultaneously.</a:t>
            </a:r>
          </a:p>
          <a:p>
            <a:pPr marL="914400" lvl="1" indent="-457200">
              <a:buFont typeface="Arial" panose="020B0604020202020204" pitchFamily="34" charset="0"/>
              <a:buChar char="•"/>
            </a:pPr>
            <a:r>
              <a:rPr lang="en-IN" sz="2800" dirty="0" smtClean="0">
                <a:latin typeface="Times New Roman" panose="02020603050405020304" pitchFamily="18" charset="0"/>
                <a:cs typeface="Times New Roman" panose="02020603050405020304" pitchFamily="18" charset="0"/>
              </a:rPr>
              <a:t>To sole this problem StringBuilder is added from Java 5.</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271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String, StringBuffer, StringBuilder (contd.)</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2246769"/>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Some useful methods in StringBuffer class:</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StringBuffer append(X value)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int capacity()</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int length()</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void setLength(int len)</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242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String, StringBuffer, StringBuilder</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2739211"/>
          </a:xfrm>
          <a:prstGeom prst="rect">
            <a:avLst/>
          </a:prstGeom>
          <a:noFill/>
        </p:spPr>
        <p:txBody>
          <a:bodyPr wrap="square" rtlCol="0">
            <a:spAutoFit/>
          </a:bodyPr>
          <a:lstStyle/>
          <a:p>
            <a:r>
              <a:rPr lang="en-IN" sz="3200" b="1" dirty="0" smtClean="0">
                <a:latin typeface="Times New Roman" panose="02020603050405020304" pitchFamily="18" charset="0"/>
                <a:cs typeface="Times New Roman" panose="02020603050405020304" pitchFamily="18" charset="0"/>
              </a:rPr>
              <a:t>StringBuilder:</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StringBuilder is a final class in java.lang package.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StringBuilder is added from Java 5.</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StringBuilder class functionality is same as StringBuffer only except that the methods available in StringBuilder class are non synchronized.</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In StringBuilder class multiple threads can execute simultaneously. </a:t>
            </a:r>
            <a:endParaRPr lang="en-IN" sz="32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373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String, StringBuffer, StringBuilder (contd.)</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2246769"/>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Some useful methods in StringBuilder class:</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StringBuffer append(X value)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int capacity()</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int length()</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void setLength(int len)</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890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Math class</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2677656"/>
          </a:xfrm>
          <a:prstGeom prst="rect">
            <a:avLst/>
          </a:prstGeom>
          <a:noFill/>
        </p:spPr>
        <p:txBody>
          <a:bodyPr wrap="square" rtlCol="0">
            <a:spAutoFit/>
          </a:bodyPr>
          <a:lstStyle/>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It is a final class in java.lang package.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It contains methods for performing basic numeric operations.</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The constructor of Math class is private so you cannot create the object of Math class.</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All the members of Math class is static so it can be accessed by using class name.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929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Math class</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523220"/>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Math class demo:</a:t>
            </a:r>
            <a:endParaRPr lang="en-IN" sz="28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759133"/>
            <a:ext cx="11577918" cy="4547538"/>
          </a:xfrm>
          <a:prstGeom prst="rect">
            <a:avLst/>
          </a:prstGeom>
        </p:spPr>
      </p:pic>
    </p:spTree>
    <p:extLst>
      <p:ext uri="{BB962C8B-B14F-4D97-AF65-F5344CB8AC3E}">
        <p14:creationId xmlns:p14="http://schemas.microsoft.com/office/powerpoint/2010/main" val="256367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Math class</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523220"/>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Math class demo:</a:t>
            </a:r>
            <a:endParaRPr lang="en-IN" sz="28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746902"/>
            <a:ext cx="11577918" cy="4544059"/>
          </a:xfrm>
          <a:prstGeom prst="rect">
            <a:avLst/>
          </a:prstGeom>
        </p:spPr>
      </p:pic>
    </p:spTree>
    <p:extLst>
      <p:ext uri="{BB962C8B-B14F-4D97-AF65-F5344CB8AC3E}">
        <p14:creationId xmlns:p14="http://schemas.microsoft.com/office/powerpoint/2010/main" val="394276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Runtime and Process class</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5262979"/>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Runtime class:</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Runtime class is present in java.lang package.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Every java program has the single instance of this class to allow the application to interact with the environment.</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Runtime class is used for memory management and executing additional process.</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You can define the reference of Runtime class but you cannot create the object of Runtime class.</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The methods of the Runtime class are defined as instance, so you need to use some object to invoke the methods.</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Runtime class is implemented using singleton design pattern i.e. </a:t>
            </a:r>
            <a:r>
              <a:rPr lang="en-IN" sz="2800" dirty="0">
                <a:latin typeface="Times New Roman" panose="02020603050405020304" pitchFamily="18" charset="0"/>
                <a:cs typeface="Times New Roman" panose="02020603050405020304" pitchFamily="18" charset="0"/>
              </a:rPr>
              <a:t>only one object of that class will be available per </a:t>
            </a:r>
            <a:r>
              <a:rPr lang="en-IN" sz="2800" dirty="0" smtClean="0">
                <a:latin typeface="Times New Roman" panose="02020603050405020304" pitchFamily="18" charset="0"/>
                <a:cs typeface="Times New Roman" panose="02020603050405020304" pitchFamily="18" charset="0"/>
              </a:rPr>
              <a:t>JVM.</a:t>
            </a:r>
          </a:p>
        </p:txBody>
      </p:sp>
    </p:spTree>
    <p:extLst>
      <p:ext uri="{BB962C8B-B14F-4D97-AF65-F5344CB8AC3E}">
        <p14:creationId xmlns:p14="http://schemas.microsoft.com/office/powerpoint/2010/main" val="55349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2300" y="711200"/>
            <a:ext cx="10972800"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First Java Program (contd.)</a:t>
            </a:r>
            <a:endParaRPr lang="en-US" sz="40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9086"/>
            <a:ext cx="12192000" cy="4858884"/>
          </a:xfrm>
          <a:prstGeom prst="rect">
            <a:avLst/>
          </a:prstGeom>
        </p:spPr>
      </p:pic>
    </p:spTree>
    <p:extLst>
      <p:ext uri="{BB962C8B-B14F-4D97-AF65-F5344CB8AC3E}">
        <p14:creationId xmlns:p14="http://schemas.microsoft.com/office/powerpoint/2010/main" val="114492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Runtime and Process class</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3108543"/>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Process class:</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Process class is present in java.lang package.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Process class provides methods for the following operations:</a:t>
            </a:r>
          </a:p>
          <a:p>
            <a:pPr marL="914400" lvl="1" indent="-457200">
              <a:buFont typeface="Arial" panose="020B0604020202020204" pitchFamily="34" charset="0"/>
              <a:buChar char="•"/>
            </a:pPr>
            <a:r>
              <a:rPr lang="en-IN" sz="2800" dirty="0" smtClean="0">
                <a:latin typeface="Times New Roman" panose="02020603050405020304" pitchFamily="18" charset="0"/>
                <a:cs typeface="Times New Roman" panose="02020603050405020304" pitchFamily="18" charset="0"/>
              </a:rPr>
              <a:t>Taking input from the process</a:t>
            </a:r>
          </a:p>
          <a:p>
            <a:pPr marL="914400" lvl="1" indent="-457200">
              <a:buFont typeface="Arial" panose="020B0604020202020204" pitchFamily="34" charset="0"/>
              <a:buChar char="•"/>
            </a:pPr>
            <a:r>
              <a:rPr lang="en-IN" sz="2800" dirty="0" smtClean="0">
                <a:latin typeface="Times New Roman" panose="02020603050405020304" pitchFamily="18" charset="0"/>
                <a:cs typeface="Times New Roman" panose="02020603050405020304" pitchFamily="18" charset="0"/>
              </a:rPr>
              <a:t>Giving output to the process.</a:t>
            </a:r>
          </a:p>
          <a:p>
            <a:pPr marL="914400" lvl="1" indent="-457200">
              <a:buFont typeface="Arial" panose="020B0604020202020204" pitchFamily="34" charset="0"/>
              <a:buChar char="•"/>
            </a:pPr>
            <a:r>
              <a:rPr lang="en-IN" sz="2800" dirty="0" smtClean="0">
                <a:latin typeface="Times New Roman" panose="02020603050405020304" pitchFamily="18" charset="0"/>
                <a:cs typeface="Times New Roman" panose="02020603050405020304" pitchFamily="18" charset="0"/>
              </a:rPr>
              <a:t>Waiting for the process to complete.</a:t>
            </a:r>
          </a:p>
          <a:p>
            <a:pPr marL="914400" lvl="1" indent="-457200">
              <a:buFont typeface="Arial" panose="020B0604020202020204" pitchFamily="34" charset="0"/>
              <a:buChar char="•"/>
            </a:pPr>
            <a:r>
              <a:rPr lang="en-IN" sz="2800" dirty="0" smtClean="0">
                <a:latin typeface="Times New Roman" panose="02020603050405020304" pitchFamily="18" charset="0"/>
                <a:cs typeface="Times New Roman" panose="02020603050405020304" pitchFamily="18" charset="0"/>
              </a:rPr>
              <a:t>Destroying the process.</a:t>
            </a:r>
          </a:p>
        </p:txBody>
      </p:sp>
    </p:spTree>
    <p:extLst>
      <p:ext uri="{BB962C8B-B14F-4D97-AF65-F5344CB8AC3E}">
        <p14:creationId xmlns:p14="http://schemas.microsoft.com/office/powerpoint/2010/main" val="6447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Runtime and Process class</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523220"/>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Demo:</a:t>
            </a:r>
            <a:endParaRPr lang="en-IN" sz="2800" dirty="0" smtClean="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658888"/>
            <a:ext cx="11577918" cy="4715018"/>
          </a:xfrm>
          <a:prstGeom prst="rect">
            <a:avLst/>
          </a:prstGeom>
        </p:spPr>
      </p:pic>
    </p:spTree>
    <p:extLst>
      <p:ext uri="{BB962C8B-B14F-4D97-AF65-F5344CB8AC3E}">
        <p14:creationId xmlns:p14="http://schemas.microsoft.com/office/powerpoint/2010/main" val="309578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Runtime and Process class</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523220"/>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Demo output:  </a:t>
            </a:r>
            <a:endParaRPr lang="en-IN" sz="2800" dirty="0" smtClean="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746902"/>
            <a:ext cx="11577918" cy="4553585"/>
          </a:xfrm>
          <a:prstGeom prst="rect">
            <a:avLst/>
          </a:prstGeom>
        </p:spPr>
      </p:pic>
    </p:spTree>
    <p:extLst>
      <p:ext uri="{BB962C8B-B14F-4D97-AF65-F5344CB8AC3E}">
        <p14:creationId xmlns:p14="http://schemas.microsoft.com/office/powerpoint/2010/main" val="171145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64704"/>
            <a:ext cx="10972800" cy="652934"/>
          </a:xfrm>
        </p:spPr>
        <p:txBody>
          <a:bodyPr>
            <a:normAutofit/>
          </a:bodyPr>
          <a:lstStyle/>
          <a:p>
            <a:r>
              <a:rPr lang="en-US" sz="4000" b="1" dirty="0" smtClean="0">
                <a:latin typeface="Times New Roman" panose="02020603050405020304" pitchFamily="18" charset="0"/>
                <a:cs typeface="Times New Roman" panose="02020603050405020304" pitchFamily="18" charset="0"/>
              </a:rPr>
              <a:t>Util Package Classes</a:t>
            </a:r>
            <a:endParaRPr lang="en-IN" sz="4000" b="1" dirty="0"/>
          </a:p>
        </p:txBody>
      </p:sp>
      <p:sp>
        <p:nvSpPr>
          <p:cNvPr id="5" name="Content Placeholder 4"/>
          <p:cNvSpPr>
            <a:spLocks noGrp="1"/>
          </p:cNvSpPr>
          <p:nvPr>
            <p:ph idx="1"/>
          </p:nvPr>
        </p:nvSpPr>
        <p:spPr/>
        <p:txBody>
          <a:bodyPr/>
          <a:lstStyle/>
          <a:p>
            <a:pPr>
              <a:buFont typeface="Wingdings" pitchFamily="2" charset="2"/>
              <a:buChar char="Ø"/>
            </a:pPr>
            <a:r>
              <a:rPr lang="en-IN" dirty="0" smtClean="0"/>
              <a:t>Following are the useful classes of util package</a:t>
            </a:r>
          </a:p>
          <a:p>
            <a:pPr marL="971550" lvl="1" indent="-514350">
              <a:buFont typeface="+mj-lt"/>
              <a:buAutoNum type="alphaLcPeriod"/>
            </a:pPr>
            <a:r>
              <a:rPr lang="en-US" dirty="0" smtClean="0">
                <a:latin typeface="Times New Roman" panose="02020603050405020304" pitchFamily="18" charset="0"/>
                <a:cs typeface="Times New Roman" panose="02020603050405020304" pitchFamily="18" charset="0"/>
              </a:rPr>
              <a:t>Date</a:t>
            </a:r>
            <a:endParaRPr lang="en-US" dirty="0">
              <a:latin typeface="Times New Roman" panose="02020603050405020304" pitchFamily="18" charset="0"/>
              <a:cs typeface="Times New Roman" panose="02020603050405020304" pitchFamily="18" charset="0"/>
            </a:endParaRPr>
          </a:p>
          <a:p>
            <a:pPr marL="971550" lvl="1" indent="-514350">
              <a:buFont typeface="+mj-lt"/>
              <a:buAutoNum type="alphaLcPeriod"/>
            </a:pPr>
            <a:r>
              <a:rPr lang="en-US" dirty="0">
                <a:latin typeface="Times New Roman" panose="02020603050405020304" pitchFamily="18" charset="0"/>
                <a:cs typeface="Times New Roman" panose="02020603050405020304" pitchFamily="18" charset="0"/>
              </a:rPr>
              <a:t>Stack</a:t>
            </a:r>
          </a:p>
          <a:p>
            <a:pPr marL="971550" lvl="1" indent="-514350">
              <a:buFont typeface="+mj-lt"/>
              <a:buAutoNum type="alphaLcPeriod"/>
            </a:pPr>
            <a:r>
              <a:rPr lang="en-US" dirty="0">
                <a:latin typeface="Times New Roman" panose="02020603050405020304" pitchFamily="18" charset="0"/>
                <a:cs typeface="Times New Roman" panose="02020603050405020304" pitchFamily="18" charset="0"/>
              </a:rPr>
              <a:t>StringTokenizer</a:t>
            </a:r>
          </a:p>
          <a:p>
            <a:pPr marL="971550" lvl="1" indent="-514350">
              <a:buFont typeface="+mj-lt"/>
              <a:buAutoNum type="alphaLcPeriod"/>
            </a:pPr>
            <a:r>
              <a:rPr lang="en-US" dirty="0">
                <a:latin typeface="Times New Roman" panose="02020603050405020304" pitchFamily="18" charset="0"/>
                <a:cs typeface="Times New Roman" panose="02020603050405020304" pitchFamily="18" charset="0"/>
              </a:rPr>
              <a:t>BitSet</a:t>
            </a:r>
          </a:p>
          <a:p>
            <a:pPr marL="971550" lvl="1" indent="-514350">
              <a:buFont typeface="+mj-lt"/>
              <a:buAutoNum type="alphaLcPeriod"/>
            </a:pPr>
            <a:r>
              <a:rPr lang="en-US" dirty="0">
                <a:latin typeface="Times New Roman" panose="02020603050405020304" pitchFamily="18" charset="0"/>
                <a:cs typeface="Times New Roman" panose="02020603050405020304" pitchFamily="18" charset="0"/>
              </a:rPr>
              <a:t>Scanner </a:t>
            </a:r>
            <a:r>
              <a:rPr lang="en-US" dirty="0" smtClean="0">
                <a:latin typeface="Times New Roman" panose="02020603050405020304" pitchFamily="18" charset="0"/>
                <a:cs typeface="Times New Roman" panose="02020603050405020304" pitchFamily="18" charset="0"/>
              </a:rPr>
              <a:t>etc.</a:t>
            </a:r>
            <a:endParaRPr lang="en-IN" dirty="0"/>
          </a:p>
        </p:txBody>
      </p:sp>
    </p:spTree>
    <p:extLst>
      <p:ext uri="{BB962C8B-B14F-4D97-AF65-F5344CB8AC3E}">
        <p14:creationId xmlns:p14="http://schemas.microsoft.com/office/powerpoint/2010/main" val="297684453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ctr" rtl="0">
              <a:spcBef>
                <a:spcPct val="0"/>
              </a:spcBef>
            </a:pPr>
            <a:r>
              <a:rPr lang="en-US" sz="4000" b="1" dirty="0" smtClean="0">
                <a:latin typeface="Times New Roman" panose="02020603050405020304" pitchFamily="18" charset="0"/>
                <a:cs typeface="Times New Roman" panose="02020603050405020304" pitchFamily="18" charset="0"/>
              </a:rPr>
              <a:t>Date class</a:t>
            </a:r>
            <a:endParaRPr lang="en-IN" sz="4000" b="1" dirty="0"/>
          </a:p>
        </p:txBody>
      </p:sp>
      <p:sp>
        <p:nvSpPr>
          <p:cNvPr id="3" name="Content Placeholder 2"/>
          <p:cNvSpPr>
            <a:spLocks noGrp="1"/>
          </p:cNvSpPr>
          <p:nvPr>
            <p:ph idx="1"/>
          </p:nvPr>
        </p:nvSpPr>
        <p:spPr/>
        <p:txBody>
          <a:bodyPr/>
          <a:lstStyle/>
          <a:p>
            <a:pPr>
              <a:buFont typeface="Wingdings" pitchFamily="2" charset="2"/>
              <a:buChar char="Ø"/>
            </a:pPr>
            <a:r>
              <a:rPr lang="en-IN" dirty="0" smtClean="0"/>
              <a:t>Date  Is  a utility class present in util package used to handle all date operation</a:t>
            </a:r>
          </a:p>
          <a:p>
            <a:pPr>
              <a:buFont typeface="Wingdings" pitchFamily="2" charset="2"/>
              <a:buChar char="Ø"/>
            </a:pPr>
            <a:r>
              <a:rPr lang="en-IN" dirty="0" smtClean="0"/>
              <a:t>You can import util package like java.util.Date;</a:t>
            </a:r>
          </a:p>
          <a:p>
            <a:pPr marL="0" indent="0">
              <a:buNone/>
            </a:pPr>
            <a:endParaRPr lang="en-IN" dirty="0" smtClean="0"/>
          </a:p>
        </p:txBody>
      </p:sp>
    </p:spTree>
    <p:extLst>
      <p:ext uri="{BB962C8B-B14F-4D97-AF65-F5344CB8AC3E}">
        <p14:creationId xmlns:p14="http://schemas.microsoft.com/office/powerpoint/2010/main" val="4227549112"/>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92697"/>
            <a:ext cx="10972800" cy="5433467"/>
          </a:xfrm>
        </p:spPr>
        <p:txBody>
          <a:bodyPr>
            <a:normAutofit lnSpcReduction="10000"/>
          </a:bodyPr>
          <a:lstStyle/>
          <a:p>
            <a:pPr marL="0" indent="0">
              <a:buNone/>
            </a:pPr>
            <a:r>
              <a:rPr lang="en-IN" dirty="0" smtClean="0"/>
              <a:t>Ex </a:t>
            </a:r>
          </a:p>
          <a:p>
            <a:endParaRPr lang="en-IN" dirty="0"/>
          </a:p>
          <a:p>
            <a:pPr marL="0" indent="0">
              <a:buNone/>
            </a:pPr>
            <a:r>
              <a:rPr lang="en-IN" dirty="0">
                <a:latin typeface="Times New Roman" pitchFamily="18" charset="0"/>
                <a:cs typeface="Times New Roman" pitchFamily="18" charset="0"/>
              </a:rPr>
              <a:t>import java.util.Date;</a:t>
            </a:r>
          </a:p>
          <a:p>
            <a:endParaRPr lang="en-IN" dirty="0">
              <a:latin typeface="Times New Roman" pitchFamily="18" charset="0"/>
              <a:cs typeface="Times New Roman" pitchFamily="18" charset="0"/>
            </a:endParaRPr>
          </a:p>
          <a:p>
            <a:pPr marL="0" indent="0">
              <a:buNone/>
            </a:pPr>
            <a:r>
              <a:rPr lang="en-IN" dirty="0">
                <a:latin typeface="Times New Roman" pitchFamily="18" charset="0"/>
                <a:cs typeface="Times New Roman" pitchFamily="18" charset="0"/>
              </a:rPr>
              <a:t>public class Dat {</a:t>
            </a:r>
          </a:p>
          <a:p>
            <a:endParaRPr lang="en-IN" dirty="0">
              <a:latin typeface="Times New Roman" pitchFamily="18" charset="0"/>
              <a:cs typeface="Times New Roman" pitchFamily="18" charset="0"/>
            </a:endParaRPr>
          </a:p>
          <a:p>
            <a:pPr marL="0" indent="0">
              <a:buNone/>
            </a:pPr>
            <a:r>
              <a:rPr lang="en-IN" dirty="0">
                <a:latin typeface="Times New Roman" pitchFamily="18" charset="0"/>
                <a:cs typeface="Times New Roman" pitchFamily="18" charset="0"/>
              </a:rPr>
              <a:t>public static void main(String[] args) {</a:t>
            </a:r>
          </a:p>
          <a:p>
            <a:pPr marL="0" indent="0">
              <a:buNone/>
            </a:pPr>
            <a:r>
              <a:rPr lang="en-IN" dirty="0" smtClean="0">
                <a:latin typeface="Times New Roman" pitchFamily="18" charset="0"/>
                <a:cs typeface="Times New Roman" pitchFamily="18" charset="0"/>
              </a:rPr>
              <a:t>Date </a:t>
            </a:r>
            <a:r>
              <a:rPr lang="en-IN" dirty="0">
                <a:latin typeface="Times New Roman" pitchFamily="18" charset="0"/>
                <a:cs typeface="Times New Roman" pitchFamily="18" charset="0"/>
              </a:rPr>
              <a:t>d=new Date();</a:t>
            </a:r>
          </a:p>
          <a:p>
            <a:pPr marL="0" indent="0">
              <a:buNone/>
            </a:pPr>
            <a:r>
              <a:rPr lang="en-IN" dirty="0">
                <a:latin typeface="Times New Roman" pitchFamily="18" charset="0"/>
                <a:cs typeface="Times New Roman" pitchFamily="18" charset="0"/>
              </a:rPr>
              <a:t>System.</a:t>
            </a:r>
            <a:r>
              <a:rPr lang="en-IN" i="1" dirty="0">
                <a:latin typeface="Times New Roman" pitchFamily="18" charset="0"/>
                <a:cs typeface="Times New Roman" pitchFamily="18" charset="0"/>
              </a:rPr>
              <a:t>out.println(d);</a:t>
            </a:r>
          </a:p>
          <a:p>
            <a:pPr marL="0" indent="0">
              <a:buNone/>
            </a:pPr>
            <a:r>
              <a:rPr lang="en-IN" dirty="0" smtClean="0">
                <a:latin typeface="Times New Roman" pitchFamily="18" charset="0"/>
                <a:cs typeface="Times New Roman" pitchFamily="18" charset="0"/>
              </a:rPr>
              <a:t>}</a:t>
            </a:r>
            <a:endParaRPr lang="en-IN" dirty="0">
              <a:latin typeface="Times New Roman" pitchFamily="18" charset="0"/>
              <a:cs typeface="Times New Roman" pitchFamily="18" charset="0"/>
            </a:endParaRPr>
          </a:p>
          <a:p>
            <a:pPr marL="0" indent="0">
              <a:buNone/>
            </a:pPr>
            <a:r>
              <a:rPr lang="en-IN"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2523632618"/>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64705"/>
            <a:ext cx="10972800" cy="5361459"/>
          </a:xfrm>
        </p:spPr>
        <p:txBody>
          <a:bodyPr>
            <a:normAutofit/>
          </a:bodyPr>
          <a:lstStyle/>
          <a:p>
            <a:pPr marL="0" indent="0">
              <a:buNone/>
            </a:pPr>
            <a:r>
              <a:rPr lang="en-IN" sz="4000" b="1" dirty="0" smtClean="0"/>
              <a:t>Stack class</a:t>
            </a:r>
          </a:p>
          <a:p>
            <a:pPr>
              <a:buFont typeface="Wingdings" pitchFamily="2" charset="2"/>
              <a:buChar char="Ø"/>
            </a:pPr>
            <a:r>
              <a:rPr lang="en-IN" sz="3600" dirty="0" smtClean="0"/>
              <a:t>The</a:t>
            </a:r>
            <a:r>
              <a:rPr lang="en-IN" sz="3600" dirty="0"/>
              <a:t> </a:t>
            </a:r>
            <a:r>
              <a:rPr lang="en-IN" sz="3600" b="1" dirty="0"/>
              <a:t>java.util.Stack</a:t>
            </a:r>
            <a:r>
              <a:rPr lang="en-IN" sz="3600" dirty="0"/>
              <a:t> class represents a last-in-first-out (LIFO) stack of objects</a:t>
            </a:r>
            <a:r>
              <a:rPr lang="en-IN" sz="3600" dirty="0" smtClean="0"/>
              <a:t>.</a:t>
            </a:r>
          </a:p>
          <a:p>
            <a:pPr>
              <a:buFont typeface="Wingdings" pitchFamily="2" charset="2"/>
              <a:buChar char="Ø"/>
            </a:pPr>
            <a:r>
              <a:rPr lang="en-IN" sz="3600" dirty="0" smtClean="0"/>
              <a:t>It is synchronized class </a:t>
            </a:r>
          </a:p>
          <a:p>
            <a:pPr>
              <a:buFont typeface="Wingdings" pitchFamily="2" charset="2"/>
              <a:buChar char="Ø"/>
            </a:pPr>
            <a:r>
              <a:rPr lang="en-IN" sz="3600" dirty="0"/>
              <a:t>In this class, the last element inserted is accessed </a:t>
            </a:r>
            <a:r>
              <a:rPr lang="en-IN" sz="3600" dirty="0" smtClean="0"/>
              <a:t>first</a:t>
            </a:r>
          </a:p>
          <a:p>
            <a:pPr>
              <a:buFont typeface="Wingdings" pitchFamily="2" charset="2"/>
              <a:buChar char="Ø"/>
            </a:pPr>
            <a:r>
              <a:rPr lang="en-IN" sz="3600" dirty="0" smtClean="0"/>
              <a:t>It is a legacy class not in use</a:t>
            </a:r>
          </a:p>
          <a:p>
            <a:pPr>
              <a:buFont typeface="Wingdings" pitchFamily="2" charset="2"/>
              <a:buChar char="Ø"/>
            </a:pPr>
            <a:endParaRPr lang="en-IN" sz="3600" b="1" dirty="0" smtClean="0"/>
          </a:p>
          <a:p>
            <a:pPr>
              <a:buFont typeface="Wingdings" pitchFamily="2" charset="2"/>
              <a:buChar char="Ø"/>
            </a:pPr>
            <a:endParaRPr lang="en-IN" sz="4000" b="1" dirty="0"/>
          </a:p>
        </p:txBody>
      </p:sp>
    </p:spTree>
    <p:extLst>
      <p:ext uri="{BB962C8B-B14F-4D97-AF65-F5344CB8AC3E}">
        <p14:creationId xmlns:p14="http://schemas.microsoft.com/office/powerpoint/2010/main" val="263582532"/>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92697"/>
            <a:ext cx="10972800" cy="5433467"/>
          </a:xfrm>
        </p:spPr>
        <p:txBody>
          <a:bodyPr/>
          <a:lstStyle/>
          <a:p>
            <a:pPr marL="0" indent="0">
              <a:buNone/>
            </a:pPr>
            <a:r>
              <a:rPr lang="en-IN" b="1" dirty="0" smtClean="0"/>
              <a:t>StringTokenizer</a:t>
            </a:r>
          </a:p>
          <a:p>
            <a:pPr>
              <a:buFont typeface="Wingdings" pitchFamily="2" charset="2"/>
              <a:buChar char="Ø"/>
            </a:pPr>
            <a:r>
              <a:rPr lang="en-IN" dirty="0" smtClean="0">
                <a:latin typeface="Times New Roman" pitchFamily="18" charset="0"/>
                <a:cs typeface="Times New Roman" pitchFamily="18" charset="0"/>
              </a:rPr>
              <a:t>It is class present is java.util.StringTokenizer</a:t>
            </a:r>
          </a:p>
          <a:p>
            <a:pPr>
              <a:buFont typeface="Wingdings" pitchFamily="2" charset="2"/>
              <a:buChar char="Ø"/>
            </a:pPr>
            <a:r>
              <a:rPr lang="en-IN" dirty="0" smtClean="0">
                <a:latin typeface="Times New Roman" pitchFamily="18" charset="0"/>
                <a:cs typeface="Times New Roman" pitchFamily="18" charset="0"/>
              </a:rPr>
              <a:t>It is used to split a String  into diffrent tokens by defined delimiter</a:t>
            </a:r>
          </a:p>
          <a:p>
            <a:pPr>
              <a:buFont typeface="Wingdings" pitchFamily="2" charset="2"/>
              <a:buChar char="Ø"/>
            </a:pPr>
            <a:r>
              <a:rPr lang="en-IN" dirty="0" smtClean="0">
                <a:latin typeface="Times New Roman" pitchFamily="18" charset="0"/>
                <a:cs typeface="Times New Roman" pitchFamily="18" charset="0"/>
              </a:rPr>
              <a:t>You can defined more token in StringTokenizer to split String into different Token</a:t>
            </a:r>
          </a:p>
          <a:p>
            <a:pPr>
              <a:buFont typeface="Wingdings" pitchFamily="2" charset="2"/>
              <a:buChar char="Ø"/>
            </a:pP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378804307"/>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92697"/>
            <a:ext cx="10972800" cy="5433467"/>
          </a:xfrm>
        </p:spPr>
        <p:txBody>
          <a:bodyPr>
            <a:normAutofit fontScale="92500" lnSpcReduction="20000"/>
          </a:bodyPr>
          <a:lstStyle/>
          <a:p>
            <a:pPr marL="0" indent="0">
              <a:buNone/>
            </a:pPr>
            <a:r>
              <a:rPr lang="en-IN" dirty="0" smtClean="0">
                <a:latin typeface="Times New Roman" pitchFamily="18" charset="0"/>
                <a:cs typeface="Times New Roman" pitchFamily="18" charset="0"/>
              </a:rPr>
              <a:t>Ex :</a:t>
            </a:r>
          </a:p>
          <a:p>
            <a:pPr marL="0" indent="0">
              <a:buNone/>
            </a:pPr>
            <a:r>
              <a:rPr lang="en-IN" dirty="0">
                <a:latin typeface="Times New Roman" pitchFamily="18" charset="0"/>
                <a:cs typeface="Times New Roman" pitchFamily="18" charset="0"/>
              </a:rPr>
              <a:t>import java.util.*;</a:t>
            </a:r>
          </a:p>
          <a:p>
            <a:endParaRPr lang="en-IN" dirty="0">
              <a:latin typeface="Times New Roman" pitchFamily="18" charset="0"/>
              <a:cs typeface="Times New Roman" pitchFamily="18" charset="0"/>
            </a:endParaRPr>
          </a:p>
          <a:p>
            <a:pPr marL="0" indent="0">
              <a:buNone/>
            </a:pPr>
            <a:r>
              <a:rPr lang="en-IN" dirty="0">
                <a:latin typeface="Times New Roman" pitchFamily="18" charset="0"/>
                <a:cs typeface="Times New Roman" pitchFamily="18" charset="0"/>
              </a:rPr>
              <a:t>public class </a:t>
            </a:r>
            <a:r>
              <a:rPr lang="en-IN" u="sng" dirty="0">
                <a:latin typeface="Times New Roman" pitchFamily="18" charset="0"/>
                <a:cs typeface="Times New Roman" pitchFamily="18" charset="0"/>
              </a:rPr>
              <a:t>StringTokenizerDemo {</a:t>
            </a:r>
          </a:p>
          <a:p>
            <a:endParaRPr lang="en-IN" dirty="0">
              <a:latin typeface="Times New Roman" pitchFamily="18" charset="0"/>
              <a:cs typeface="Times New Roman" pitchFamily="18" charset="0"/>
            </a:endParaRPr>
          </a:p>
          <a:p>
            <a:pPr marL="0" indent="0">
              <a:buNone/>
            </a:pPr>
            <a:r>
              <a:rPr lang="en-IN" dirty="0">
                <a:latin typeface="Times New Roman" pitchFamily="18" charset="0"/>
                <a:cs typeface="Times New Roman" pitchFamily="18" charset="0"/>
              </a:rPr>
              <a:t>public static void main(String[] args) {</a:t>
            </a:r>
          </a:p>
          <a:p>
            <a:pPr marL="0" indent="0">
              <a:buNone/>
            </a:pPr>
            <a:r>
              <a:rPr lang="en-IN" dirty="0">
                <a:latin typeface="Times New Roman" pitchFamily="18" charset="0"/>
                <a:cs typeface="Times New Roman" pitchFamily="18" charset="0"/>
              </a:rPr>
              <a:t>String </a:t>
            </a:r>
            <a:r>
              <a:rPr lang="en-IN" dirty="0" smtClean="0">
                <a:latin typeface="Times New Roman" pitchFamily="18" charset="0"/>
                <a:cs typeface="Times New Roman" pitchFamily="18" charset="0"/>
              </a:rPr>
              <a:t>str="raja,smaeer.raheem;sham:";</a:t>
            </a:r>
            <a:endParaRPr lang="en-IN" dirty="0">
              <a:latin typeface="Times New Roman" pitchFamily="18" charset="0"/>
              <a:cs typeface="Times New Roman" pitchFamily="18" charset="0"/>
            </a:endParaRPr>
          </a:p>
          <a:p>
            <a:pPr marL="0" indent="0">
              <a:buNone/>
            </a:pPr>
            <a:r>
              <a:rPr lang="en-IN" dirty="0">
                <a:latin typeface="Times New Roman" pitchFamily="18" charset="0"/>
                <a:cs typeface="Times New Roman" pitchFamily="18" charset="0"/>
              </a:rPr>
              <a:t>StringTokenizer s=new StringTokenizer(g</a:t>
            </a:r>
            <a:r>
              <a:rPr lang="en-IN" dirty="0" smtClean="0">
                <a:latin typeface="Times New Roman" pitchFamily="18" charset="0"/>
                <a:cs typeface="Times New Roman" pitchFamily="18" charset="0"/>
              </a:rPr>
              <a:t>,",.:;");</a:t>
            </a:r>
          </a:p>
          <a:p>
            <a:pPr marL="0" indent="0">
              <a:buNone/>
            </a:pPr>
            <a:r>
              <a:rPr lang="en-IN" dirty="0" smtClean="0">
                <a:latin typeface="Times New Roman" pitchFamily="18" charset="0"/>
                <a:cs typeface="Times New Roman" pitchFamily="18" charset="0"/>
              </a:rPr>
              <a:t>while(s.hasMoreTokens()){</a:t>
            </a:r>
          </a:p>
          <a:p>
            <a:pPr marL="0" indent="0">
              <a:buNone/>
            </a:pPr>
            <a:r>
              <a:rPr lang="en-IN" dirty="0" smtClean="0">
                <a:latin typeface="Times New Roman" pitchFamily="18" charset="0"/>
                <a:cs typeface="Times New Roman" pitchFamily="18" charset="0"/>
              </a:rPr>
              <a:t>System.</a:t>
            </a:r>
            <a:r>
              <a:rPr lang="en-IN" i="1" dirty="0" smtClean="0">
                <a:latin typeface="Times New Roman" pitchFamily="18" charset="0"/>
                <a:cs typeface="Times New Roman" pitchFamily="18" charset="0"/>
              </a:rPr>
              <a:t>out.println(s.nextToken</a:t>
            </a:r>
            <a:r>
              <a:rPr lang="en-IN" i="1" dirty="0">
                <a:latin typeface="Times New Roman" pitchFamily="18" charset="0"/>
                <a:cs typeface="Times New Roman" pitchFamily="18" charset="0"/>
              </a:rPr>
              <a:t>());</a:t>
            </a:r>
          </a:p>
          <a:p>
            <a:pPr marL="0" indent="0">
              <a:buNone/>
            </a:pPr>
            <a:r>
              <a:rPr lang="en-IN" dirty="0">
                <a:latin typeface="Times New Roman" pitchFamily="18" charset="0"/>
                <a:cs typeface="Times New Roman" pitchFamily="18" charset="0"/>
              </a:rPr>
              <a:t>}</a:t>
            </a:r>
          </a:p>
          <a:p>
            <a:pPr marL="0" indent="0">
              <a:buNone/>
            </a:pPr>
            <a:r>
              <a:rPr lang="en-IN" dirty="0" smtClean="0">
                <a:latin typeface="Times New Roman" pitchFamily="18" charset="0"/>
                <a:cs typeface="Times New Roman" pitchFamily="18" charset="0"/>
              </a:rPr>
              <a:t>}</a:t>
            </a:r>
          </a:p>
          <a:p>
            <a:pPr marL="0" indent="0">
              <a:buNone/>
            </a:pPr>
            <a:r>
              <a:rPr lang="en-IN" dirty="0">
                <a:latin typeface="Times New Roman" pitchFamily="18" charset="0"/>
                <a:cs typeface="Times New Roman" pitchFamily="18" charset="0"/>
              </a:rPr>
              <a:t>}</a:t>
            </a:r>
          </a:p>
        </p:txBody>
      </p:sp>
    </p:spTree>
    <p:extLst>
      <p:ext uri="{BB962C8B-B14F-4D97-AF65-F5344CB8AC3E}">
        <p14:creationId xmlns:p14="http://schemas.microsoft.com/office/powerpoint/2010/main" val="2699960037"/>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92697"/>
            <a:ext cx="10972800" cy="5433467"/>
          </a:xfrm>
        </p:spPr>
        <p:txBody>
          <a:bodyPr>
            <a:normAutofit/>
          </a:bodyPr>
          <a:lstStyle/>
          <a:p>
            <a:pPr marL="0" indent="0">
              <a:buNone/>
            </a:pPr>
            <a:r>
              <a:rPr lang="en-IN" dirty="0" smtClean="0">
                <a:latin typeface="Times New Roman" pitchFamily="18" charset="0"/>
                <a:cs typeface="Times New Roman" pitchFamily="18" charset="0"/>
              </a:rPr>
              <a:t>Out put :</a:t>
            </a:r>
          </a:p>
          <a:p>
            <a:pPr marL="0" indent="0">
              <a:buNone/>
            </a:pPr>
            <a:r>
              <a:rPr lang="en-IN" dirty="0" smtClean="0">
                <a:latin typeface="Times New Roman" pitchFamily="18" charset="0"/>
                <a:cs typeface="Times New Roman" pitchFamily="18" charset="0"/>
              </a:rPr>
              <a:t>	</a:t>
            </a:r>
            <a:r>
              <a:rPr lang="en-IN" dirty="0"/>
              <a:t>raja</a:t>
            </a:r>
          </a:p>
          <a:p>
            <a:pPr marL="0" indent="0">
              <a:buNone/>
            </a:pPr>
            <a:r>
              <a:rPr lang="en-IN" dirty="0" smtClean="0"/>
              <a:t>	smaeer</a:t>
            </a:r>
            <a:endParaRPr lang="en-IN" dirty="0"/>
          </a:p>
          <a:p>
            <a:pPr marL="0" indent="0">
              <a:buNone/>
            </a:pPr>
            <a:r>
              <a:rPr lang="en-IN" dirty="0" smtClean="0"/>
              <a:t>	raheem</a:t>
            </a:r>
            <a:endParaRPr lang="en-IN" dirty="0"/>
          </a:p>
          <a:p>
            <a:pPr marL="0" indent="0">
              <a:buNone/>
            </a:pPr>
            <a:r>
              <a:rPr lang="en-IN" dirty="0" smtClean="0"/>
              <a:t>	sham</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8304241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533" y="1378424"/>
            <a:ext cx="11955440" cy="5036024"/>
          </a:xfrm>
          <a:prstGeom prst="rect">
            <a:avLst/>
          </a:prstGeom>
        </p:spPr>
      </p:pic>
      <p:sp>
        <p:nvSpPr>
          <p:cNvPr id="3" name="TextBox 2"/>
          <p:cNvSpPr txBox="1"/>
          <p:nvPr/>
        </p:nvSpPr>
        <p:spPr>
          <a:xfrm>
            <a:off x="622300" y="711200"/>
            <a:ext cx="10972800"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First Java Program Output</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713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92697"/>
            <a:ext cx="10972800" cy="5433467"/>
          </a:xfrm>
        </p:spPr>
        <p:txBody>
          <a:bodyPr>
            <a:normAutofit/>
          </a:bodyPr>
          <a:lstStyle/>
          <a:p>
            <a:pPr marL="0" indent="0">
              <a:buNone/>
            </a:pPr>
            <a:r>
              <a:rPr lang="en-IN" sz="3600" b="1" dirty="0" smtClean="0">
                <a:latin typeface="Times New Roman" pitchFamily="18" charset="0"/>
                <a:cs typeface="Times New Roman" pitchFamily="18" charset="0"/>
              </a:rPr>
              <a:t>BitSet class</a:t>
            </a:r>
          </a:p>
          <a:p>
            <a:pPr>
              <a:buFont typeface="Wingdings" pitchFamily="2" charset="2"/>
              <a:buChar char="Ø"/>
            </a:pPr>
            <a:r>
              <a:rPr lang="en-IN" sz="3600" dirty="0"/>
              <a:t>The BitSet class creates a special type of array that holds bit </a:t>
            </a:r>
            <a:r>
              <a:rPr lang="en-IN" sz="3600" dirty="0" smtClean="0"/>
              <a:t>values</a:t>
            </a:r>
          </a:p>
          <a:p>
            <a:pPr>
              <a:buFont typeface="Wingdings" pitchFamily="2" charset="2"/>
              <a:buChar char="Ø"/>
            </a:pPr>
            <a:r>
              <a:rPr lang="en-IN" sz="3600" dirty="0"/>
              <a:t>The BitSet array can increase in size as </a:t>
            </a:r>
            <a:r>
              <a:rPr lang="en-IN" sz="3600" dirty="0" smtClean="0"/>
              <a:t>needed</a:t>
            </a:r>
          </a:p>
          <a:p>
            <a:pPr>
              <a:buFont typeface="Wingdings" pitchFamily="2" charset="2"/>
              <a:buChar char="Ø"/>
            </a:pPr>
            <a:r>
              <a:rPr lang="en-IN" sz="3600" dirty="0"/>
              <a:t>This is a legacy class but it has been completely re-engineered in Java 2, version 1.4.</a:t>
            </a:r>
            <a:endParaRPr lang="en-IN" sz="3600" b="1" dirty="0">
              <a:latin typeface="Times New Roman" pitchFamily="18" charset="0"/>
              <a:cs typeface="Times New Roman" pitchFamily="18" charset="0"/>
            </a:endParaRPr>
          </a:p>
        </p:txBody>
      </p:sp>
    </p:spTree>
    <p:extLst>
      <p:ext uri="{BB962C8B-B14F-4D97-AF65-F5344CB8AC3E}">
        <p14:creationId xmlns:p14="http://schemas.microsoft.com/office/powerpoint/2010/main" val="1071608579"/>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92697"/>
            <a:ext cx="10972800" cy="5433467"/>
          </a:xfrm>
        </p:spPr>
        <p:txBody>
          <a:bodyPr>
            <a:normAutofit/>
          </a:bodyPr>
          <a:lstStyle/>
          <a:p>
            <a:pPr marL="0" indent="0">
              <a:buNone/>
            </a:pPr>
            <a:r>
              <a:rPr lang="en-IN" sz="3600" b="1" dirty="0" smtClean="0"/>
              <a:t>Scanner class</a:t>
            </a:r>
          </a:p>
          <a:p>
            <a:pPr>
              <a:buFont typeface="Wingdings" pitchFamily="2" charset="2"/>
              <a:buChar char="Ø"/>
            </a:pPr>
            <a:r>
              <a:rPr lang="en-IN" sz="3600" dirty="0" smtClean="0"/>
              <a:t>Scanner class is a final class in java.util.Scanner</a:t>
            </a:r>
          </a:p>
          <a:p>
            <a:pPr marL="0" indent="0">
              <a:buNone/>
            </a:pPr>
            <a:endParaRPr lang="en-IN" sz="3600" dirty="0" smtClean="0"/>
          </a:p>
          <a:p>
            <a:pPr>
              <a:buFont typeface="Wingdings" pitchFamily="2" charset="2"/>
              <a:buChar char="Ø"/>
            </a:pPr>
            <a:r>
              <a:rPr lang="en-IN" sz="3600" dirty="0" smtClean="0"/>
              <a:t>Scanner class is used to read the data from input devices</a:t>
            </a:r>
          </a:p>
          <a:p>
            <a:pPr marL="0" indent="0">
              <a:buNone/>
            </a:pPr>
            <a:endParaRPr lang="en-IN" sz="3600" dirty="0"/>
          </a:p>
        </p:txBody>
      </p:sp>
    </p:spTree>
    <p:extLst>
      <p:ext uri="{BB962C8B-B14F-4D97-AF65-F5344CB8AC3E}">
        <p14:creationId xmlns:p14="http://schemas.microsoft.com/office/powerpoint/2010/main" val="3932144504"/>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92697"/>
            <a:ext cx="10972800" cy="5433467"/>
          </a:xfrm>
        </p:spPr>
        <p:txBody>
          <a:bodyPr>
            <a:normAutofit lnSpcReduction="10000"/>
          </a:bodyPr>
          <a:lstStyle/>
          <a:p>
            <a:pPr marL="0" indent="0">
              <a:buNone/>
            </a:pPr>
            <a:r>
              <a:rPr lang="en-IN" sz="3600" b="1" dirty="0" smtClean="0">
                <a:latin typeface="Times New Roman" pitchFamily="18" charset="0"/>
                <a:cs typeface="Times New Roman" pitchFamily="18" charset="0"/>
              </a:rPr>
              <a:t>Demo :</a:t>
            </a:r>
          </a:p>
          <a:p>
            <a:pPr marL="0" indent="0">
              <a:buNone/>
            </a:pPr>
            <a:r>
              <a:rPr lang="en-IN" sz="3600" dirty="0" smtClean="0">
                <a:latin typeface="Times New Roman" pitchFamily="18" charset="0"/>
                <a:cs typeface="Times New Roman" pitchFamily="18" charset="0"/>
              </a:rPr>
              <a:t>Import java.util.Scanner;</a:t>
            </a:r>
          </a:p>
          <a:p>
            <a:pPr marL="0" indent="0">
              <a:buNone/>
            </a:pPr>
            <a:r>
              <a:rPr lang="en-IN" sz="3600" dirty="0">
                <a:latin typeface="Times New Roman" pitchFamily="18" charset="0"/>
                <a:cs typeface="Times New Roman" pitchFamily="18" charset="0"/>
              </a:rPr>
              <a:t>c</a:t>
            </a:r>
            <a:r>
              <a:rPr lang="en-IN" sz="3600" dirty="0" smtClean="0">
                <a:latin typeface="Times New Roman" pitchFamily="18" charset="0"/>
                <a:cs typeface="Times New Roman" pitchFamily="18" charset="0"/>
              </a:rPr>
              <a:t>lass A{</a:t>
            </a:r>
          </a:p>
          <a:p>
            <a:pPr marL="0" indent="0">
              <a:buNone/>
            </a:pPr>
            <a:r>
              <a:rPr lang="en-IN" sz="3600" dirty="0">
                <a:latin typeface="Times New Roman" pitchFamily="18" charset="0"/>
                <a:cs typeface="Times New Roman" pitchFamily="18" charset="0"/>
              </a:rPr>
              <a:t>p</a:t>
            </a:r>
            <a:r>
              <a:rPr lang="en-IN" sz="3600" dirty="0" smtClean="0">
                <a:latin typeface="Times New Roman" pitchFamily="18" charset="0"/>
                <a:cs typeface="Times New Roman" pitchFamily="18" charset="0"/>
              </a:rPr>
              <a:t>ublic static void main(String[] args){</a:t>
            </a:r>
          </a:p>
          <a:p>
            <a:pPr marL="0" indent="0">
              <a:buNone/>
            </a:pPr>
            <a:r>
              <a:rPr lang="en-IN" sz="3600" dirty="0" smtClean="0">
                <a:latin typeface="Times New Roman" pitchFamily="18" charset="0"/>
                <a:cs typeface="Times New Roman" pitchFamily="18" charset="0"/>
              </a:rPr>
              <a:t>System.out.println(“enter value”);</a:t>
            </a:r>
          </a:p>
          <a:p>
            <a:pPr marL="0" indent="0">
              <a:buNone/>
            </a:pPr>
            <a:r>
              <a:rPr lang="en-IN" sz="3600" dirty="0" smtClean="0">
                <a:latin typeface="Times New Roman" pitchFamily="18" charset="0"/>
                <a:cs typeface="Times New Roman" pitchFamily="18" charset="0"/>
              </a:rPr>
              <a:t>Scanner in =new Scanner();</a:t>
            </a:r>
          </a:p>
          <a:p>
            <a:pPr marL="0" indent="0">
              <a:buNone/>
            </a:pPr>
            <a:r>
              <a:rPr lang="en-IN" sz="3600" dirty="0" smtClean="0">
                <a:latin typeface="Times New Roman" pitchFamily="18" charset="0"/>
                <a:cs typeface="Times New Roman" pitchFamily="18" charset="0"/>
              </a:rPr>
              <a:t>String s=in.nextLine();</a:t>
            </a:r>
          </a:p>
          <a:p>
            <a:pPr marL="0" indent="0">
              <a:buNone/>
            </a:pPr>
            <a:r>
              <a:rPr lang="en-IN" sz="3600" dirty="0" smtClean="0">
                <a:latin typeface="Times New Roman" pitchFamily="18" charset="0"/>
                <a:cs typeface="Times New Roman" pitchFamily="18" charset="0"/>
              </a:rPr>
              <a:t>System.out.println(s);</a:t>
            </a:r>
          </a:p>
          <a:p>
            <a:pPr marL="0" indent="0">
              <a:buNone/>
            </a:pPr>
            <a:r>
              <a:rPr lang="en-IN" sz="3600" dirty="0" smtClean="0">
                <a:latin typeface="Times New Roman" pitchFamily="18" charset="0"/>
                <a:cs typeface="Times New Roman" pitchFamily="18" charset="0"/>
              </a:rPr>
              <a:t>}}</a:t>
            </a:r>
            <a:endParaRPr lang="en-IN" sz="3600" dirty="0">
              <a:latin typeface="Times New Roman" pitchFamily="18" charset="0"/>
              <a:cs typeface="Times New Roman" pitchFamily="18" charset="0"/>
            </a:endParaRPr>
          </a:p>
        </p:txBody>
      </p:sp>
    </p:spTree>
    <p:extLst>
      <p:ext uri="{BB962C8B-B14F-4D97-AF65-F5344CB8AC3E}">
        <p14:creationId xmlns:p14="http://schemas.microsoft.com/office/powerpoint/2010/main" val="133276462"/>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9456" y="692696"/>
            <a:ext cx="10270165" cy="792088"/>
          </a:xfrm>
        </p:spPr>
        <p:txBody>
          <a:bodyPr>
            <a:normAutofit fontScale="90000"/>
          </a:bodyPr>
          <a:lstStyle/>
          <a:p>
            <a:r>
              <a:rPr lang="en-IN" b="1" dirty="0" smtClean="0">
                <a:latin typeface="Times New Roman" pitchFamily="18" charset="0"/>
                <a:cs typeface="Times New Roman" pitchFamily="18" charset="0"/>
              </a:rPr>
              <a:t>Collection</a:t>
            </a:r>
            <a:endParaRPr lang="en-IN" b="1" dirty="0">
              <a:latin typeface="Times New Roman" pitchFamily="18" charset="0"/>
              <a:cs typeface="Times New Roman" pitchFamily="18" charset="0"/>
            </a:endParaRPr>
          </a:p>
        </p:txBody>
      </p:sp>
      <p:sp>
        <p:nvSpPr>
          <p:cNvPr id="3" name="Subtitle 2"/>
          <p:cNvSpPr>
            <a:spLocks noGrp="1"/>
          </p:cNvSpPr>
          <p:nvPr>
            <p:ph type="subTitle" idx="1"/>
          </p:nvPr>
        </p:nvSpPr>
        <p:spPr>
          <a:xfrm>
            <a:off x="719403" y="1700808"/>
            <a:ext cx="10657184" cy="4320480"/>
          </a:xfrm>
        </p:spPr>
        <p:txBody>
          <a:bodyPr>
            <a:normAutofit/>
          </a:bodyPr>
          <a:lstStyle/>
          <a:p>
            <a:pPr marL="457200" indent="-457200" algn="l">
              <a:buFont typeface="Wingdings" pitchFamily="2" charset="2"/>
              <a:buChar char="Ø"/>
            </a:pPr>
            <a:r>
              <a:rPr lang="en-IN" dirty="0" smtClean="0">
                <a:solidFill>
                  <a:schemeClr val="tx1"/>
                </a:solidFill>
                <a:latin typeface="Times New Roman" pitchFamily="18" charset="0"/>
                <a:cs typeface="Times New Roman" pitchFamily="18" charset="0"/>
              </a:rPr>
              <a:t>Collection is a interface available in java.util package</a:t>
            </a:r>
          </a:p>
          <a:p>
            <a:pPr marL="457200" indent="-457200" algn="l">
              <a:buFont typeface="Wingdings" pitchFamily="2" charset="2"/>
              <a:buChar char="Ø"/>
            </a:pPr>
            <a:r>
              <a:rPr lang="en-IN" dirty="0" smtClean="0">
                <a:solidFill>
                  <a:schemeClr val="tx1"/>
                </a:solidFill>
                <a:latin typeface="Times New Roman" pitchFamily="18" charset="0"/>
                <a:cs typeface="Times New Roman" pitchFamily="18" charset="0"/>
              </a:rPr>
              <a:t>Collection is used to represent group of Object as a single entity</a:t>
            </a:r>
          </a:p>
          <a:p>
            <a:pPr marL="457200" indent="-457200" algn="l">
              <a:buFont typeface="Wingdings" pitchFamily="2" charset="2"/>
              <a:buChar char="Ø"/>
            </a:pPr>
            <a:r>
              <a:rPr lang="en-IN" dirty="0" smtClean="0">
                <a:solidFill>
                  <a:schemeClr val="tx1"/>
                </a:solidFill>
                <a:latin typeface="Times New Roman" pitchFamily="18" charset="0"/>
                <a:cs typeface="Times New Roman" pitchFamily="18" charset="0"/>
              </a:rPr>
              <a:t>Collections having so many advantage over arrays so that collection  is using widely </a:t>
            </a:r>
            <a:endParaRPr lang="en-IN"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22046752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19403" y="620688"/>
            <a:ext cx="10657184" cy="5544616"/>
          </a:xfrm>
        </p:spPr>
        <p:txBody>
          <a:bodyPr>
            <a:normAutofit/>
          </a:bodyPr>
          <a:lstStyle/>
          <a:p>
            <a:pPr algn="l"/>
            <a:r>
              <a:rPr lang="en-IN" b="1" dirty="0" smtClean="0">
                <a:solidFill>
                  <a:schemeClr val="tx1"/>
                </a:solidFill>
                <a:latin typeface="Times New Roman" pitchFamily="18" charset="0"/>
                <a:cs typeface="Times New Roman" pitchFamily="18" charset="0"/>
              </a:rPr>
              <a:t>Differences between array and Collection</a:t>
            </a:r>
          </a:p>
          <a:p>
            <a:pPr algn="l"/>
            <a:r>
              <a:rPr lang="en-IN" b="1" dirty="0" smtClean="0">
                <a:solidFill>
                  <a:schemeClr val="tx1"/>
                </a:solidFill>
                <a:latin typeface="Times New Roman" pitchFamily="18" charset="0"/>
                <a:cs typeface="Times New Roman" pitchFamily="18" charset="0"/>
              </a:rPr>
              <a:t>Disadvantages of array</a:t>
            </a:r>
          </a:p>
          <a:p>
            <a:pPr marL="457200" indent="-457200" algn="l">
              <a:buFont typeface="Wingdings" pitchFamily="2" charset="2"/>
              <a:buChar char="Ø"/>
            </a:pPr>
            <a:r>
              <a:rPr lang="en-IN" dirty="0" smtClean="0">
                <a:solidFill>
                  <a:schemeClr val="tx1"/>
                </a:solidFill>
                <a:latin typeface="Times New Roman" pitchFamily="18" charset="0"/>
                <a:cs typeface="Times New Roman" pitchFamily="18" charset="0"/>
              </a:rPr>
              <a:t>Array hold homogenous data type </a:t>
            </a:r>
          </a:p>
          <a:p>
            <a:pPr algn="l"/>
            <a:r>
              <a:rPr lang="en-IN" dirty="0">
                <a:solidFill>
                  <a:schemeClr val="tx1"/>
                </a:solidFill>
                <a:latin typeface="Times New Roman" pitchFamily="18" charset="0"/>
                <a:cs typeface="Times New Roman" pitchFamily="18" charset="0"/>
              </a:rPr>
              <a:t>	</a:t>
            </a:r>
            <a:r>
              <a:rPr lang="en-IN" dirty="0" smtClean="0">
                <a:solidFill>
                  <a:schemeClr val="tx1"/>
                </a:solidFill>
                <a:latin typeface="Times New Roman" pitchFamily="18" charset="0"/>
                <a:cs typeface="Times New Roman" pitchFamily="18" charset="0"/>
              </a:rPr>
              <a:t>ex : int a[]=new int[5];</a:t>
            </a:r>
          </a:p>
          <a:p>
            <a:pPr marL="514350" indent="-514350" algn="l">
              <a:buFont typeface="Wingdings" pitchFamily="2" charset="2"/>
              <a:buChar char="Ø"/>
            </a:pPr>
            <a:r>
              <a:rPr lang="en-IN" dirty="0" smtClean="0">
                <a:solidFill>
                  <a:schemeClr val="tx1"/>
                </a:solidFill>
                <a:latin typeface="Times New Roman" pitchFamily="18" charset="0"/>
                <a:cs typeface="Times New Roman" pitchFamily="18" charset="0"/>
              </a:rPr>
              <a:t>Array size is fixed means after initializing an array you cannot change the size of an array</a:t>
            </a:r>
          </a:p>
          <a:p>
            <a:pPr marL="514350" indent="-514350" algn="l">
              <a:buFont typeface="Wingdings" pitchFamily="2" charset="2"/>
              <a:buChar char="Ø"/>
            </a:pPr>
            <a:r>
              <a:rPr lang="en-IN" dirty="0" smtClean="0">
                <a:solidFill>
                  <a:schemeClr val="tx1"/>
                </a:solidFill>
                <a:latin typeface="Times New Roman" pitchFamily="18" charset="0"/>
                <a:cs typeface="Times New Roman" pitchFamily="18" charset="0"/>
              </a:rPr>
              <a:t>Size of an array has to declare while initializing an array</a:t>
            </a:r>
          </a:p>
          <a:p>
            <a:pPr marL="514350" indent="-514350" algn="l">
              <a:buFont typeface="Wingdings" pitchFamily="2" charset="2"/>
              <a:buChar char="Ø"/>
            </a:pPr>
            <a:r>
              <a:rPr lang="en-IN" dirty="0" smtClean="0">
                <a:solidFill>
                  <a:schemeClr val="tx1"/>
                </a:solidFill>
                <a:latin typeface="Times New Roman" pitchFamily="18" charset="0"/>
                <a:cs typeface="Times New Roman" pitchFamily="18" charset="0"/>
              </a:rPr>
              <a:t>Performance will be low when operation is insertion and deletion</a:t>
            </a:r>
            <a:endParaRPr lang="en-IN"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63177195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19403" y="620688"/>
            <a:ext cx="10657184" cy="5544616"/>
          </a:xfrm>
        </p:spPr>
        <p:txBody>
          <a:bodyPr>
            <a:normAutofit/>
          </a:bodyPr>
          <a:lstStyle/>
          <a:p>
            <a:pPr algn="l"/>
            <a:r>
              <a:rPr lang="en-IN" b="1" dirty="0" smtClean="0">
                <a:solidFill>
                  <a:schemeClr val="tx1"/>
                </a:solidFill>
                <a:latin typeface="Times New Roman" pitchFamily="18" charset="0"/>
                <a:cs typeface="Times New Roman" pitchFamily="18" charset="0"/>
              </a:rPr>
              <a:t>Advantages Collection</a:t>
            </a:r>
          </a:p>
          <a:p>
            <a:pPr marL="457200" indent="-457200" algn="l">
              <a:buFont typeface="Wingdings" pitchFamily="2" charset="2"/>
              <a:buChar char="Ø"/>
            </a:pPr>
            <a:r>
              <a:rPr lang="en-IN" dirty="0" smtClean="0">
                <a:solidFill>
                  <a:schemeClr val="tx1"/>
                </a:solidFill>
                <a:latin typeface="Times New Roman" pitchFamily="18" charset="0"/>
                <a:cs typeface="Times New Roman" pitchFamily="18" charset="0"/>
              </a:rPr>
              <a:t>Collection hold </a:t>
            </a:r>
            <a:r>
              <a:rPr lang="en-IN" dirty="0">
                <a:solidFill>
                  <a:schemeClr val="tx1"/>
                </a:solidFill>
              </a:rPr>
              <a:t>heterogeneous</a:t>
            </a:r>
            <a:r>
              <a:rPr lang="en-IN" dirty="0" smtClean="0">
                <a:solidFill>
                  <a:schemeClr val="tx1"/>
                </a:solidFill>
                <a:latin typeface="Times New Roman" pitchFamily="18" charset="0"/>
                <a:cs typeface="Times New Roman" pitchFamily="18" charset="0"/>
              </a:rPr>
              <a:t> element</a:t>
            </a:r>
          </a:p>
          <a:p>
            <a:pPr algn="l"/>
            <a:r>
              <a:rPr lang="en-IN" dirty="0">
                <a:solidFill>
                  <a:schemeClr val="tx1"/>
                </a:solidFill>
                <a:latin typeface="Times New Roman" pitchFamily="18" charset="0"/>
                <a:cs typeface="Times New Roman" pitchFamily="18" charset="0"/>
              </a:rPr>
              <a:t> </a:t>
            </a:r>
            <a:r>
              <a:rPr lang="en-IN" dirty="0" smtClean="0">
                <a:solidFill>
                  <a:schemeClr val="tx1"/>
                </a:solidFill>
                <a:latin typeface="Times New Roman" pitchFamily="18" charset="0"/>
                <a:cs typeface="Times New Roman" pitchFamily="18" charset="0"/>
              </a:rPr>
              <a:t>ex : ArrayList al=new ArrayList();</a:t>
            </a:r>
          </a:p>
          <a:p>
            <a:pPr marL="457200" indent="-457200" algn="l">
              <a:buFont typeface="Wingdings" pitchFamily="2" charset="2"/>
              <a:buChar char="Ø"/>
            </a:pPr>
            <a:r>
              <a:rPr lang="en-IN" dirty="0" smtClean="0">
                <a:solidFill>
                  <a:schemeClr val="tx1"/>
                </a:solidFill>
                <a:latin typeface="Times New Roman" pitchFamily="18" charset="0"/>
                <a:cs typeface="Times New Roman" pitchFamily="18" charset="0"/>
              </a:rPr>
              <a:t>Collection are growable in nature means size is not fixe</a:t>
            </a:r>
          </a:p>
          <a:p>
            <a:pPr marL="457200" indent="-457200" algn="l">
              <a:buFont typeface="Wingdings" pitchFamily="2" charset="2"/>
              <a:buChar char="Ø"/>
            </a:pPr>
            <a:r>
              <a:rPr lang="en-IN" dirty="0" smtClean="0">
                <a:solidFill>
                  <a:schemeClr val="tx1"/>
                </a:solidFill>
                <a:latin typeface="Times New Roman" pitchFamily="18" charset="0"/>
                <a:cs typeface="Times New Roman" pitchFamily="18" charset="0"/>
              </a:rPr>
              <a:t>no need to declare any size while initializing an Collection</a:t>
            </a:r>
          </a:p>
          <a:p>
            <a:pPr algn="l"/>
            <a:r>
              <a:rPr lang="en-IN" dirty="0">
                <a:solidFill>
                  <a:schemeClr val="tx1"/>
                </a:solidFill>
                <a:latin typeface="Times New Roman" pitchFamily="18" charset="0"/>
                <a:cs typeface="Times New Roman" pitchFamily="18" charset="0"/>
              </a:rPr>
              <a:t>	</a:t>
            </a:r>
            <a:r>
              <a:rPr lang="en-IN" dirty="0" smtClean="0">
                <a:solidFill>
                  <a:schemeClr val="tx1"/>
                </a:solidFill>
                <a:latin typeface="Times New Roman" pitchFamily="18" charset="0"/>
                <a:cs typeface="Times New Roman" pitchFamily="18" charset="0"/>
              </a:rPr>
              <a:t>ex: LinkedList l=new LinkedList();</a:t>
            </a:r>
          </a:p>
          <a:p>
            <a:pPr marL="457200" indent="-457200" algn="l">
              <a:buFont typeface="Wingdings" pitchFamily="2" charset="2"/>
              <a:buChar char="Ø"/>
            </a:pPr>
            <a:r>
              <a:rPr lang="en-IN" dirty="0" smtClean="0">
                <a:solidFill>
                  <a:schemeClr val="tx1"/>
                </a:solidFill>
                <a:latin typeface="Times New Roman" pitchFamily="18" charset="0"/>
                <a:cs typeface="Times New Roman" pitchFamily="18" charset="0"/>
              </a:rPr>
              <a:t>The root class of Collection is iterable interface</a:t>
            </a:r>
          </a:p>
          <a:p>
            <a:pPr algn="l"/>
            <a:endParaRPr lang="en-IN" dirty="0" smtClean="0">
              <a:solidFill>
                <a:schemeClr val="tx1"/>
              </a:solidFill>
              <a:latin typeface="Times New Roman" pitchFamily="18" charset="0"/>
              <a:cs typeface="Times New Roman" pitchFamily="18" charset="0"/>
            </a:endParaRPr>
          </a:p>
          <a:p>
            <a:pPr algn="l"/>
            <a:endParaRPr lang="en-IN" dirty="0" smtClean="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819024701"/>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20689"/>
            <a:ext cx="10972800" cy="5505475"/>
          </a:xfrm>
        </p:spPr>
        <p:txBody>
          <a:bodyPr/>
          <a:lstStyle/>
          <a:p>
            <a:pPr marL="0" indent="0">
              <a:buNone/>
            </a:pPr>
            <a:r>
              <a:rPr lang="en-IN" b="1" dirty="0" smtClean="0">
                <a:latin typeface="Times New Roman" pitchFamily="18" charset="0"/>
                <a:cs typeface="Times New Roman" pitchFamily="18" charset="0"/>
              </a:rPr>
              <a:t>Some of the common method in Collection</a:t>
            </a:r>
          </a:p>
          <a:p>
            <a:pPr marL="0" indent="0">
              <a:buNone/>
            </a:pPr>
            <a:r>
              <a:rPr lang="en-IN" b="1" dirty="0" smtClean="0">
                <a:latin typeface="Times New Roman" pitchFamily="18" charset="0"/>
                <a:cs typeface="Times New Roman" pitchFamily="18" charset="0"/>
              </a:rPr>
              <a:t>1.add(Obj) : </a:t>
            </a:r>
            <a:r>
              <a:rPr lang="en-IN" dirty="0" smtClean="0">
                <a:latin typeface="Times New Roman" pitchFamily="18" charset="0"/>
                <a:cs typeface="Times New Roman" pitchFamily="18" charset="0"/>
              </a:rPr>
              <a:t>to add element</a:t>
            </a:r>
          </a:p>
          <a:p>
            <a:pPr marL="0" indent="0">
              <a:buNone/>
            </a:pPr>
            <a:r>
              <a:rPr lang="en-IN" b="1" dirty="0" smtClean="0">
                <a:latin typeface="Times New Roman" pitchFamily="18" charset="0"/>
                <a:cs typeface="Times New Roman" pitchFamily="18" charset="0"/>
              </a:rPr>
              <a:t>2.addAll(Collection c) : </a:t>
            </a:r>
            <a:r>
              <a:rPr lang="en-IN" dirty="0" smtClean="0">
                <a:latin typeface="Times New Roman" pitchFamily="18" charset="0"/>
                <a:cs typeface="Times New Roman" pitchFamily="18" charset="0"/>
              </a:rPr>
              <a:t>to add Collection</a:t>
            </a:r>
          </a:p>
          <a:p>
            <a:pPr marL="0" indent="0">
              <a:buNone/>
            </a:pPr>
            <a:r>
              <a:rPr lang="en-IN" b="1" dirty="0">
                <a:latin typeface="Times New Roman" pitchFamily="18" charset="0"/>
                <a:cs typeface="Times New Roman" pitchFamily="18" charset="0"/>
              </a:rPr>
              <a:t>3</a:t>
            </a:r>
            <a:r>
              <a:rPr lang="en-IN" b="1" dirty="0" smtClean="0">
                <a:latin typeface="Times New Roman" pitchFamily="18" charset="0"/>
                <a:cs typeface="Times New Roman" pitchFamily="18" charset="0"/>
              </a:rPr>
              <a:t>.remove(obj) : </a:t>
            </a:r>
            <a:r>
              <a:rPr lang="en-IN" dirty="0" smtClean="0">
                <a:latin typeface="Times New Roman" pitchFamily="18" charset="0"/>
                <a:cs typeface="Times New Roman" pitchFamily="18" charset="0"/>
              </a:rPr>
              <a:t>to remove object</a:t>
            </a:r>
          </a:p>
          <a:p>
            <a:pPr marL="0" indent="0">
              <a:buNone/>
            </a:pPr>
            <a:r>
              <a:rPr lang="en-IN" b="1" dirty="0" smtClean="0">
                <a:latin typeface="Times New Roman" pitchFamily="18" charset="0"/>
                <a:cs typeface="Times New Roman" pitchFamily="18" charset="0"/>
              </a:rPr>
              <a:t>4.removeAll(Collection c) : </a:t>
            </a:r>
            <a:r>
              <a:rPr lang="en-IN" dirty="0" smtClean="0">
                <a:latin typeface="Times New Roman" pitchFamily="18" charset="0"/>
                <a:cs typeface="Times New Roman" pitchFamily="18" charset="0"/>
              </a:rPr>
              <a:t> remove Collection</a:t>
            </a:r>
          </a:p>
          <a:p>
            <a:pPr marL="0" indent="0">
              <a:buNone/>
            </a:pPr>
            <a:r>
              <a:rPr lang="en-IN" b="1" dirty="0" smtClean="0">
                <a:latin typeface="Times New Roman" pitchFamily="18" charset="0"/>
                <a:cs typeface="Times New Roman" pitchFamily="18" charset="0"/>
              </a:rPr>
              <a:t>5.retainAll(Collection c) : </a:t>
            </a:r>
            <a:r>
              <a:rPr lang="en-IN" dirty="0" smtClean="0">
                <a:latin typeface="Times New Roman" pitchFamily="18" charset="0"/>
                <a:cs typeface="Times New Roman" pitchFamily="18" charset="0"/>
              </a:rPr>
              <a:t>remove remaining element except these collection</a:t>
            </a:r>
          </a:p>
          <a:p>
            <a:pPr marL="0" indent="0">
              <a:buNone/>
            </a:pPr>
            <a:r>
              <a:rPr lang="en-IN" b="1" dirty="0" smtClean="0">
                <a:latin typeface="Times New Roman" pitchFamily="18" charset="0"/>
                <a:cs typeface="Times New Roman" pitchFamily="18" charset="0"/>
              </a:rPr>
              <a:t>6.size() : </a:t>
            </a:r>
            <a:r>
              <a:rPr lang="en-IN" dirty="0" smtClean="0">
                <a:latin typeface="Times New Roman" pitchFamily="18" charset="0"/>
                <a:cs typeface="Times New Roman" pitchFamily="18" charset="0"/>
              </a:rPr>
              <a:t>return size of the collection</a:t>
            </a:r>
          </a:p>
          <a:p>
            <a:pPr marL="0" indent="0">
              <a:buNone/>
            </a:pPr>
            <a:r>
              <a:rPr lang="en-IN" b="1" dirty="0" smtClean="0">
                <a:latin typeface="Times New Roman" pitchFamily="18" charset="0"/>
                <a:cs typeface="Times New Roman" pitchFamily="18" charset="0"/>
              </a:rPr>
              <a:t>7.clear() : </a:t>
            </a:r>
            <a:r>
              <a:rPr lang="en-IN" dirty="0" smtClean="0">
                <a:latin typeface="Times New Roman" pitchFamily="18" charset="0"/>
                <a:cs typeface="Times New Roman" pitchFamily="18" charset="0"/>
              </a:rPr>
              <a:t>remove all element from collection</a:t>
            </a:r>
          </a:p>
          <a:p>
            <a:pPr marL="0" indent="0">
              <a:buNone/>
            </a:pPr>
            <a:endParaRPr lang="en-IN" dirty="0" smtClean="0"/>
          </a:p>
          <a:p>
            <a:pPr marL="0" indent="0">
              <a:buNone/>
            </a:pPr>
            <a:endParaRPr lang="en-IN" dirty="0" smtClean="0"/>
          </a:p>
          <a:p>
            <a:pPr marL="0" indent="0">
              <a:buNone/>
            </a:pPr>
            <a:endParaRPr lang="en-IN" dirty="0"/>
          </a:p>
        </p:txBody>
      </p:sp>
    </p:spTree>
    <p:extLst>
      <p:ext uri="{BB962C8B-B14F-4D97-AF65-F5344CB8AC3E}">
        <p14:creationId xmlns:p14="http://schemas.microsoft.com/office/powerpoint/2010/main" val="3408221652"/>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64705"/>
            <a:ext cx="10972800" cy="5361459"/>
          </a:xfrm>
        </p:spPr>
        <p:txBody>
          <a:bodyPr/>
          <a:lstStyle/>
          <a:p>
            <a:pPr marL="0" indent="0">
              <a:buNone/>
            </a:pPr>
            <a:r>
              <a:rPr lang="en-IN" b="1" dirty="0" smtClean="0">
                <a:latin typeface="Times New Roman" pitchFamily="18" charset="0"/>
                <a:cs typeface="Times New Roman" pitchFamily="18" charset="0"/>
              </a:rPr>
              <a:t>8.contains(Obj) : </a:t>
            </a:r>
            <a:r>
              <a:rPr lang="en-IN" dirty="0" smtClean="0"/>
              <a:t>return true if object is present</a:t>
            </a:r>
          </a:p>
          <a:p>
            <a:pPr marL="0" indent="0">
              <a:buNone/>
            </a:pPr>
            <a:r>
              <a:rPr lang="en-IN" b="1" dirty="0" smtClean="0">
                <a:latin typeface="Times New Roman" pitchFamily="18" charset="0"/>
                <a:cs typeface="Times New Roman" pitchFamily="18" charset="0"/>
              </a:rPr>
              <a:t>9.containsAll(Collection c) : </a:t>
            </a:r>
            <a:r>
              <a:rPr lang="en-IN" dirty="0" smtClean="0"/>
              <a:t>return true if collection  is present</a:t>
            </a:r>
          </a:p>
          <a:p>
            <a:pPr marL="0" indent="0">
              <a:buNone/>
            </a:pPr>
            <a:r>
              <a:rPr lang="en-IN" b="1" dirty="0" smtClean="0">
                <a:latin typeface="Times New Roman" pitchFamily="18" charset="0"/>
                <a:cs typeface="Times New Roman" pitchFamily="18" charset="0"/>
              </a:rPr>
              <a:t>10.isEmpty() : </a:t>
            </a:r>
            <a:r>
              <a:rPr lang="en-IN" dirty="0" smtClean="0"/>
              <a:t>return true if no element in collection</a:t>
            </a:r>
          </a:p>
          <a:p>
            <a:pPr marL="0" indent="0">
              <a:buNone/>
            </a:pPr>
            <a:r>
              <a:rPr lang="en-IN" b="1" dirty="0" smtClean="0">
                <a:latin typeface="Times New Roman" pitchFamily="18" charset="0"/>
                <a:cs typeface="Times New Roman" pitchFamily="18" charset="0"/>
              </a:rPr>
              <a:t>11.toArray[] : </a:t>
            </a:r>
            <a:r>
              <a:rPr lang="en-IN" dirty="0" smtClean="0"/>
              <a:t>convert Collection to Object Array</a:t>
            </a:r>
          </a:p>
          <a:p>
            <a:pPr marL="0" indent="0">
              <a:buNone/>
            </a:pPr>
            <a:endParaRPr lang="en-IN" dirty="0"/>
          </a:p>
        </p:txBody>
      </p:sp>
    </p:spTree>
    <p:extLst>
      <p:ext uri="{BB962C8B-B14F-4D97-AF65-F5344CB8AC3E}">
        <p14:creationId xmlns:p14="http://schemas.microsoft.com/office/powerpoint/2010/main" val="28094591"/>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19403" y="620688"/>
            <a:ext cx="10657184" cy="5544616"/>
          </a:xfrm>
        </p:spPr>
        <p:txBody>
          <a:bodyPr>
            <a:normAutofit/>
          </a:bodyPr>
          <a:lstStyle/>
          <a:p>
            <a:pPr algn="l"/>
            <a:r>
              <a:rPr lang="en-IN" b="1" dirty="0" smtClean="0">
                <a:solidFill>
                  <a:schemeClr val="tx1"/>
                </a:solidFill>
                <a:latin typeface="Times New Roman" pitchFamily="18" charset="0"/>
                <a:cs typeface="Times New Roman" pitchFamily="18" charset="0"/>
              </a:rPr>
              <a:t>Classification of Collection</a:t>
            </a:r>
          </a:p>
          <a:p>
            <a:pPr algn="l"/>
            <a:r>
              <a:rPr lang="en-IN" dirty="0" smtClean="0"/>
              <a:t/>
            </a:r>
            <a:br>
              <a:rPr lang="en-IN" dirty="0" smtClean="0"/>
            </a:br>
            <a:endParaRPr lang="en-IN" dirty="0" smtClean="0">
              <a:solidFill>
                <a:schemeClr val="tx1"/>
              </a:solidFill>
              <a:latin typeface="Times New Roman" pitchFamily="18" charset="0"/>
              <a:cs typeface="Times New Roman" pitchFamily="18" charset="0"/>
            </a:endParaRPr>
          </a:p>
        </p:txBody>
      </p:sp>
      <p:pic>
        <p:nvPicPr>
          <p:cNvPr id="1027" name="Picture 3" descr="C:\Users\sharu_000\Desktop\Collection.PNG"/>
          <p:cNvPicPr>
            <a:picLocks noChangeAspect="1" noChangeArrowheads="1"/>
          </p:cNvPicPr>
          <p:nvPr/>
        </p:nvPicPr>
        <p:blipFill>
          <a:blip r:embed="rId2">
            <a:grayscl/>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27382" y="1268761"/>
            <a:ext cx="10849205" cy="5370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44018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19403" y="620688"/>
            <a:ext cx="10657184" cy="5544616"/>
          </a:xfrm>
        </p:spPr>
        <p:txBody>
          <a:bodyPr>
            <a:normAutofit/>
          </a:bodyPr>
          <a:lstStyle/>
          <a:p>
            <a:pPr algn="l"/>
            <a:r>
              <a:rPr lang="en-IN" b="1" dirty="0" smtClean="0">
                <a:solidFill>
                  <a:schemeClr val="tx1"/>
                </a:solidFill>
                <a:latin typeface="Times New Roman" pitchFamily="18" charset="0"/>
                <a:cs typeface="Times New Roman" pitchFamily="18" charset="0"/>
              </a:rPr>
              <a:t>Classification of Collection</a:t>
            </a:r>
          </a:p>
          <a:p>
            <a:pPr marL="457200" indent="-457200" algn="l">
              <a:buFont typeface="Wingdings" pitchFamily="2" charset="2"/>
              <a:buChar char="v"/>
            </a:pPr>
            <a:r>
              <a:rPr lang="en-IN" dirty="0" smtClean="0">
                <a:solidFill>
                  <a:schemeClr val="tx1"/>
                </a:solidFill>
                <a:latin typeface="Times New Roman" pitchFamily="18" charset="0"/>
                <a:cs typeface="Times New Roman" pitchFamily="18" charset="0"/>
              </a:rPr>
              <a:t>Iterable</a:t>
            </a:r>
          </a:p>
          <a:p>
            <a:pPr marL="457200" indent="-457200">
              <a:buFont typeface="Wingdings" pitchFamily="2" charset="2"/>
              <a:buChar char="q"/>
            </a:pPr>
            <a:r>
              <a:rPr lang="en-IN" dirty="0" smtClean="0">
                <a:solidFill>
                  <a:schemeClr val="tx1"/>
                </a:solidFill>
                <a:latin typeface="Times New Roman" pitchFamily="18" charset="0"/>
                <a:cs typeface="Times New Roman" pitchFamily="18" charset="0"/>
              </a:rPr>
              <a:t>Collection			</a:t>
            </a:r>
          </a:p>
          <a:p>
            <a:pPr marL="571500" indent="-571500">
              <a:buFont typeface="+mj-lt"/>
              <a:buAutoNum type="romanUcPeriod"/>
            </a:pPr>
            <a:r>
              <a:rPr lang="en-IN" dirty="0" smtClean="0">
                <a:solidFill>
                  <a:schemeClr val="tx1"/>
                </a:solidFill>
                <a:latin typeface="Times New Roman" pitchFamily="18" charset="0"/>
                <a:cs typeface="Times New Roman" pitchFamily="18" charset="0"/>
              </a:rPr>
              <a:t>List		</a:t>
            </a:r>
          </a:p>
          <a:p>
            <a:pPr marL="571500" indent="-571500">
              <a:buFont typeface="+mj-lt"/>
              <a:buAutoNum type="romanUcPeriod"/>
            </a:pPr>
            <a:r>
              <a:rPr lang="en-IN" dirty="0" smtClean="0">
                <a:solidFill>
                  <a:schemeClr val="tx1"/>
                </a:solidFill>
                <a:latin typeface="Times New Roman" pitchFamily="18" charset="0"/>
                <a:cs typeface="Times New Roman" pitchFamily="18" charset="0"/>
              </a:rPr>
              <a:t>Queue   	</a:t>
            </a:r>
          </a:p>
          <a:p>
            <a:pPr marL="571500" indent="-571500">
              <a:buFont typeface="+mj-lt"/>
              <a:buAutoNum type="romanUcPeriod"/>
            </a:pPr>
            <a:r>
              <a:rPr lang="en-IN" dirty="0" smtClean="0">
                <a:solidFill>
                  <a:schemeClr val="tx1"/>
                </a:solidFill>
                <a:latin typeface="Times New Roman" pitchFamily="18" charset="0"/>
                <a:cs typeface="Times New Roman" pitchFamily="18" charset="0"/>
              </a:rPr>
              <a:t>Set		</a:t>
            </a:r>
          </a:p>
          <a:p>
            <a:pPr marL="571500" indent="-571500" algn="l">
              <a:buAutoNum type="romanLcPeriod"/>
            </a:pPr>
            <a:r>
              <a:rPr lang="en-IN" dirty="0" smtClean="0">
                <a:solidFill>
                  <a:schemeClr val="tx1"/>
                </a:solidFill>
                <a:latin typeface="Times New Roman" pitchFamily="18" charset="0"/>
                <a:cs typeface="Times New Roman" pitchFamily="18" charset="0"/>
              </a:rPr>
              <a:t>List</a:t>
            </a:r>
          </a:p>
          <a:p>
            <a:pPr algn="l"/>
            <a:r>
              <a:rPr lang="en-IN" dirty="0">
                <a:solidFill>
                  <a:schemeClr val="tx1"/>
                </a:solidFill>
                <a:latin typeface="Times New Roman" pitchFamily="18" charset="0"/>
                <a:cs typeface="Times New Roman" pitchFamily="18" charset="0"/>
              </a:rPr>
              <a:t>	</a:t>
            </a:r>
            <a:r>
              <a:rPr lang="en-IN" dirty="0" smtClean="0">
                <a:solidFill>
                  <a:schemeClr val="tx1"/>
                </a:solidFill>
                <a:latin typeface="Times New Roman" pitchFamily="18" charset="0"/>
                <a:cs typeface="Times New Roman" pitchFamily="18" charset="0"/>
              </a:rPr>
              <a:t>1.ArrayList</a:t>
            </a:r>
          </a:p>
          <a:p>
            <a:pPr algn="l"/>
            <a:r>
              <a:rPr lang="en-IN" dirty="0">
                <a:solidFill>
                  <a:schemeClr val="tx1"/>
                </a:solidFill>
                <a:latin typeface="Times New Roman" pitchFamily="18" charset="0"/>
                <a:cs typeface="Times New Roman" pitchFamily="18" charset="0"/>
              </a:rPr>
              <a:t>	</a:t>
            </a:r>
            <a:r>
              <a:rPr lang="en-IN" dirty="0" smtClean="0">
                <a:solidFill>
                  <a:schemeClr val="tx1"/>
                </a:solidFill>
                <a:latin typeface="Times New Roman" pitchFamily="18" charset="0"/>
                <a:cs typeface="Times New Roman" pitchFamily="18" charset="0"/>
              </a:rPr>
              <a:t>2.LinkedList</a:t>
            </a:r>
          </a:p>
          <a:p>
            <a:pPr algn="l"/>
            <a:r>
              <a:rPr lang="en-IN" dirty="0">
                <a:solidFill>
                  <a:schemeClr val="tx1"/>
                </a:solidFill>
                <a:latin typeface="Times New Roman" pitchFamily="18" charset="0"/>
                <a:cs typeface="Times New Roman" pitchFamily="18" charset="0"/>
              </a:rPr>
              <a:t>	</a:t>
            </a:r>
            <a:r>
              <a:rPr lang="en-IN" dirty="0" smtClean="0">
                <a:solidFill>
                  <a:schemeClr val="tx1"/>
                </a:solidFill>
                <a:latin typeface="Times New Roman" pitchFamily="18" charset="0"/>
                <a:cs typeface="Times New Roman" pitchFamily="18" charset="0"/>
              </a:rPr>
              <a:t>3.vector</a:t>
            </a:r>
          </a:p>
          <a:p>
            <a:pPr algn="l"/>
            <a:r>
              <a:rPr lang="en-IN" dirty="0">
                <a:solidFill>
                  <a:schemeClr val="tx1"/>
                </a:solidFill>
                <a:latin typeface="Times New Roman" pitchFamily="18" charset="0"/>
                <a:cs typeface="Times New Roman" pitchFamily="18" charset="0"/>
              </a:rPr>
              <a:t>	</a:t>
            </a:r>
            <a:r>
              <a:rPr lang="en-IN" dirty="0" smtClean="0">
                <a:solidFill>
                  <a:schemeClr val="tx1"/>
                </a:solidFill>
                <a:latin typeface="Times New Roman" pitchFamily="18" charset="0"/>
                <a:cs typeface="Times New Roman" pitchFamily="18" charset="0"/>
              </a:rPr>
              <a:t>	stack</a:t>
            </a:r>
          </a:p>
        </p:txBody>
      </p:sp>
    </p:spTree>
    <p:extLst>
      <p:ext uri="{BB962C8B-B14F-4D97-AF65-F5344CB8AC3E}">
        <p14:creationId xmlns:p14="http://schemas.microsoft.com/office/powerpoint/2010/main" val="23975597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7"/>
          <p:cNvSpPr txBox="1">
            <a:spLocks noChangeArrowheads="1"/>
          </p:cNvSpPr>
          <p:nvPr/>
        </p:nvSpPr>
        <p:spPr>
          <a:xfrm>
            <a:off x="647700" y="1511300"/>
            <a:ext cx="3606800" cy="3113088"/>
          </a:xfrm>
          <a:prstGeom prst="cloudCallout">
            <a:avLst>
              <a:gd name="adj1" fmla="val -42755"/>
              <a:gd name="adj2" fmla="val 95218"/>
            </a:avLst>
          </a:prstGeom>
          <a:gradFill rotWithShape="1">
            <a:gsLst>
              <a:gs pos="0">
                <a:schemeClr val="accent2">
                  <a:alpha val="30000"/>
                </a:schemeClr>
              </a:gs>
              <a:gs pos="100000">
                <a:schemeClr val="accent2">
                  <a:gamma/>
                  <a:tint val="77255"/>
                  <a:invGamma/>
                </a:schemeClr>
              </a:gs>
            </a:gsLst>
            <a:lin ang="5400000" scaled="1"/>
          </a:gradFill>
          <a:ln w="12700">
            <a:solidFill>
              <a:schemeClr val="accent2"/>
            </a:solidFill>
            <a:round/>
            <a:headEnd type="none" w="sm" len="sm"/>
            <a:tailEnd type="none" w="sm" len="sm"/>
          </a:ln>
          <a:effectLst>
            <a:outerShdw dist="35921" dir="2700000" algn="ctr" rotWithShape="0">
              <a:schemeClr val="bg2"/>
            </a:outerShdw>
          </a:effectLst>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50000"/>
              </a:spcBef>
              <a:buFontTx/>
              <a:buNone/>
              <a:defRPr/>
            </a:pPr>
            <a:r>
              <a:rPr lang="en-US" dirty="0" smtClean="0">
                <a:latin typeface="Times New Roman" panose="02020603050405020304" pitchFamily="18" charset="0"/>
                <a:cs typeface="Times New Roman" panose="02020603050405020304" pitchFamily="18" charset="0"/>
              </a:rPr>
              <a:t>How to set path to execute a java program?</a:t>
            </a:r>
          </a:p>
        </p:txBody>
      </p:sp>
      <p:sp>
        <p:nvSpPr>
          <p:cNvPr id="5" name="Oval Callout 4"/>
          <p:cNvSpPr/>
          <p:nvPr/>
        </p:nvSpPr>
        <p:spPr>
          <a:xfrm>
            <a:off x="5482704" y="1511300"/>
            <a:ext cx="4667534" cy="237803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Times New Roman" panose="02020603050405020304" pitchFamily="18" charset="0"/>
                <a:cs typeface="Times New Roman" panose="02020603050405020304" pitchFamily="18" charset="0"/>
              </a:rPr>
              <a:t>By setting the environment variable</a:t>
            </a:r>
            <a:endParaRPr lang="en-US" sz="2800" dirty="0">
              <a:latin typeface="Times New Roman" panose="02020603050405020304" pitchFamily="18" charset="0"/>
              <a:cs typeface="Times New Roman" panose="02020603050405020304" pitchFamily="18" charset="0"/>
            </a:endParaRPr>
          </a:p>
        </p:txBody>
      </p:sp>
      <p:sp>
        <p:nvSpPr>
          <p:cNvPr id="6" name="Oval Callout 5"/>
          <p:cNvSpPr/>
          <p:nvPr/>
        </p:nvSpPr>
        <p:spPr>
          <a:xfrm>
            <a:off x="6032310" y="4080681"/>
            <a:ext cx="4299045" cy="1951629"/>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Times New Roman" panose="02020603050405020304" pitchFamily="18" charset="0"/>
                <a:cs typeface="Times New Roman" panose="02020603050405020304" pitchFamily="18" charset="0"/>
              </a:rPr>
              <a:t>By creating .bat file</a:t>
            </a:r>
            <a:endParaRPr lang="en-US" sz="28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22300" y="711200"/>
            <a:ext cx="10972800"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Setting the path</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39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19403" y="620688"/>
            <a:ext cx="10657184" cy="5544616"/>
          </a:xfrm>
        </p:spPr>
        <p:txBody>
          <a:bodyPr>
            <a:normAutofit/>
          </a:bodyPr>
          <a:lstStyle/>
          <a:p>
            <a:pPr algn="l"/>
            <a:r>
              <a:rPr lang="en-IN" b="1" dirty="0" smtClean="0">
                <a:solidFill>
                  <a:schemeClr val="tx1"/>
                </a:solidFill>
                <a:latin typeface="Times New Roman" pitchFamily="18" charset="0"/>
                <a:cs typeface="Times New Roman" pitchFamily="18" charset="0"/>
              </a:rPr>
              <a:t>1.ArrayList</a:t>
            </a:r>
          </a:p>
          <a:p>
            <a:pPr marL="457200" indent="-457200" algn="l">
              <a:buFont typeface="Wingdings" pitchFamily="2" charset="2"/>
              <a:buChar char="Ø"/>
            </a:pPr>
            <a:r>
              <a:rPr lang="en-IN" dirty="0" smtClean="0">
                <a:solidFill>
                  <a:schemeClr val="tx1"/>
                </a:solidFill>
                <a:latin typeface="Times New Roman" pitchFamily="18" charset="0"/>
                <a:cs typeface="Times New Roman" pitchFamily="18" charset="0"/>
              </a:rPr>
              <a:t>It store element in indexing notation means in continuous memory location</a:t>
            </a:r>
          </a:p>
          <a:p>
            <a:pPr marL="457200" indent="-457200" algn="l">
              <a:buFont typeface="Wingdings" pitchFamily="2" charset="2"/>
              <a:buChar char="Ø"/>
            </a:pPr>
            <a:r>
              <a:rPr lang="en-IN" dirty="0" smtClean="0">
                <a:solidFill>
                  <a:schemeClr val="tx1"/>
                </a:solidFill>
                <a:latin typeface="Times New Roman" pitchFamily="18" charset="0"/>
                <a:cs typeface="Times New Roman" pitchFamily="18" charset="0"/>
              </a:rPr>
              <a:t>It allow duplicate element</a:t>
            </a:r>
          </a:p>
          <a:p>
            <a:pPr marL="457200" indent="-457200" algn="l">
              <a:buFont typeface="Wingdings" pitchFamily="2" charset="2"/>
              <a:buChar char="Ø"/>
            </a:pPr>
            <a:r>
              <a:rPr lang="en-IN" dirty="0" smtClean="0">
                <a:solidFill>
                  <a:schemeClr val="tx1"/>
                </a:solidFill>
                <a:latin typeface="Times New Roman" pitchFamily="18" charset="0"/>
                <a:cs typeface="Times New Roman" pitchFamily="18" charset="0"/>
              </a:rPr>
              <a:t>It store element in user added order</a:t>
            </a:r>
          </a:p>
          <a:p>
            <a:pPr marL="457200" indent="-457200" algn="l">
              <a:buFont typeface="Wingdings" pitchFamily="2" charset="2"/>
              <a:buChar char="Ø"/>
            </a:pPr>
            <a:r>
              <a:rPr lang="en-IN" dirty="0" smtClean="0">
                <a:solidFill>
                  <a:schemeClr val="tx1"/>
                </a:solidFill>
                <a:latin typeface="Times New Roman" pitchFamily="18" charset="0"/>
                <a:cs typeface="Times New Roman" pitchFamily="18" charset="0"/>
              </a:rPr>
              <a:t>Performance is good when operation is retrieval operation</a:t>
            </a:r>
          </a:p>
          <a:p>
            <a:pPr marL="457200" indent="-457200" algn="l">
              <a:buFont typeface="Wingdings" pitchFamily="2" charset="2"/>
              <a:buChar char="Ø"/>
            </a:pPr>
            <a:r>
              <a:rPr lang="en-IN" dirty="0" smtClean="0">
                <a:solidFill>
                  <a:schemeClr val="tx1"/>
                </a:solidFill>
                <a:latin typeface="Times New Roman" pitchFamily="18" charset="0"/>
                <a:cs typeface="Times New Roman" pitchFamily="18" charset="0"/>
              </a:rPr>
              <a:t>Performance is poor when operation is insert ,delete  (more shifting of element)</a:t>
            </a:r>
          </a:p>
          <a:p>
            <a:pPr marL="457200" indent="-457200" algn="l">
              <a:buFont typeface="Wingdings" pitchFamily="2" charset="2"/>
              <a:buChar char="Ø"/>
            </a:pPr>
            <a:r>
              <a:rPr lang="en-IN" dirty="0" smtClean="0">
                <a:solidFill>
                  <a:schemeClr val="tx1"/>
                </a:solidFill>
                <a:latin typeface="Times New Roman" pitchFamily="18" charset="0"/>
                <a:cs typeface="Times New Roman" pitchFamily="18" charset="0"/>
              </a:rPr>
              <a:t>It is non Synchronized</a:t>
            </a:r>
          </a:p>
          <a:p>
            <a:pPr marL="457200" indent="-457200" algn="l">
              <a:buFont typeface="Wingdings" pitchFamily="2" charset="2"/>
              <a:buChar char="Ø"/>
            </a:pPr>
            <a:endParaRPr lang="en-IN" b="1" dirty="0" smtClean="0">
              <a:solidFill>
                <a:schemeClr val="tx1"/>
              </a:solidFill>
              <a:latin typeface="Times New Roman" pitchFamily="18" charset="0"/>
              <a:cs typeface="Times New Roman" pitchFamily="18" charset="0"/>
            </a:endParaRPr>
          </a:p>
          <a:p>
            <a:pPr marL="457200" indent="-457200" algn="l">
              <a:buFont typeface="Wingdings" pitchFamily="2" charset="2"/>
              <a:buChar char="Ø"/>
            </a:pPr>
            <a:endParaRPr lang="en-IN" dirty="0" smtClean="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81670143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19403" y="620688"/>
            <a:ext cx="10657184" cy="5544616"/>
          </a:xfrm>
        </p:spPr>
        <p:txBody>
          <a:bodyPr>
            <a:normAutofit/>
          </a:bodyPr>
          <a:lstStyle/>
          <a:p>
            <a:pPr algn="l"/>
            <a:r>
              <a:rPr lang="en-IN" b="1" dirty="0" smtClean="0">
                <a:solidFill>
                  <a:schemeClr val="tx1"/>
                </a:solidFill>
                <a:latin typeface="Times New Roman" pitchFamily="18" charset="0"/>
                <a:cs typeface="Times New Roman" pitchFamily="18" charset="0"/>
              </a:rPr>
              <a:t>Syntax to create ArrayList and methods</a:t>
            </a:r>
          </a:p>
          <a:p>
            <a:pPr algn="l"/>
            <a:r>
              <a:rPr lang="en-IN" dirty="0" smtClean="0">
                <a:solidFill>
                  <a:schemeClr val="tx1"/>
                </a:solidFill>
                <a:latin typeface="Times New Roman" pitchFamily="18" charset="0"/>
                <a:cs typeface="Times New Roman" pitchFamily="18" charset="0"/>
              </a:rPr>
              <a:t>ArrayList al=new ArrayList();</a:t>
            </a:r>
          </a:p>
          <a:p>
            <a:pPr algn="l"/>
            <a:endParaRPr lang="en-IN" dirty="0" smtClean="0">
              <a:solidFill>
                <a:schemeClr val="tx1"/>
              </a:solidFill>
              <a:latin typeface="Times New Roman" pitchFamily="18" charset="0"/>
              <a:cs typeface="Times New Roman" pitchFamily="18" charset="0"/>
            </a:endParaRPr>
          </a:p>
          <a:p>
            <a:pPr algn="l"/>
            <a:r>
              <a:rPr lang="en-IN" b="1" dirty="0" smtClean="0">
                <a:solidFill>
                  <a:schemeClr val="tx1"/>
                </a:solidFill>
                <a:latin typeface="Times New Roman" pitchFamily="18" charset="0"/>
                <a:cs typeface="Times New Roman" pitchFamily="18" charset="0"/>
              </a:rPr>
              <a:t>Methods: </a:t>
            </a:r>
          </a:p>
          <a:p>
            <a:pPr marL="457200" indent="-457200" algn="l">
              <a:buFont typeface="Wingdings" pitchFamily="2" charset="2"/>
              <a:buChar char="Ø"/>
            </a:pPr>
            <a:r>
              <a:rPr lang="en-IN" dirty="0" smtClean="0">
                <a:solidFill>
                  <a:schemeClr val="tx1"/>
                </a:solidFill>
                <a:latin typeface="Times New Roman" pitchFamily="18" charset="0"/>
                <a:cs typeface="Times New Roman" pitchFamily="18" charset="0"/>
              </a:rPr>
              <a:t>It implements Collection so Collection all method will be access</a:t>
            </a:r>
          </a:p>
          <a:p>
            <a:pPr algn="l"/>
            <a:r>
              <a:rPr lang="en-IN" sz="2800" b="1" dirty="0" smtClean="0">
                <a:solidFill>
                  <a:schemeClr val="tx1"/>
                </a:solidFill>
                <a:latin typeface="Times New Roman" pitchFamily="18" charset="0"/>
                <a:cs typeface="Times New Roman" pitchFamily="18" charset="0"/>
              </a:rPr>
              <a:t>1.add(int a, Obj) : </a:t>
            </a:r>
            <a:r>
              <a:rPr lang="en-IN" sz="2800" dirty="0" smtClean="0">
                <a:solidFill>
                  <a:schemeClr val="tx1"/>
                </a:solidFill>
                <a:latin typeface="Times New Roman" pitchFamily="18" charset="0"/>
                <a:cs typeface="Times New Roman" pitchFamily="18" charset="0"/>
              </a:rPr>
              <a:t>add element on specified index</a:t>
            </a:r>
          </a:p>
          <a:p>
            <a:pPr algn="l"/>
            <a:r>
              <a:rPr lang="en-IN" sz="2800" b="1" dirty="0" smtClean="0">
                <a:solidFill>
                  <a:schemeClr val="tx1"/>
                </a:solidFill>
                <a:latin typeface="Times New Roman" pitchFamily="18" charset="0"/>
                <a:cs typeface="Times New Roman" pitchFamily="18" charset="0"/>
              </a:rPr>
              <a:t>2.remove(int a) : </a:t>
            </a:r>
            <a:r>
              <a:rPr lang="en-IN" sz="2800" dirty="0" smtClean="0">
                <a:solidFill>
                  <a:schemeClr val="tx1"/>
                </a:solidFill>
                <a:latin typeface="Times New Roman" pitchFamily="18" charset="0"/>
                <a:cs typeface="Times New Roman" pitchFamily="18" charset="0"/>
              </a:rPr>
              <a:t>remove element from specified index</a:t>
            </a:r>
          </a:p>
          <a:p>
            <a:pPr algn="l"/>
            <a:r>
              <a:rPr lang="en-IN" sz="2800" b="1" dirty="0" smtClean="0">
                <a:solidFill>
                  <a:schemeClr val="tx1"/>
                </a:solidFill>
                <a:latin typeface="Times New Roman" pitchFamily="18" charset="0"/>
                <a:cs typeface="Times New Roman" pitchFamily="18" charset="0"/>
              </a:rPr>
              <a:t>3.lastIndexOf(obj) : </a:t>
            </a:r>
            <a:r>
              <a:rPr lang="en-IN" sz="2800" dirty="0" smtClean="0">
                <a:solidFill>
                  <a:schemeClr val="tx1"/>
                </a:solidFill>
                <a:latin typeface="Times New Roman" pitchFamily="18" charset="0"/>
                <a:cs typeface="Times New Roman" pitchFamily="18" charset="0"/>
              </a:rPr>
              <a:t>returns the last occurrence  index of specified element</a:t>
            </a:r>
          </a:p>
        </p:txBody>
      </p:sp>
    </p:spTree>
    <p:extLst>
      <p:ext uri="{BB962C8B-B14F-4D97-AF65-F5344CB8AC3E}">
        <p14:creationId xmlns:p14="http://schemas.microsoft.com/office/powerpoint/2010/main" val="1724858595"/>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19403" y="620688"/>
            <a:ext cx="10657184" cy="5544616"/>
          </a:xfrm>
        </p:spPr>
        <p:txBody>
          <a:bodyPr>
            <a:normAutofit/>
          </a:bodyPr>
          <a:lstStyle/>
          <a:p>
            <a:pPr algn="l"/>
            <a:r>
              <a:rPr lang="en-IN" b="1" dirty="0" smtClean="0">
                <a:solidFill>
                  <a:schemeClr val="tx1"/>
                </a:solidFill>
                <a:latin typeface="Times New Roman" pitchFamily="18" charset="0"/>
                <a:cs typeface="Times New Roman" pitchFamily="18" charset="0"/>
              </a:rPr>
              <a:t>4.addAll(int index, Collection)  : </a:t>
            </a:r>
            <a:r>
              <a:rPr lang="en-IN" dirty="0" smtClean="0">
                <a:solidFill>
                  <a:schemeClr val="tx1"/>
                </a:solidFill>
                <a:latin typeface="Times New Roman" pitchFamily="18" charset="0"/>
                <a:cs typeface="Times New Roman" pitchFamily="18" charset="0"/>
              </a:rPr>
              <a:t>adding Collection into collection from specified index</a:t>
            </a:r>
          </a:p>
          <a:p>
            <a:pPr algn="l"/>
            <a:r>
              <a:rPr lang="en-IN" dirty="0" smtClean="0">
                <a:solidFill>
                  <a:schemeClr val="tx1"/>
                </a:solidFill>
                <a:latin typeface="Times New Roman" pitchFamily="18" charset="0"/>
                <a:cs typeface="Times New Roman" pitchFamily="18" charset="0"/>
              </a:rPr>
              <a:t>5.</a:t>
            </a:r>
            <a:r>
              <a:rPr lang="en-IN" dirty="0">
                <a:latin typeface="Times New Roman" pitchFamily="18" charset="0"/>
                <a:cs typeface="Times New Roman" pitchFamily="18" charset="0"/>
              </a:rPr>
              <a:t> </a:t>
            </a:r>
            <a:r>
              <a:rPr lang="en-IN" b="1" dirty="0">
                <a:solidFill>
                  <a:schemeClr val="tx1"/>
                </a:solidFill>
                <a:latin typeface="Times New Roman" pitchFamily="18" charset="0"/>
                <a:cs typeface="Times New Roman" pitchFamily="18" charset="0"/>
              </a:rPr>
              <a:t>indexOf(Object o</a:t>
            </a:r>
            <a:r>
              <a:rPr lang="en-IN" b="1" dirty="0" smtClean="0">
                <a:solidFill>
                  <a:schemeClr val="tx1"/>
                </a:solidFill>
                <a:latin typeface="Times New Roman" pitchFamily="18" charset="0"/>
                <a:cs typeface="Times New Roman" pitchFamily="18" charset="0"/>
              </a:rPr>
              <a:t>) : </a:t>
            </a:r>
            <a:r>
              <a:rPr lang="en-IN" dirty="0" smtClean="0">
                <a:solidFill>
                  <a:schemeClr val="tx1"/>
                </a:solidFill>
                <a:latin typeface="Times New Roman" pitchFamily="18" charset="0"/>
                <a:cs typeface="Times New Roman" pitchFamily="18" charset="0"/>
              </a:rPr>
              <a:t>return index of specified Object</a:t>
            </a:r>
          </a:p>
          <a:p>
            <a:pPr algn="l"/>
            <a:endParaRPr lang="en-IN" dirty="0" smtClean="0">
              <a:solidFill>
                <a:schemeClr val="tx1"/>
              </a:solidFill>
              <a:latin typeface="Times New Roman" pitchFamily="18" charset="0"/>
              <a:cs typeface="Times New Roman" pitchFamily="18" charset="0"/>
            </a:endParaRPr>
          </a:p>
          <a:p>
            <a:pPr marL="457200" indent="-457200" algn="l">
              <a:buFont typeface="Wingdings" pitchFamily="2" charset="2"/>
              <a:buChar char="Ø"/>
            </a:pPr>
            <a:r>
              <a:rPr lang="en-IN" dirty="0" smtClean="0">
                <a:solidFill>
                  <a:schemeClr val="tx1"/>
                </a:solidFill>
                <a:latin typeface="Times New Roman" pitchFamily="18" charset="0"/>
                <a:cs typeface="Times New Roman" pitchFamily="18" charset="0"/>
              </a:rPr>
              <a:t>ArrayList implements random-access interface so retrieval operation is fast</a:t>
            </a:r>
          </a:p>
        </p:txBody>
      </p:sp>
    </p:spTree>
    <p:extLst>
      <p:ext uri="{BB962C8B-B14F-4D97-AF65-F5344CB8AC3E}">
        <p14:creationId xmlns:p14="http://schemas.microsoft.com/office/powerpoint/2010/main" val="512444252"/>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27381" y="548680"/>
            <a:ext cx="10972800" cy="796950"/>
          </a:xfrm>
        </p:spPr>
        <p:txBody>
          <a:bodyPr>
            <a:normAutofit/>
          </a:bodyPr>
          <a:lstStyle/>
          <a:p>
            <a:r>
              <a:rPr lang="en-IN" sz="3600" b="1" dirty="0" smtClean="0">
                <a:latin typeface="Times New Roman" pitchFamily="18" charset="0"/>
                <a:cs typeface="Times New Roman" pitchFamily="18" charset="0"/>
              </a:rPr>
              <a:t>Difference between Array and </a:t>
            </a:r>
            <a:r>
              <a:rPr lang="en-IN" sz="3600" b="1" dirty="0">
                <a:latin typeface="Times New Roman" pitchFamily="18" charset="0"/>
                <a:cs typeface="Times New Roman" pitchFamily="18" charset="0"/>
              </a:rPr>
              <a:t>A</a:t>
            </a:r>
            <a:r>
              <a:rPr lang="en-IN" sz="3600" b="1" dirty="0" smtClean="0">
                <a:latin typeface="Times New Roman" pitchFamily="18" charset="0"/>
                <a:cs typeface="Times New Roman" pitchFamily="18" charset="0"/>
              </a:rPr>
              <a:t>rrayList</a:t>
            </a:r>
            <a:endParaRPr lang="en-IN" sz="3600" b="1" dirty="0">
              <a:latin typeface="Times New Roman" pitchFamily="18" charset="0"/>
              <a:cs typeface="Times New Roman" pitchFamily="18" charset="0"/>
            </a:endParaRPr>
          </a:p>
        </p:txBody>
      </p:sp>
      <p:sp>
        <p:nvSpPr>
          <p:cNvPr id="8" name="Text Placeholder 7"/>
          <p:cNvSpPr>
            <a:spLocks noGrp="1"/>
          </p:cNvSpPr>
          <p:nvPr>
            <p:ph type="body" idx="1"/>
          </p:nvPr>
        </p:nvSpPr>
        <p:spPr/>
        <p:txBody>
          <a:bodyPr/>
          <a:lstStyle/>
          <a:p>
            <a:r>
              <a:rPr lang="en-IN" dirty="0" smtClean="0"/>
              <a:t>	</a:t>
            </a:r>
            <a:r>
              <a:rPr lang="en-IN" sz="2800" dirty="0" smtClean="0">
                <a:latin typeface="Times New Roman" pitchFamily="18" charset="0"/>
                <a:cs typeface="Times New Roman" pitchFamily="18" charset="0"/>
              </a:rPr>
              <a:t>Array</a:t>
            </a:r>
            <a:endParaRPr lang="en-IN" sz="2800" dirty="0">
              <a:latin typeface="Times New Roman" pitchFamily="18" charset="0"/>
              <a:cs typeface="Times New Roman" pitchFamily="18" charset="0"/>
            </a:endParaRPr>
          </a:p>
        </p:txBody>
      </p:sp>
      <p:sp>
        <p:nvSpPr>
          <p:cNvPr id="9" name="Content Placeholder 8"/>
          <p:cNvSpPr>
            <a:spLocks noGrp="1"/>
          </p:cNvSpPr>
          <p:nvPr>
            <p:ph sz="half" idx="2"/>
          </p:nvPr>
        </p:nvSpPr>
        <p:spPr/>
        <p:txBody>
          <a:bodyPr/>
          <a:lstStyle/>
          <a:p>
            <a:r>
              <a:rPr lang="en-IN" dirty="0" smtClean="0">
                <a:latin typeface="Times New Roman" pitchFamily="18" charset="0"/>
                <a:cs typeface="Times New Roman" pitchFamily="18" charset="0"/>
              </a:rPr>
              <a:t>Array is static (fixed size)</a:t>
            </a:r>
            <a:endParaRPr lang="en-IN" dirty="0">
              <a:latin typeface="Times New Roman" pitchFamily="18" charset="0"/>
              <a:cs typeface="Times New Roman" pitchFamily="18" charset="0"/>
            </a:endParaRPr>
          </a:p>
          <a:p>
            <a:r>
              <a:rPr lang="en-IN" dirty="0" smtClean="0">
                <a:latin typeface="Times New Roman" pitchFamily="18" charset="0"/>
                <a:cs typeface="Times New Roman" pitchFamily="18" charset="0"/>
              </a:rPr>
              <a:t>Need to specify size while creating array object</a:t>
            </a:r>
          </a:p>
          <a:p>
            <a:r>
              <a:rPr lang="en-IN" dirty="0" smtClean="0">
                <a:latin typeface="Times New Roman" pitchFamily="18" charset="0"/>
                <a:cs typeface="Times New Roman" pitchFamily="18" charset="0"/>
              </a:rPr>
              <a:t>Need length property to get size of array</a:t>
            </a:r>
          </a:p>
          <a:p>
            <a:r>
              <a:rPr lang="en-IN" dirty="0" smtClean="0">
                <a:latin typeface="Times New Roman" pitchFamily="18" charset="0"/>
                <a:cs typeface="Times New Roman" pitchFamily="18" charset="0"/>
              </a:rPr>
              <a:t>Need to specify type of element or data type</a:t>
            </a:r>
            <a:endParaRPr lang="en-IN" dirty="0">
              <a:latin typeface="Times New Roman" pitchFamily="18" charset="0"/>
              <a:cs typeface="Times New Roman" pitchFamily="18" charset="0"/>
            </a:endParaRPr>
          </a:p>
        </p:txBody>
      </p:sp>
      <p:sp>
        <p:nvSpPr>
          <p:cNvPr id="10" name="Text Placeholder 9"/>
          <p:cNvSpPr>
            <a:spLocks noGrp="1"/>
          </p:cNvSpPr>
          <p:nvPr>
            <p:ph type="body" sz="quarter" idx="3"/>
          </p:nvPr>
        </p:nvSpPr>
        <p:spPr/>
        <p:txBody>
          <a:bodyPr/>
          <a:lstStyle/>
          <a:p>
            <a:r>
              <a:rPr lang="en-IN" dirty="0" smtClean="0"/>
              <a:t>	</a:t>
            </a:r>
            <a:r>
              <a:rPr lang="en-IN" sz="2800" dirty="0" smtClean="0">
                <a:latin typeface="Times New Roman" pitchFamily="18" charset="0"/>
                <a:cs typeface="Times New Roman" pitchFamily="18" charset="0"/>
              </a:rPr>
              <a:t>ArrayList</a:t>
            </a:r>
            <a:endParaRPr lang="en-IN" sz="2800" dirty="0">
              <a:latin typeface="Times New Roman" pitchFamily="18" charset="0"/>
              <a:cs typeface="Times New Roman" pitchFamily="18" charset="0"/>
            </a:endParaRPr>
          </a:p>
        </p:txBody>
      </p:sp>
      <p:sp>
        <p:nvSpPr>
          <p:cNvPr id="11" name="Content Placeholder 10"/>
          <p:cNvSpPr>
            <a:spLocks noGrp="1"/>
          </p:cNvSpPr>
          <p:nvPr>
            <p:ph sz="quarter" idx="4"/>
          </p:nvPr>
        </p:nvSpPr>
        <p:spPr/>
        <p:txBody>
          <a:bodyPr/>
          <a:lstStyle/>
          <a:p>
            <a:r>
              <a:rPr lang="en-IN" dirty="0" smtClean="0">
                <a:latin typeface="Times New Roman" pitchFamily="18" charset="0"/>
                <a:cs typeface="Times New Roman" pitchFamily="18" charset="0"/>
              </a:rPr>
              <a:t>it is dynamic (growable size)</a:t>
            </a:r>
          </a:p>
          <a:p>
            <a:r>
              <a:rPr lang="en-IN" dirty="0" smtClean="0">
                <a:latin typeface="Times New Roman" pitchFamily="18" charset="0"/>
                <a:cs typeface="Times New Roman" pitchFamily="18" charset="0"/>
              </a:rPr>
              <a:t>No need to specify size</a:t>
            </a:r>
          </a:p>
          <a:p>
            <a:endParaRPr lang="en-IN" dirty="0">
              <a:latin typeface="Times New Roman" pitchFamily="18" charset="0"/>
              <a:cs typeface="Times New Roman" pitchFamily="18" charset="0"/>
            </a:endParaRPr>
          </a:p>
          <a:p>
            <a:r>
              <a:rPr lang="en-IN" dirty="0" smtClean="0">
                <a:latin typeface="Times New Roman" pitchFamily="18" charset="0"/>
                <a:cs typeface="Times New Roman" pitchFamily="18" charset="0"/>
              </a:rPr>
              <a:t>Need size() to get length of collection</a:t>
            </a:r>
          </a:p>
          <a:p>
            <a:r>
              <a:rPr lang="en-IN" dirty="0" smtClean="0">
                <a:latin typeface="Times New Roman" pitchFamily="18" charset="0"/>
                <a:cs typeface="Times New Roman" pitchFamily="18" charset="0"/>
              </a:rPr>
              <a:t>No need to specify type of elements or data type</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054150165"/>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0688"/>
            <a:ext cx="10972800" cy="648072"/>
          </a:xfrm>
        </p:spPr>
        <p:txBody>
          <a:bodyPr>
            <a:normAutofit fontScale="90000"/>
          </a:bodyPr>
          <a:lstStyle/>
          <a:p>
            <a:r>
              <a:rPr lang="en-IN" b="1" dirty="0" smtClean="0">
                <a:latin typeface="Times New Roman" pitchFamily="18" charset="0"/>
                <a:cs typeface="Times New Roman" pitchFamily="18" charset="0"/>
              </a:rPr>
              <a:t>LinkedList</a:t>
            </a:r>
            <a:r>
              <a:rPr lang="en-IN" b="1" dirty="0" smtClean="0"/>
              <a:t>					</a:t>
            </a:r>
            <a:endParaRPr lang="en-IN" b="1" dirty="0"/>
          </a:p>
        </p:txBody>
      </p:sp>
      <p:sp>
        <p:nvSpPr>
          <p:cNvPr id="3" name="Content Placeholder 2"/>
          <p:cNvSpPr>
            <a:spLocks noGrp="1"/>
          </p:cNvSpPr>
          <p:nvPr>
            <p:ph idx="1"/>
          </p:nvPr>
        </p:nvSpPr>
        <p:spPr>
          <a:xfrm>
            <a:off x="609600" y="1340768"/>
            <a:ext cx="10972800" cy="4785395"/>
          </a:xfrm>
        </p:spPr>
        <p:txBody>
          <a:bodyPr/>
          <a:lstStyle/>
          <a:p>
            <a:pPr>
              <a:buFont typeface="Wingdings" pitchFamily="2" charset="2"/>
              <a:buChar char="Ø"/>
            </a:pPr>
            <a:r>
              <a:rPr lang="en-IN" dirty="0" smtClean="0">
                <a:latin typeface="Times New Roman" pitchFamily="18" charset="0"/>
                <a:cs typeface="Times New Roman" pitchFamily="18" charset="0"/>
              </a:rPr>
              <a:t>It store the element in </a:t>
            </a:r>
            <a:r>
              <a:rPr lang="en-IN" dirty="0">
                <a:latin typeface="Times New Roman" pitchFamily="18" charset="0"/>
                <a:cs typeface="Times New Roman" pitchFamily="18" charset="0"/>
              </a:rPr>
              <a:t>doubly linked </a:t>
            </a:r>
            <a:r>
              <a:rPr lang="en-IN" dirty="0" smtClean="0">
                <a:latin typeface="Times New Roman" pitchFamily="18" charset="0"/>
                <a:cs typeface="Times New Roman" pitchFamily="18" charset="0"/>
              </a:rPr>
              <a:t>list</a:t>
            </a:r>
          </a:p>
          <a:p>
            <a:pPr>
              <a:buFont typeface="Wingdings" pitchFamily="2" charset="2"/>
              <a:buChar char="Ø"/>
            </a:pPr>
            <a:r>
              <a:rPr lang="en-IN" dirty="0" smtClean="0">
                <a:latin typeface="Times New Roman" pitchFamily="18" charset="0"/>
                <a:cs typeface="Times New Roman" pitchFamily="18" charset="0"/>
              </a:rPr>
              <a:t>It allows duplicate  element</a:t>
            </a:r>
          </a:p>
          <a:p>
            <a:pPr>
              <a:buFont typeface="Wingdings" pitchFamily="2" charset="2"/>
              <a:buChar char="Ø"/>
            </a:pPr>
            <a:r>
              <a:rPr lang="en-IN" dirty="0" smtClean="0">
                <a:latin typeface="Times New Roman" pitchFamily="18" charset="0"/>
                <a:cs typeface="Times New Roman" pitchFamily="18" charset="0"/>
              </a:rPr>
              <a:t>it  is non Synchronize</a:t>
            </a:r>
          </a:p>
          <a:p>
            <a:pPr>
              <a:buFont typeface="Wingdings" pitchFamily="2" charset="2"/>
              <a:buChar char="Ø"/>
            </a:pPr>
            <a:r>
              <a:rPr lang="en-IN" dirty="0" smtClean="0">
                <a:latin typeface="Times New Roman" pitchFamily="18" charset="0"/>
                <a:cs typeface="Times New Roman" pitchFamily="18" charset="0"/>
              </a:rPr>
              <a:t>The performance is good when Operation is insert and deletion</a:t>
            </a:r>
          </a:p>
          <a:p>
            <a:pPr>
              <a:buFont typeface="Wingdings" pitchFamily="2" charset="2"/>
              <a:buChar char="Ø"/>
            </a:pPr>
            <a:r>
              <a:rPr lang="en-IN" dirty="0" smtClean="0">
                <a:latin typeface="Times New Roman" pitchFamily="18" charset="0"/>
                <a:cs typeface="Times New Roman" pitchFamily="18" charset="0"/>
              </a:rPr>
              <a:t>The performance is poor when Operation is Retrieval</a:t>
            </a:r>
          </a:p>
          <a:p>
            <a:pPr>
              <a:buFont typeface="Wingdings" pitchFamily="2" charset="2"/>
              <a:buChar char="Ø"/>
            </a:pPr>
            <a:r>
              <a:rPr lang="en-IN" dirty="0" smtClean="0">
                <a:latin typeface="Times New Roman" pitchFamily="18" charset="0"/>
                <a:cs typeface="Times New Roman" pitchFamily="18" charset="0"/>
              </a:rPr>
              <a:t>It does not implement randomAcess interface</a:t>
            </a:r>
          </a:p>
          <a:p>
            <a:pPr>
              <a:buFont typeface="Wingdings" pitchFamily="2" charset="2"/>
              <a:buChar char="Ø"/>
            </a:pP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219625005"/>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20689"/>
            <a:ext cx="10972800" cy="5505475"/>
          </a:xfrm>
        </p:spPr>
        <p:txBody>
          <a:bodyPr/>
          <a:lstStyle/>
          <a:p>
            <a:pPr marL="0" indent="0">
              <a:buNone/>
            </a:pPr>
            <a:r>
              <a:rPr lang="en-IN" b="1" dirty="0" smtClean="0">
                <a:latin typeface="Times New Roman" pitchFamily="18" charset="0"/>
                <a:cs typeface="Times New Roman" pitchFamily="18" charset="0"/>
              </a:rPr>
              <a:t>Storing of element </a:t>
            </a:r>
            <a:endParaRPr lang="en-IN" b="1" dirty="0">
              <a:latin typeface="Times New Roman" pitchFamily="18" charset="0"/>
              <a:cs typeface="Times New Roman" pitchFamily="18" charset="0"/>
            </a:endParaRPr>
          </a:p>
        </p:txBody>
      </p:sp>
      <p:pic>
        <p:nvPicPr>
          <p:cNvPr id="2051" name="Picture 3" descr="C:\Users\sharu_000\Desktop\linkedlist.PNG"/>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97467" y="1546225"/>
            <a:ext cx="9903056" cy="1810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801761" y="4149081"/>
            <a:ext cx="8640960" cy="1846659"/>
          </a:xfrm>
          <a:prstGeom prst="rect">
            <a:avLst/>
          </a:prstGeom>
          <a:noFill/>
        </p:spPr>
        <p:txBody>
          <a:bodyPr wrap="square" rtlCol="0">
            <a:spAutoFit/>
          </a:bodyPr>
          <a:lstStyle/>
          <a:p>
            <a:r>
              <a:rPr lang="en-IN" sz="3200" b="1" dirty="0" smtClean="0">
                <a:latin typeface="Times New Roman" pitchFamily="18" charset="0"/>
                <a:cs typeface="Times New Roman" pitchFamily="18" charset="0"/>
              </a:rPr>
              <a:t>Syntax to create LinkedList</a:t>
            </a:r>
          </a:p>
          <a:p>
            <a:r>
              <a:rPr lang="en-IN" sz="3200" dirty="0" smtClean="0">
                <a:latin typeface="Times New Roman" pitchFamily="18" charset="0"/>
                <a:cs typeface="Times New Roman" pitchFamily="18" charset="0"/>
              </a:rPr>
              <a:t>LinkedList al=new LinkedList();</a:t>
            </a:r>
          </a:p>
          <a:p>
            <a:endParaRPr lang="en-IN" sz="3200" dirty="0" smtClean="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3538967259"/>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20689"/>
            <a:ext cx="10972800" cy="5505475"/>
          </a:xfrm>
        </p:spPr>
        <p:txBody>
          <a:bodyPr>
            <a:normAutofit/>
          </a:bodyPr>
          <a:lstStyle/>
          <a:p>
            <a:pPr marL="0" indent="0">
              <a:buNone/>
            </a:pPr>
            <a:r>
              <a:rPr lang="en-IN" b="1" dirty="0" smtClean="0">
                <a:latin typeface="Times New Roman" pitchFamily="18" charset="0"/>
                <a:cs typeface="Times New Roman" pitchFamily="18" charset="0"/>
              </a:rPr>
              <a:t>Methods in LinkedList</a:t>
            </a:r>
          </a:p>
          <a:p>
            <a:pPr marL="0" indent="0">
              <a:buNone/>
            </a:pPr>
            <a:r>
              <a:rPr lang="en-IN" b="1" dirty="0" smtClean="0">
                <a:latin typeface="Times New Roman" pitchFamily="18" charset="0"/>
                <a:cs typeface="Times New Roman" pitchFamily="18" charset="0"/>
              </a:rPr>
              <a:t>1.add(int </a:t>
            </a:r>
            <a:r>
              <a:rPr lang="en-IN" b="1" dirty="0">
                <a:latin typeface="Times New Roman" pitchFamily="18" charset="0"/>
                <a:cs typeface="Times New Roman" pitchFamily="18" charset="0"/>
              </a:rPr>
              <a:t>index, </a:t>
            </a:r>
            <a:r>
              <a:rPr lang="en-IN" b="1" dirty="0" smtClean="0">
                <a:latin typeface="Times New Roman" pitchFamily="18" charset="0"/>
                <a:cs typeface="Times New Roman" pitchFamily="18" charset="0"/>
              </a:rPr>
              <a:t>Obj) : </a:t>
            </a:r>
            <a:r>
              <a:rPr lang="en-IN" dirty="0" smtClean="0">
                <a:latin typeface="Times New Roman" pitchFamily="18" charset="0"/>
                <a:cs typeface="Times New Roman" pitchFamily="18" charset="0"/>
              </a:rPr>
              <a:t>add element in specified index</a:t>
            </a:r>
            <a:endParaRPr lang="en-IN" b="1" dirty="0" smtClean="0">
              <a:latin typeface="Times New Roman" pitchFamily="18" charset="0"/>
              <a:cs typeface="Times New Roman" pitchFamily="18" charset="0"/>
            </a:endParaRPr>
          </a:p>
          <a:p>
            <a:pPr marL="0" indent="0">
              <a:buNone/>
            </a:pPr>
            <a:r>
              <a:rPr lang="en-IN" b="1" dirty="0" smtClean="0">
                <a:latin typeface="Times New Roman" pitchFamily="18" charset="0"/>
                <a:cs typeface="Times New Roman" pitchFamily="18" charset="0"/>
              </a:rPr>
              <a:t>2.addFirst(Obj) : </a:t>
            </a:r>
            <a:r>
              <a:rPr lang="en-IN" dirty="0" smtClean="0">
                <a:latin typeface="Times New Roman" pitchFamily="18" charset="0"/>
                <a:cs typeface="Times New Roman" pitchFamily="18" charset="0"/>
              </a:rPr>
              <a:t>add element on beginning index</a:t>
            </a:r>
            <a:endParaRPr lang="en-IN" dirty="0">
              <a:latin typeface="Times New Roman" pitchFamily="18" charset="0"/>
              <a:cs typeface="Times New Roman" pitchFamily="18" charset="0"/>
            </a:endParaRPr>
          </a:p>
          <a:p>
            <a:pPr marL="0" indent="0">
              <a:buNone/>
            </a:pPr>
            <a:r>
              <a:rPr lang="en-IN" b="1" dirty="0" smtClean="0">
                <a:latin typeface="Times New Roman" pitchFamily="18" charset="0"/>
                <a:cs typeface="Times New Roman" pitchFamily="18" charset="0"/>
              </a:rPr>
              <a:t>3.addLast(Obj : </a:t>
            </a:r>
            <a:r>
              <a:rPr lang="en-IN" dirty="0" smtClean="0">
                <a:latin typeface="Times New Roman" pitchFamily="18" charset="0"/>
                <a:cs typeface="Times New Roman" pitchFamily="18" charset="0"/>
              </a:rPr>
              <a:t>add Object on last </a:t>
            </a:r>
          </a:p>
          <a:p>
            <a:pPr marL="0" indent="0">
              <a:buNone/>
            </a:pPr>
            <a:r>
              <a:rPr lang="en-IN" b="1" dirty="0" smtClean="0">
                <a:latin typeface="Times New Roman" pitchFamily="18" charset="0"/>
                <a:cs typeface="Times New Roman" pitchFamily="18" charset="0"/>
              </a:rPr>
              <a:t>4.</a:t>
            </a:r>
            <a:r>
              <a:rPr lang="en-IN" b="1" dirty="0">
                <a:latin typeface="Times New Roman" pitchFamily="18" charset="0"/>
                <a:cs typeface="Times New Roman" pitchFamily="18" charset="0"/>
              </a:rPr>
              <a:t> Object getFirst</a:t>
            </a:r>
            <a:r>
              <a:rPr lang="en-IN" b="1" dirty="0" smtClean="0">
                <a:latin typeface="Times New Roman" pitchFamily="18" charset="0"/>
                <a:cs typeface="Times New Roman" pitchFamily="18" charset="0"/>
              </a:rPr>
              <a:t>() : </a:t>
            </a:r>
            <a:r>
              <a:rPr lang="en-IN" dirty="0" smtClean="0">
                <a:latin typeface="Times New Roman" pitchFamily="18" charset="0"/>
                <a:cs typeface="Times New Roman" pitchFamily="18" charset="0"/>
              </a:rPr>
              <a:t>return first element</a:t>
            </a:r>
          </a:p>
          <a:p>
            <a:pPr marL="0" indent="0">
              <a:buNone/>
            </a:pPr>
            <a:r>
              <a:rPr lang="en-IN" b="1" dirty="0" smtClean="0">
                <a:latin typeface="Times New Roman" pitchFamily="18" charset="0"/>
                <a:cs typeface="Times New Roman" pitchFamily="18" charset="0"/>
              </a:rPr>
              <a:t>5.</a:t>
            </a:r>
            <a:r>
              <a:rPr lang="en-IN" b="1" dirty="0">
                <a:latin typeface="Times New Roman" pitchFamily="18" charset="0"/>
                <a:cs typeface="Times New Roman" pitchFamily="18" charset="0"/>
              </a:rPr>
              <a:t> Object getLast</a:t>
            </a:r>
            <a:r>
              <a:rPr lang="en-IN" b="1" dirty="0" smtClean="0">
                <a:latin typeface="Times New Roman" pitchFamily="18" charset="0"/>
                <a:cs typeface="Times New Roman" pitchFamily="18" charset="0"/>
              </a:rPr>
              <a:t>() : </a:t>
            </a:r>
            <a:r>
              <a:rPr lang="en-IN" dirty="0" smtClean="0">
                <a:latin typeface="Times New Roman" pitchFamily="18" charset="0"/>
                <a:cs typeface="Times New Roman" pitchFamily="18" charset="0"/>
              </a:rPr>
              <a:t>return last element</a:t>
            </a:r>
          </a:p>
          <a:p>
            <a:pPr marL="0" indent="0">
              <a:buNone/>
            </a:pPr>
            <a:r>
              <a:rPr lang="en-IN" b="1" dirty="0" smtClean="0">
                <a:latin typeface="Times New Roman" pitchFamily="18" charset="0"/>
                <a:cs typeface="Times New Roman" pitchFamily="18" charset="0"/>
              </a:rPr>
              <a:t>6.</a:t>
            </a:r>
            <a:r>
              <a:rPr lang="en-IN" b="1" dirty="0">
                <a:latin typeface="Times New Roman" pitchFamily="18" charset="0"/>
                <a:cs typeface="Times New Roman" pitchFamily="18" charset="0"/>
              </a:rPr>
              <a:t> int lastIndexOf(Object o</a:t>
            </a:r>
            <a:r>
              <a:rPr lang="en-IN" b="1" dirty="0" smtClean="0">
                <a:latin typeface="Times New Roman" pitchFamily="18" charset="0"/>
                <a:cs typeface="Times New Roman" pitchFamily="18" charset="0"/>
              </a:rPr>
              <a:t>) : </a:t>
            </a:r>
            <a:r>
              <a:rPr lang="en-IN" dirty="0" smtClean="0">
                <a:latin typeface="Times New Roman" pitchFamily="18" charset="0"/>
                <a:cs typeface="Times New Roman" pitchFamily="18" charset="0"/>
              </a:rPr>
              <a:t>return index of last element</a:t>
            </a:r>
          </a:p>
          <a:p>
            <a:pPr marL="0" indent="0">
              <a:buNone/>
            </a:pPr>
            <a:endParaRPr lang="en-IN" dirty="0" smtClean="0"/>
          </a:p>
          <a:p>
            <a:pPr marL="0" indent="0">
              <a:buNone/>
            </a:pPr>
            <a:endParaRPr lang="en-IN" dirty="0"/>
          </a:p>
        </p:txBody>
      </p:sp>
    </p:spTree>
    <p:extLst>
      <p:ext uri="{BB962C8B-B14F-4D97-AF65-F5344CB8AC3E}">
        <p14:creationId xmlns:p14="http://schemas.microsoft.com/office/powerpoint/2010/main" val="3092807945"/>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403" y="908720"/>
            <a:ext cx="10972800" cy="432048"/>
          </a:xfrm>
        </p:spPr>
        <p:txBody>
          <a:bodyPr>
            <a:normAutofit fontScale="90000"/>
          </a:bodyPr>
          <a:lstStyle/>
          <a:p>
            <a:r>
              <a:rPr lang="en-IN" sz="3100" b="1" dirty="0" smtClean="0">
                <a:latin typeface="Times New Roman" pitchFamily="18" charset="0"/>
                <a:cs typeface="Times New Roman" pitchFamily="18" charset="0"/>
              </a:rPr>
              <a:t>Differences between ArrayList and LinkedList</a:t>
            </a:r>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endParaRPr lang="en-IN" dirty="0"/>
          </a:p>
        </p:txBody>
      </p:sp>
      <p:sp>
        <p:nvSpPr>
          <p:cNvPr id="4" name="Text Placeholder 3"/>
          <p:cNvSpPr>
            <a:spLocks noGrp="1"/>
          </p:cNvSpPr>
          <p:nvPr>
            <p:ph type="body" idx="1"/>
          </p:nvPr>
        </p:nvSpPr>
        <p:spPr/>
        <p:txBody>
          <a:bodyPr/>
          <a:lstStyle/>
          <a:p>
            <a:r>
              <a:rPr lang="en-IN" dirty="0" smtClean="0"/>
              <a:t>	</a:t>
            </a:r>
            <a:r>
              <a:rPr lang="en-IN" sz="2800" dirty="0" smtClean="0">
                <a:latin typeface="Times New Roman" pitchFamily="18" charset="0"/>
                <a:cs typeface="Times New Roman" pitchFamily="18" charset="0"/>
              </a:rPr>
              <a:t>ArrayList</a:t>
            </a:r>
            <a:endParaRPr lang="en-IN" sz="2800" dirty="0">
              <a:latin typeface="Times New Roman" pitchFamily="18" charset="0"/>
              <a:cs typeface="Times New Roman" pitchFamily="18" charset="0"/>
            </a:endParaRPr>
          </a:p>
        </p:txBody>
      </p:sp>
      <p:sp>
        <p:nvSpPr>
          <p:cNvPr id="3" name="Content Placeholder 2"/>
          <p:cNvSpPr>
            <a:spLocks noGrp="1"/>
          </p:cNvSpPr>
          <p:nvPr>
            <p:ph sz="half" idx="2"/>
          </p:nvPr>
        </p:nvSpPr>
        <p:spPr/>
        <p:txBody>
          <a:bodyPr>
            <a:normAutofit/>
          </a:bodyPr>
          <a:lstStyle/>
          <a:p>
            <a:r>
              <a:rPr lang="en-IN" dirty="0" smtClean="0">
                <a:latin typeface="Times New Roman" pitchFamily="18" charset="0"/>
                <a:cs typeface="Times New Roman" pitchFamily="18" charset="0"/>
              </a:rPr>
              <a:t>Stores element in indexing notation</a:t>
            </a:r>
          </a:p>
          <a:p>
            <a:r>
              <a:rPr lang="en-IN" dirty="0" smtClean="0">
                <a:latin typeface="Times New Roman" pitchFamily="18" charset="0"/>
                <a:cs typeface="Times New Roman" pitchFamily="18" charset="0"/>
              </a:rPr>
              <a:t>Performance is fast when operation is retrieval</a:t>
            </a:r>
          </a:p>
          <a:p>
            <a:r>
              <a:rPr lang="en-IN" dirty="0" smtClean="0">
                <a:latin typeface="Times New Roman" pitchFamily="18" charset="0"/>
                <a:cs typeface="Times New Roman" pitchFamily="18" charset="0"/>
              </a:rPr>
              <a:t>Performance is poor when operation is insert delete</a:t>
            </a:r>
          </a:p>
          <a:p>
            <a:r>
              <a:rPr lang="en-IN" dirty="0" smtClean="0">
                <a:latin typeface="Times New Roman" pitchFamily="18" charset="0"/>
                <a:cs typeface="Times New Roman" pitchFamily="18" charset="0"/>
              </a:rPr>
              <a:t>Occupies less memory</a:t>
            </a:r>
            <a:endParaRPr lang="en-IN" dirty="0">
              <a:latin typeface="Times New Roman" pitchFamily="18" charset="0"/>
              <a:cs typeface="Times New Roman" pitchFamily="18" charset="0"/>
            </a:endParaRPr>
          </a:p>
        </p:txBody>
      </p:sp>
      <p:sp>
        <p:nvSpPr>
          <p:cNvPr id="5" name="Text Placeholder 4"/>
          <p:cNvSpPr>
            <a:spLocks noGrp="1"/>
          </p:cNvSpPr>
          <p:nvPr>
            <p:ph type="body" sz="quarter" idx="3"/>
          </p:nvPr>
        </p:nvSpPr>
        <p:spPr/>
        <p:txBody>
          <a:bodyPr/>
          <a:lstStyle/>
          <a:p>
            <a:r>
              <a:rPr lang="en-IN" dirty="0" smtClean="0"/>
              <a:t>	</a:t>
            </a:r>
            <a:r>
              <a:rPr lang="en-IN" sz="2800" dirty="0" smtClean="0">
                <a:latin typeface="Times New Roman" pitchFamily="18" charset="0"/>
                <a:cs typeface="Times New Roman" pitchFamily="18" charset="0"/>
              </a:rPr>
              <a:t>LinkedList</a:t>
            </a:r>
            <a:endParaRPr lang="en-IN" sz="2800" dirty="0">
              <a:latin typeface="Times New Roman" pitchFamily="18" charset="0"/>
              <a:cs typeface="Times New Roman" pitchFamily="18" charset="0"/>
            </a:endParaRPr>
          </a:p>
        </p:txBody>
      </p:sp>
      <p:sp>
        <p:nvSpPr>
          <p:cNvPr id="6" name="Content Placeholder 5"/>
          <p:cNvSpPr>
            <a:spLocks noGrp="1"/>
          </p:cNvSpPr>
          <p:nvPr>
            <p:ph sz="quarter" idx="4"/>
          </p:nvPr>
        </p:nvSpPr>
        <p:spPr/>
        <p:txBody>
          <a:bodyPr/>
          <a:lstStyle/>
          <a:p>
            <a:r>
              <a:rPr lang="en-IN" dirty="0" smtClean="0">
                <a:latin typeface="Times New Roman" pitchFamily="18" charset="0"/>
                <a:cs typeface="Times New Roman" pitchFamily="18" charset="0"/>
              </a:rPr>
              <a:t>It stores elements in doubly linked list</a:t>
            </a:r>
          </a:p>
          <a:p>
            <a:r>
              <a:rPr lang="en-IN" dirty="0" smtClean="0">
                <a:latin typeface="Times New Roman" pitchFamily="18" charset="0"/>
                <a:cs typeface="Times New Roman" pitchFamily="18" charset="0"/>
              </a:rPr>
              <a:t>Performance is poor when operation is retrieval</a:t>
            </a:r>
          </a:p>
          <a:p>
            <a:r>
              <a:rPr lang="en-IN" dirty="0" smtClean="0">
                <a:latin typeface="Times New Roman" pitchFamily="18" charset="0"/>
                <a:cs typeface="Times New Roman" pitchFamily="18" charset="0"/>
              </a:rPr>
              <a:t>Performance is fast when operation is insert delete</a:t>
            </a:r>
          </a:p>
          <a:p>
            <a:r>
              <a:rPr lang="en-IN" dirty="0" smtClean="0">
                <a:latin typeface="Times New Roman" pitchFamily="18" charset="0"/>
                <a:cs typeface="Times New Roman" pitchFamily="18" charset="0"/>
              </a:rPr>
              <a:t>Occupies more memory as links contain address of elements</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713854464"/>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08720"/>
            <a:ext cx="10972800" cy="508918"/>
          </a:xfrm>
        </p:spPr>
        <p:txBody>
          <a:bodyPr>
            <a:normAutofit fontScale="90000"/>
          </a:bodyPr>
          <a:lstStyle/>
          <a:p>
            <a:r>
              <a:rPr lang="en-IN" b="1" dirty="0" smtClean="0">
                <a:latin typeface="Times New Roman" pitchFamily="18" charset="0"/>
                <a:cs typeface="Times New Roman" pitchFamily="18" charset="0"/>
              </a:rPr>
              <a:t>Vector and stack</a:t>
            </a:r>
            <a:br>
              <a:rPr lang="en-IN" b="1" dirty="0" smtClean="0">
                <a:latin typeface="Times New Roman" pitchFamily="18" charset="0"/>
                <a:cs typeface="Times New Roman" pitchFamily="18" charset="0"/>
              </a:rPr>
            </a:br>
            <a:endParaRPr lang="en-IN" dirty="0"/>
          </a:p>
        </p:txBody>
      </p:sp>
      <p:sp>
        <p:nvSpPr>
          <p:cNvPr id="5" name="Text Placeholder 4"/>
          <p:cNvSpPr>
            <a:spLocks noGrp="1"/>
          </p:cNvSpPr>
          <p:nvPr>
            <p:ph idx="1"/>
          </p:nvPr>
        </p:nvSpPr>
        <p:spPr>
          <a:xfrm>
            <a:off x="609600" y="1340768"/>
            <a:ext cx="10972800" cy="4785395"/>
          </a:xfrm>
        </p:spPr>
        <p:txBody>
          <a:bodyPr/>
          <a:lstStyle/>
          <a:p>
            <a:pPr>
              <a:buFont typeface="Wingdings" pitchFamily="2" charset="2"/>
              <a:buChar char="Ø"/>
            </a:pPr>
            <a:r>
              <a:rPr lang="en-IN" dirty="0" smtClean="0"/>
              <a:t> Vector is a legacy class </a:t>
            </a:r>
          </a:p>
          <a:p>
            <a:pPr>
              <a:buFont typeface="Wingdings" pitchFamily="2" charset="2"/>
              <a:buChar char="Ø"/>
            </a:pPr>
            <a:r>
              <a:rPr lang="en-IN" dirty="0" smtClean="0"/>
              <a:t>All methods are synchronized</a:t>
            </a:r>
          </a:p>
          <a:p>
            <a:pPr>
              <a:buFont typeface="Wingdings" pitchFamily="2" charset="2"/>
              <a:buChar char="Ø"/>
            </a:pPr>
            <a:r>
              <a:rPr lang="en-IN" dirty="0" smtClean="0"/>
              <a:t>Stores element in index</a:t>
            </a:r>
          </a:p>
          <a:p>
            <a:pPr>
              <a:buFont typeface="Wingdings" pitchFamily="2" charset="2"/>
              <a:buChar char="Ø"/>
            </a:pPr>
            <a:r>
              <a:rPr lang="en-IN" dirty="0" smtClean="0"/>
              <a:t>It allow duplicate element</a:t>
            </a:r>
          </a:p>
          <a:p>
            <a:pPr>
              <a:buFont typeface="Wingdings" pitchFamily="2" charset="2"/>
              <a:buChar char="Ø"/>
            </a:pPr>
            <a:r>
              <a:rPr lang="en-IN" dirty="0"/>
              <a:t>g</a:t>
            </a:r>
            <a:r>
              <a:rPr lang="en-IN" dirty="0" smtClean="0"/>
              <a:t>rowable in nature</a:t>
            </a:r>
          </a:p>
          <a:p>
            <a:pPr>
              <a:buFont typeface="Wingdings" pitchFamily="2" charset="2"/>
              <a:buChar char="Ø"/>
            </a:pPr>
            <a:r>
              <a:rPr lang="en-IN" dirty="0"/>
              <a:t>n</a:t>
            </a:r>
            <a:r>
              <a:rPr lang="en-IN" dirty="0" smtClean="0"/>
              <a:t>ull insertion is allowed</a:t>
            </a:r>
          </a:p>
          <a:p>
            <a:pPr>
              <a:buFont typeface="Wingdings" pitchFamily="2" charset="2"/>
              <a:buChar char="Ø"/>
            </a:pPr>
            <a:r>
              <a:rPr lang="en-IN" dirty="0" smtClean="0"/>
              <a:t>Stack is not in use we other class which better then stack like HashSet</a:t>
            </a:r>
          </a:p>
          <a:p>
            <a:pPr marL="0" indent="0">
              <a:buNone/>
            </a:pPr>
            <a:endParaRPr lang="en-IN" dirty="0" smtClean="0"/>
          </a:p>
          <a:p>
            <a:pPr>
              <a:buFont typeface="Wingdings" pitchFamily="2" charset="2"/>
              <a:buChar char="Ø"/>
            </a:pPr>
            <a:endParaRPr lang="en-IN" dirty="0"/>
          </a:p>
        </p:txBody>
      </p:sp>
    </p:spTree>
    <p:extLst>
      <p:ext uri="{BB962C8B-B14F-4D97-AF65-F5344CB8AC3E}">
        <p14:creationId xmlns:p14="http://schemas.microsoft.com/office/powerpoint/2010/main" val="563986771"/>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sz="3600" b="1" dirty="0" smtClean="0">
                <a:latin typeface="Times New Roman" pitchFamily="18" charset="0"/>
                <a:cs typeface="Times New Roman" pitchFamily="18" charset="0"/>
              </a:rPr>
              <a:t>Differences between vector and ArrayList</a:t>
            </a:r>
            <a:endParaRPr lang="en-IN" sz="3600" b="1" dirty="0">
              <a:latin typeface="Times New Roman" pitchFamily="18" charset="0"/>
              <a:cs typeface="Times New Roman" pitchFamily="18" charset="0"/>
            </a:endParaRPr>
          </a:p>
        </p:txBody>
      </p:sp>
      <p:sp>
        <p:nvSpPr>
          <p:cNvPr id="5" name="Text Placeholder 4"/>
          <p:cNvSpPr>
            <a:spLocks noGrp="1"/>
          </p:cNvSpPr>
          <p:nvPr>
            <p:ph type="body" idx="1"/>
          </p:nvPr>
        </p:nvSpPr>
        <p:spPr/>
        <p:txBody>
          <a:bodyPr>
            <a:normAutofit/>
          </a:bodyPr>
          <a:lstStyle/>
          <a:p>
            <a:r>
              <a:rPr lang="en-IN" sz="2800" dirty="0" smtClean="0">
                <a:latin typeface="Times New Roman" pitchFamily="18" charset="0"/>
                <a:cs typeface="Times New Roman" pitchFamily="18" charset="0"/>
              </a:rPr>
              <a:t>	Vector</a:t>
            </a:r>
            <a:endParaRPr lang="en-IN" sz="2800" dirty="0">
              <a:latin typeface="Times New Roman" pitchFamily="18" charset="0"/>
              <a:cs typeface="Times New Roman" pitchFamily="18" charset="0"/>
            </a:endParaRPr>
          </a:p>
        </p:txBody>
      </p:sp>
      <p:sp>
        <p:nvSpPr>
          <p:cNvPr id="6" name="Content Placeholder 5"/>
          <p:cNvSpPr>
            <a:spLocks noGrp="1"/>
          </p:cNvSpPr>
          <p:nvPr>
            <p:ph sz="half" idx="2"/>
          </p:nvPr>
        </p:nvSpPr>
        <p:spPr/>
        <p:txBody>
          <a:bodyPr/>
          <a:lstStyle/>
          <a:p>
            <a:r>
              <a:rPr lang="en-IN" dirty="0" smtClean="0">
                <a:latin typeface="Times New Roman" pitchFamily="18" charset="0"/>
                <a:cs typeface="Times New Roman" pitchFamily="18" charset="0"/>
              </a:rPr>
              <a:t>Methods are Synchronized</a:t>
            </a:r>
          </a:p>
          <a:p>
            <a:endParaRPr lang="en-IN" dirty="0">
              <a:latin typeface="Times New Roman" pitchFamily="18" charset="0"/>
              <a:cs typeface="Times New Roman" pitchFamily="18" charset="0"/>
            </a:endParaRPr>
          </a:p>
          <a:p>
            <a:r>
              <a:rPr lang="en-IN" dirty="0" smtClean="0">
                <a:latin typeface="Times New Roman" pitchFamily="18" charset="0"/>
                <a:cs typeface="Times New Roman" pitchFamily="18" charset="0"/>
              </a:rPr>
              <a:t>You can use any cursor to access elements </a:t>
            </a:r>
          </a:p>
          <a:p>
            <a:r>
              <a:rPr lang="en-IN" dirty="0" smtClean="0">
                <a:latin typeface="Times New Roman" pitchFamily="18" charset="0"/>
                <a:cs typeface="Times New Roman" pitchFamily="18" charset="0"/>
              </a:rPr>
              <a:t>It is thread safe means multiple thread will not access this object</a:t>
            </a:r>
            <a:endParaRPr lang="en-IN" dirty="0">
              <a:latin typeface="Times New Roman" pitchFamily="18" charset="0"/>
              <a:cs typeface="Times New Roman" pitchFamily="18" charset="0"/>
            </a:endParaRPr>
          </a:p>
        </p:txBody>
      </p:sp>
      <p:sp>
        <p:nvSpPr>
          <p:cNvPr id="7" name="Text Placeholder 6"/>
          <p:cNvSpPr>
            <a:spLocks noGrp="1"/>
          </p:cNvSpPr>
          <p:nvPr>
            <p:ph type="body" sz="quarter" idx="3"/>
          </p:nvPr>
        </p:nvSpPr>
        <p:spPr/>
        <p:txBody>
          <a:bodyPr/>
          <a:lstStyle/>
          <a:p>
            <a:r>
              <a:rPr lang="en-IN" dirty="0" smtClean="0"/>
              <a:t>	</a:t>
            </a:r>
            <a:r>
              <a:rPr lang="en-IN" sz="2800" dirty="0" smtClean="0">
                <a:latin typeface="Times New Roman" pitchFamily="18" charset="0"/>
                <a:cs typeface="Times New Roman" pitchFamily="18" charset="0"/>
              </a:rPr>
              <a:t>ArrayList</a:t>
            </a:r>
            <a:endParaRPr lang="en-IN" sz="2800" dirty="0">
              <a:latin typeface="Times New Roman" pitchFamily="18" charset="0"/>
              <a:cs typeface="Times New Roman" pitchFamily="18" charset="0"/>
            </a:endParaRPr>
          </a:p>
        </p:txBody>
      </p:sp>
      <p:sp>
        <p:nvSpPr>
          <p:cNvPr id="8" name="Content Placeholder 7"/>
          <p:cNvSpPr>
            <a:spLocks noGrp="1"/>
          </p:cNvSpPr>
          <p:nvPr>
            <p:ph sz="quarter" idx="4"/>
          </p:nvPr>
        </p:nvSpPr>
        <p:spPr/>
        <p:txBody>
          <a:bodyPr/>
          <a:lstStyle/>
          <a:p>
            <a:r>
              <a:rPr lang="en-IN" dirty="0" smtClean="0">
                <a:latin typeface="Times New Roman" pitchFamily="18" charset="0"/>
                <a:cs typeface="Times New Roman" pitchFamily="18" charset="0"/>
              </a:rPr>
              <a:t>Methods are non synchronized</a:t>
            </a:r>
          </a:p>
          <a:p>
            <a:r>
              <a:rPr lang="en-IN" dirty="0" smtClean="0">
                <a:latin typeface="Times New Roman" pitchFamily="18" charset="0"/>
                <a:cs typeface="Times New Roman" pitchFamily="18" charset="0"/>
              </a:rPr>
              <a:t>You cant use Enumeration cursor to access elements</a:t>
            </a:r>
          </a:p>
          <a:p>
            <a:r>
              <a:rPr lang="en-IN" dirty="0" smtClean="0">
                <a:latin typeface="Times New Roman" pitchFamily="18" charset="0"/>
                <a:cs typeface="Times New Roman" pitchFamily="18" charset="0"/>
              </a:rPr>
              <a:t>It is not thread safe  means </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multiple thread can 	access this object</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0204342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txBox="1">
            <a:spLocks noChangeArrowheads="1"/>
          </p:cNvSpPr>
          <p:nvPr/>
        </p:nvSpPr>
        <p:spPr>
          <a:xfrm>
            <a:off x="647700" y="1511300"/>
            <a:ext cx="3606800" cy="3113088"/>
          </a:xfrm>
          <a:prstGeom prst="cloudCallout">
            <a:avLst>
              <a:gd name="adj1" fmla="val -42755"/>
              <a:gd name="adj2" fmla="val 95218"/>
            </a:avLst>
          </a:prstGeom>
          <a:gradFill rotWithShape="1">
            <a:gsLst>
              <a:gs pos="0">
                <a:schemeClr val="accent2">
                  <a:alpha val="30000"/>
                </a:schemeClr>
              </a:gs>
              <a:gs pos="100000">
                <a:schemeClr val="accent2">
                  <a:gamma/>
                  <a:tint val="77255"/>
                  <a:invGamma/>
                </a:schemeClr>
              </a:gs>
            </a:gsLst>
            <a:lin ang="5400000" scaled="1"/>
          </a:gradFill>
          <a:ln w="12700">
            <a:solidFill>
              <a:schemeClr val="accent2"/>
            </a:solidFill>
            <a:round/>
            <a:headEnd type="none" w="sm" len="sm"/>
            <a:tailEnd type="none" w="sm" len="sm"/>
          </a:ln>
          <a:effectLst>
            <a:outerShdw dist="35921" dir="2700000" algn="ctr" rotWithShape="0">
              <a:schemeClr val="bg2"/>
            </a:outerShdw>
          </a:effectLst>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50000"/>
              </a:spcBef>
              <a:buFontTx/>
              <a:buNone/>
              <a:defRPr/>
            </a:pPr>
            <a:endParaRPr lang="en-US" dirty="0" smtClean="0">
              <a:latin typeface="Times New Roman" panose="02020603050405020304" pitchFamily="18" charset="0"/>
              <a:cs typeface="Times New Roman" panose="02020603050405020304" pitchFamily="18" charset="0"/>
            </a:endParaRPr>
          </a:p>
          <a:p>
            <a:pPr algn="ctr">
              <a:spcBef>
                <a:spcPct val="50000"/>
              </a:spcBef>
              <a:buFontTx/>
              <a:buNone/>
              <a:defRPr/>
            </a:pPr>
            <a:r>
              <a:rPr lang="en-US" dirty="0" smtClean="0">
                <a:latin typeface="Times New Roman" panose="02020603050405020304" pitchFamily="18" charset="0"/>
                <a:cs typeface="Times New Roman" panose="02020603050405020304" pitchFamily="18" charset="0"/>
              </a:rPr>
              <a:t>How to set the environment variable?</a:t>
            </a:r>
          </a:p>
        </p:txBody>
      </p:sp>
      <p:sp>
        <p:nvSpPr>
          <p:cNvPr id="3" name="TextBox 2"/>
          <p:cNvSpPr txBox="1"/>
          <p:nvPr/>
        </p:nvSpPr>
        <p:spPr>
          <a:xfrm>
            <a:off x="4254500" y="1511300"/>
            <a:ext cx="7219665" cy="4832092"/>
          </a:xfrm>
          <a:prstGeom prst="rect">
            <a:avLst/>
          </a:prstGeom>
          <a:noFill/>
        </p:spPr>
        <p:txBody>
          <a:bodyPr wrap="square" rtlCol="0">
            <a:spAutoFit/>
          </a:bodyPr>
          <a:lstStyle/>
          <a:p>
            <a:pPr marL="285750" indent="-28575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Right-click on ‘Computer’ icon.</a:t>
            </a:r>
          </a:p>
          <a:p>
            <a:pPr marL="285750" indent="-28575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Select ‘Properties’ option.</a:t>
            </a:r>
          </a:p>
          <a:p>
            <a:pPr marL="285750" indent="-28575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Click on the ‘Environment Variables’ button under the ‘Advanced’ tab.</a:t>
            </a:r>
          </a:p>
          <a:p>
            <a:pPr marL="285750" indent="-28575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Alter the ‘path’ variable.</a:t>
            </a:r>
          </a:p>
          <a:p>
            <a:pPr marL="742950" lvl="1" indent="-28575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You can also add a new variable.</a:t>
            </a:r>
          </a:p>
          <a:p>
            <a:pPr marL="285750" indent="-2857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Add ‘C:\Program </a:t>
            </a:r>
            <a:r>
              <a:rPr lang="en-US" sz="2800" dirty="0" smtClean="0">
                <a:latin typeface="Times New Roman" panose="02020603050405020304" pitchFamily="18" charset="0"/>
                <a:cs typeface="Times New Roman" panose="02020603050405020304" pitchFamily="18" charset="0"/>
              </a:rPr>
              <a:t>Files\Java\jdk1.7.0\bin’ path to the existing path.</a:t>
            </a:r>
          </a:p>
          <a:p>
            <a:pPr marL="742950" lvl="1" indent="-28575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Provide a semicolon (;) after the default path.</a:t>
            </a:r>
          </a:p>
          <a:p>
            <a:pPr marL="285750" indent="-28575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Finally save it.</a:t>
            </a:r>
            <a:endParaRPr lang="en-US" sz="2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22300" y="711200"/>
            <a:ext cx="10972800"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Setting the path (contd.)</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77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ircle(in)">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48680"/>
            <a:ext cx="10972800" cy="792088"/>
          </a:xfrm>
        </p:spPr>
        <p:txBody>
          <a:bodyPr>
            <a:normAutofit/>
          </a:bodyPr>
          <a:lstStyle/>
          <a:p>
            <a:r>
              <a:rPr lang="en-IN" sz="4000" b="1" dirty="0" smtClean="0">
                <a:latin typeface="Times New Roman" pitchFamily="18" charset="0"/>
                <a:cs typeface="Times New Roman" pitchFamily="18" charset="0"/>
              </a:rPr>
              <a:t>Enumeration interface</a:t>
            </a:r>
            <a:endParaRPr lang="en-IN" sz="40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IN" dirty="0" smtClean="0">
                <a:latin typeface="Times New Roman" pitchFamily="18" charset="0"/>
                <a:cs typeface="Times New Roman" pitchFamily="18" charset="0"/>
              </a:rPr>
              <a:t>It is interface available in java.util package</a:t>
            </a:r>
          </a:p>
          <a:p>
            <a:pPr>
              <a:buFont typeface="Wingdings" pitchFamily="2" charset="2"/>
              <a:buChar char="Ø"/>
            </a:pPr>
            <a:r>
              <a:rPr lang="en-IN" dirty="0" smtClean="0">
                <a:latin typeface="Times New Roman" pitchFamily="18" charset="0"/>
                <a:cs typeface="Times New Roman" pitchFamily="18" charset="0"/>
              </a:rPr>
              <a:t>It is an cursor to access the elements form legacy classes one by one</a:t>
            </a:r>
          </a:p>
          <a:p>
            <a:pPr marL="0" indent="0">
              <a:buNone/>
            </a:pPr>
            <a:r>
              <a:rPr lang="en-IN" dirty="0" smtClean="0">
                <a:latin typeface="Times New Roman" pitchFamily="18" charset="0"/>
                <a:cs typeface="Times New Roman" pitchFamily="18" charset="0"/>
              </a:rPr>
              <a:t>Methods</a:t>
            </a:r>
          </a:p>
          <a:p>
            <a:pPr marL="0" indent="0">
              <a:buNone/>
            </a:pPr>
            <a:r>
              <a:rPr lang="en-IN" b="1" dirty="0" smtClean="0">
                <a:latin typeface="Times New Roman" pitchFamily="18" charset="0"/>
                <a:cs typeface="Times New Roman" pitchFamily="18" charset="0"/>
              </a:rPr>
              <a:t>1.boolean hasMoreElements() :</a:t>
            </a:r>
            <a:r>
              <a:rPr lang="en-IN" dirty="0" smtClean="0">
                <a:latin typeface="Times New Roman" pitchFamily="18" charset="0"/>
                <a:cs typeface="Times New Roman" pitchFamily="18" charset="0"/>
              </a:rPr>
              <a:t>checks whether next element available or not</a:t>
            </a:r>
          </a:p>
          <a:p>
            <a:pPr marL="0" indent="0">
              <a:buNone/>
            </a:pPr>
            <a:r>
              <a:rPr lang="en-IN" b="1" dirty="0" smtClean="0">
                <a:latin typeface="Times New Roman" pitchFamily="18" charset="0"/>
                <a:cs typeface="Times New Roman" pitchFamily="18" charset="0"/>
              </a:rPr>
              <a:t>2.Object nextElement() : </a:t>
            </a:r>
            <a:r>
              <a:rPr lang="en-IN" dirty="0" smtClean="0">
                <a:latin typeface="Times New Roman" pitchFamily="18" charset="0"/>
                <a:cs typeface="Times New Roman" pitchFamily="18" charset="0"/>
              </a:rPr>
              <a:t>moves the pointer and returns elements from collection</a:t>
            </a:r>
          </a:p>
        </p:txBody>
      </p:sp>
    </p:spTree>
    <p:extLst>
      <p:ext uri="{BB962C8B-B14F-4D97-AF65-F5344CB8AC3E}">
        <p14:creationId xmlns:p14="http://schemas.microsoft.com/office/powerpoint/2010/main" val="278958595"/>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92696"/>
            <a:ext cx="10972800" cy="724942"/>
          </a:xfrm>
        </p:spPr>
        <p:txBody>
          <a:bodyPr>
            <a:normAutofit/>
          </a:bodyPr>
          <a:lstStyle/>
          <a:p>
            <a:r>
              <a:rPr lang="en-IN" b="1" dirty="0" smtClean="0">
                <a:latin typeface="Times New Roman" pitchFamily="18" charset="0"/>
                <a:cs typeface="Times New Roman" pitchFamily="18" charset="0"/>
              </a:rPr>
              <a:t>Iterator interface</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Font typeface="Wingdings" pitchFamily="2" charset="2"/>
              <a:buChar char="Ø"/>
            </a:pPr>
            <a:r>
              <a:rPr lang="en-IN" sz="2800" dirty="0" smtClean="0">
                <a:latin typeface="Times New Roman" pitchFamily="18" charset="0"/>
                <a:cs typeface="Times New Roman" pitchFamily="18" charset="0"/>
              </a:rPr>
              <a:t>This is a cursor used to access elements from collection one by one</a:t>
            </a:r>
          </a:p>
          <a:p>
            <a:pPr>
              <a:buFont typeface="Wingdings" pitchFamily="2" charset="2"/>
              <a:buChar char="Ø"/>
            </a:pPr>
            <a:r>
              <a:rPr lang="en-IN" sz="2800" dirty="0" smtClean="0">
                <a:latin typeface="Times New Roman" pitchFamily="18" charset="0"/>
                <a:cs typeface="Times New Roman" pitchFamily="18" charset="0"/>
              </a:rPr>
              <a:t>Invoke iterator() on collection to get instance of iterator 	ex: iterator i=col.iterator()</a:t>
            </a:r>
          </a:p>
          <a:p>
            <a:pPr marL="0" indent="0">
              <a:buNone/>
            </a:pPr>
            <a:r>
              <a:rPr lang="en-IN" sz="2800" b="1" dirty="0" smtClean="0">
                <a:latin typeface="Times New Roman" pitchFamily="18" charset="0"/>
                <a:cs typeface="Times New Roman" pitchFamily="18" charset="0"/>
              </a:rPr>
              <a:t>Methods</a:t>
            </a:r>
          </a:p>
          <a:p>
            <a:pPr marL="0" indent="0">
              <a:buNone/>
            </a:pPr>
            <a:r>
              <a:rPr lang="en-IN" sz="2800" b="1" dirty="0" smtClean="0">
                <a:latin typeface="Times New Roman" pitchFamily="18" charset="0"/>
                <a:cs typeface="Times New Roman" pitchFamily="18" charset="0"/>
              </a:rPr>
              <a:t>1.hasNext() : </a:t>
            </a:r>
            <a:r>
              <a:rPr lang="en-IN" sz="2800" dirty="0" smtClean="0">
                <a:latin typeface="Times New Roman" pitchFamily="18" charset="0"/>
                <a:cs typeface="Times New Roman" pitchFamily="18" charset="0"/>
              </a:rPr>
              <a:t>checks whether next element available or not</a:t>
            </a:r>
          </a:p>
          <a:p>
            <a:pPr marL="0" indent="0">
              <a:buNone/>
            </a:pPr>
            <a:r>
              <a:rPr lang="en-IN" sz="2800" b="1" dirty="0" smtClean="0">
                <a:latin typeface="Times New Roman" pitchFamily="18" charset="0"/>
                <a:cs typeface="Times New Roman" pitchFamily="18" charset="0"/>
              </a:rPr>
              <a:t>2.next() : </a:t>
            </a:r>
            <a:r>
              <a:rPr lang="en-IN" sz="2800" dirty="0" smtClean="0">
                <a:latin typeface="Times New Roman" pitchFamily="18" charset="0"/>
                <a:cs typeface="Times New Roman" pitchFamily="18" charset="0"/>
              </a:rPr>
              <a:t>moves the pointer and returns elements from collection</a:t>
            </a:r>
          </a:p>
          <a:p>
            <a:pPr marL="0" indent="0">
              <a:buNone/>
            </a:pPr>
            <a:r>
              <a:rPr lang="en-IN" sz="2800" b="1" dirty="0" smtClean="0">
                <a:latin typeface="Times New Roman" pitchFamily="18" charset="0"/>
                <a:cs typeface="Times New Roman" pitchFamily="18" charset="0"/>
              </a:rPr>
              <a:t>3.remove() : </a:t>
            </a:r>
            <a:r>
              <a:rPr lang="en-IN" sz="2800" dirty="0" smtClean="0">
                <a:latin typeface="Times New Roman" pitchFamily="18" charset="0"/>
                <a:cs typeface="Times New Roman" pitchFamily="18" charset="0"/>
              </a:rPr>
              <a:t>remove the current element from the collection</a:t>
            </a:r>
          </a:p>
          <a:p>
            <a:pPr marL="0" indent="0">
              <a:buNone/>
            </a:pPr>
            <a:endParaRPr lang="en-IN" sz="2800" dirty="0" smtClean="0">
              <a:latin typeface="Times New Roman" pitchFamily="18" charset="0"/>
              <a:cs typeface="Times New Roman" pitchFamily="18" charset="0"/>
            </a:endParaRPr>
          </a:p>
          <a:p>
            <a:pPr marL="0" indent="0">
              <a:buNone/>
            </a:pPr>
            <a:endParaRPr lang="en-IN" dirty="0" smtClean="0"/>
          </a:p>
        </p:txBody>
      </p:sp>
    </p:spTree>
    <p:extLst>
      <p:ext uri="{BB962C8B-B14F-4D97-AF65-F5344CB8AC3E}">
        <p14:creationId xmlns:p14="http://schemas.microsoft.com/office/powerpoint/2010/main" val="3274158336"/>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476672"/>
            <a:ext cx="10972800" cy="940966"/>
          </a:xfrm>
        </p:spPr>
        <p:txBody>
          <a:bodyPr>
            <a:noAutofit/>
          </a:bodyPr>
          <a:lstStyle/>
          <a:p>
            <a:r>
              <a:rPr lang="en-IN" sz="2800" b="1" dirty="0" smtClean="0">
                <a:latin typeface="Times New Roman" pitchFamily="18" charset="0"/>
                <a:cs typeface="Times New Roman" pitchFamily="18" charset="0"/>
              </a:rPr>
              <a:t>Differences between Enumeration and iterator</a:t>
            </a:r>
            <a:endParaRPr lang="en-IN" sz="2800" b="1" dirty="0">
              <a:latin typeface="Times New Roman" pitchFamily="18" charset="0"/>
              <a:cs typeface="Times New Roman" pitchFamily="18" charset="0"/>
            </a:endParaRPr>
          </a:p>
        </p:txBody>
      </p:sp>
      <p:sp>
        <p:nvSpPr>
          <p:cNvPr id="5" name="Text Placeholder 4"/>
          <p:cNvSpPr>
            <a:spLocks noGrp="1"/>
          </p:cNvSpPr>
          <p:nvPr>
            <p:ph type="body" idx="1"/>
          </p:nvPr>
        </p:nvSpPr>
        <p:spPr/>
        <p:txBody>
          <a:bodyPr/>
          <a:lstStyle/>
          <a:p>
            <a:r>
              <a:rPr lang="en-IN" dirty="0" smtClean="0"/>
              <a:t>	</a:t>
            </a:r>
            <a:r>
              <a:rPr lang="en-IN" sz="2800" dirty="0" smtClean="0">
                <a:latin typeface="Times New Roman" pitchFamily="18" charset="0"/>
                <a:cs typeface="Times New Roman" pitchFamily="18" charset="0"/>
              </a:rPr>
              <a:t>Enumeration</a:t>
            </a:r>
            <a:endParaRPr lang="en-IN" sz="2800" dirty="0">
              <a:latin typeface="Times New Roman" pitchFamily="18" charset="0"/>
              <a:cs typeface="Times New Roman" pitchFamily="18" charset="0"/>
            </a:endParaRPr>
          </a:p>
        </p:txBody>
      </p:sp>
      <p:sp>
        <p:nvSpPr>
          <p:cNvPr id="6" name="Content Placeholder 5"/>
          <p:cNvSpPr>
            <a:spLocks noGrp="1"/>
          </p:cNvSpPr>
          <p:nvPr>
            <p:ph sz="half" idx="2"/>
          </p:nvPr>
        </p:nvSpPr>
        <p:spPr/>
        <p:txBody>
          <a:bodyPr/>
          <a:lstStyle/>
          <a:p>
            <a:r>
              <a:rPr lang="en-IN" dirty="0" smtClean="0">
                <a:latin typeface="Times New Roman" pitchFamily="18" charset="0"/>
                <a:cs typeface="Times New Roman" pitchFamily="18" charset="0"/>
              </a:rPr>
              <a:t>It is legacy interface</a:t>
            </a:r>
          </a:p>
          <a:p>
            <a:endParaRPr lang="en-IN" dirty="0">
              <a:latin typeface="Times New Roman" pitchFamily="18" charset="0"/>
              <a:cs typeface="Times New Roman" pitchFamily="18" charset="0"/>
            </a:endParaRPr>
          </a:p>
          <a:p>
            <a:r>
              <a:rPr lang="en-IN" dirty="0" smtClean="0">
                <a:latin typeface="Times New Roman" pitchFamily="18" charset="0"/>
                <a:cs typeface="Times New Roman" pitchFamily="18" charset="0"/>
              </a:rPr>
              <a:t>It is used to access elements from legacy classes(vector, stack,</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HashTable)</a:t>
            </a:r>
          </a:p>
          <a:p>
            <a:pPr marL="0" indent="0">
              <a:buNone/>
            </a:pPr>
            <a:r>
              <a:rPr lang="en-IN" dirty="0" smtClean="0">
                <a:latin typeface="Times New Roman" pitchFamily="18" charset="0"/>
                <a:cs typeface="Times New Roman" pitchFamily="18" charset="0"/>
              </a:rPr>
              <a:t>You can not remove elements using this</a:t>
            </a:r>
          </a:p>
          <a:p>
            <a:pPr marL="0" indent="0">
              <a:buNone/>
            </a:pPr>
            <a:endParaRPr lang="en-IN" dirty="0" smtClean="0"/>
          </a:p>
          <a:p>
            <a:endParaRPr lang="en-IN" dirty="0"/>
          </a:p>
        </p:txBody>
      </p:sp>
      <p:sp>
        <p:nvSpPr>
          <p:cNvPr id="7" name="Text Placeholder 6"/>
          <p:cNvSpPr>
            <a:spLocks noGrp="1"/>
          </p:cNvSpPr>
          <p:nvPr>
            <p:ph type="body" sz="quarter" idx="3"/>
          </p:nvPr>
        </p:nvSpPr>
        <p:spPr>
          <a:xfrm>
            <a:off x="6118412" y="1546693"/>
            <a:ext cx="5183188" cy="823912"/>
          </a:xfrm>
        </p:spPr>
        <p:txBody>
          <a:bodyPr/>
          <a:lstStyle/>
          <a:p>
            <a:r>
              <a:rPr lang="en-IN" dirty="0" smtClean="0"/>
              <a:t>	</a:t>
            </a:r>
            <a:r>
              <a:rPr lang="en-IN" sz="2800" dirty="0" smtClean="0">
                <a:latin typeface="Times New Roman" pitchFamily="18" charset="0"/>
                <a:cs typeface="Times New Roman" pitchFamily="18" charset="0"/>
              </a:rPr>
              <a:t>Iterator</a:t>
            </a:r>
            <a:endParaRPr lang="en-IN" sz="2800" dirty="0">
              <a:latin typeface="Times New Roman" pitchFamily="18" charset="0"/>
              <a:cs typeface="Times New Roman" pitchFamily="18" charset="0"/>
            </a:endParaRPr>
          </a:p>
        </p:txBody>
      </p:sp>
      <p:sp>
        <p:nvSpPr>
          <p:cNvPr id="8" name="Content Placeholder 7"/>
          <p:cNvSpPr>
            <a:spLocks noGrp="1"/>
          </p:cNvSpPr>
          <p:nvPr>
            <p:ph sz="quarter" idx="4"/>
          </p:nvPr>
        </p:nvSpPr>
        <p:spPr>
          <a:xfrm>
            <a:off x="6069107" y="2401797"/>
            <a:ext cx="5389033" cy="3951288"/>
          </a:xfrm>
        </p:spPr>
        <p:txBody>
          <a:bodyPr/>
          <a:lstStyle/>
          <a:p>
            <a:r>
              <a:rPr lang="en-IN" dirty="0" smtClean="0">
                <a:latin typeface="Times New Roman" pitchFamily="18" charset="0"/>
                <a:cs typeface="Times New Roman" pitchFamily="18" charset="0"/>
              </a:rPr>
              <a:t>It is collection framework interface</a:t>
            </a:r>
          </a:p>
          <a:p>
            <a:r>
              <a:rPr lang="en-IN" dirty="0" smtClean="0">
                <a:latin typeface="Times New Roman" pitchFamily="18" charset="0"/>
                <a:cs typeface="Times New Roman" pitchFamily="18" charset="0"/>
              </a:rPr>
              <a:t>It is universal cursor can be used to access elements from all class</a:t>
            </a:r>
          </a:p>
          <a:p>
            <a:endParaRPr lang="en-IN" dirty="0">
              <a:latin typeface="Times New Roman" pitchFamily="18" charset="0"/>
              <a:cs typeface="Times New Roman" pitchFamily="18" charset="0"/>
            </a:endParaRPr>
          </a:p>
          <a:p>
            <a:r>
              <a:rPr lang="en-IN" dirty="0" smtClean="0">
                <a:latin typeface="Times New Roman" pitchFamily="18" charset="0"/>
                <a:cs typeface="Times New Roman" pitchFamily="18" charset="0"/>
              </a:rPr>
              <a:t>You can remove elements </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by Iterator</a:t>
            </a:r>
          </a:p>
          <a:p>
            <a:endParaRPr lang="en-IN" dirty="0" smtClean="0"/>
          </a:p>
          <a:p>
            <a:endParaRPr lang="en-IN" dirty="0"/>
          </a:p>
        </p:txBody>
      </p:sp>
    </p:spTree>
    <p:extLst>
      <p:ext uri="{BB962C8B-B14F-4D97-AF65-F5344CB8AC3E}">
        <p14:creationId xmlns:p14="http://schemas.microsoft.com/office/powerpoint/2010/main" val="2704473170"/>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381" y="620688"/>
            <a:ext cx="10972800" cy="652934"/>
          </a:xfrm>
        </p:spPr>
        <p:txBody>
          <a:bodyPr>
            <a:normAutofit fontScale="90000"/>
          </a:bodyPr>
          <a:lstStyle/>
          <a:p>
            <a:r>
              <a:rPr lang="en-IN" b="1" dirty="0" smtClean="0">
                <a:latin typeface="Times New Roman" pitchFamily="18" charset="0"/>
                <a:cs typeface="Times New Roman" pitchFamily="18" charset="0"/>
              </a:rPr>
              <a:t>ListIterator</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IN" dirty="0" smtClean="0">
                <a:latin typeface="Times New Roman" pitchFamily="18" charset="0"/>
                <a:cs typeface="Times New Roman" pitchFamily="18" charset="0"/>
              </a:rPr>
              <a:t>It extends iterator interface</a:t>
            </a:r>
          </a:p>
          <a:p>
            <a:pPr>
              <a:buFont typeface="Wingdings" pitchFamily="2" charset="2"/>
              <a:buChar char="Ø"/>
            </a:pPr>
            <a:r>
              <a:rPr lang="en-IN" dirty="0" smtClean="0">
                <a:latin typeface="Times New Roman" pitchFamily="18" charset="0"/>
                <a:cs typeface="Times New Roman" pitchFamily="18" charset="0"/>
              </a:rPr>
              <a:t>Used to access the elements</a:t>
            </a:r>
          </a:p>
          <a:p>
            <a:pPr>
              <a:buFont typeface="Wingdings" pitchFamily="2" charset="2"/>
              <a:buChar char="Ø"/>
            </a:pPr>
            <a:r>
              <a:rPr lang="en-IN" dirty="0" smtClean="0">
                <a:latin typeface="Times New Roman" pitchFamily="18" charset="0"/>
                <a:cs typeface="Times New Roman" pitchFamily="18" charset="0"/>
              </a:rPr>
              <a:t>Access the elements both forward and reverse direction</a:t>
            </a:r>
          </a:p>
          <a:p>
            <a:pPr>
              <a:buFont typeface="Wingdings" pitchFamily="2" charset="2"/>
              <a:buChar char="Ø"/>
            </a:pPr>
            <a:r>
              <a:rPr lang="en-IN" dirty="0" smtClean="0">
                <a:latin typeface="Times New Roman" pitchFamily="18" charset="0"/>
                <a:cs typeface="Times New Roman" pitchFamily="18" charset="0"/>
              </a:rPr>
              <a:t>Add, remove, replace operation can be done</a:t>
            </a:r>
          </a:p>
          <a:p>
            <a:pPr>
              <a:buFont typeface="Wingdings" pitchFamily="2" charset="2"/>
              <a:buChar char="Ø"/>
            </a:pPr>
            <a:r>
              <a:rPr lang="en-IN" dirty="0" smtClean="0">
                <a:latin typeface="Times New Roman" pitchFamily="18" charset="0"/>
                <a:cs typeface="Times New Roman" pitchFamily="18" charset="0"/>
              </a:rPr>
              <a:t>Access elements from specified index</a:t>
            </a:r>
          </a:p>
          <a:p>
            <a:pPr marL="0" indent="0">
              <a:buNone/>
            </a:pPr>
            <a:endParaRPr lang="en-IN" dirty="0"/>
          </a:p>
        </p:txBody>
      </p:sp>
    </p:spTree>
    <p:extLst>
      <p:ext uri="{BB962C8B-B14F-4D97-AF65-F5344CB8AC3E}">
        <p14:creationId xmlns:p14="http://schemas.microsoft.com/office/powerpoint/2010/main" val="1437825860"/>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64704"/>
            <a:ext cx="10972800" cy="652934"/>
          </a:xfrm>
        </p:spPr>
        <p:txBody>
          <a:bodyPr>
            <a:normAutofit/>
          </a:bodyPr>
          <a:lstStyle/>
          <a:p>
            <a:r>
              <a:rPr lang="en-IN" sz="3200" b="1" dirty="0" smtClean="0">
                <a:latin typeface="Times New Roman" pitchFamily="18" charset="0"/>
                <a:cs typeface="Times New Roman" pitchFamily="18" charset="0"/>
              </a:rPr>
              <a:t>Differences between ListIterator and Iterator</a:t>
            </a:r>
            <a:endParaRPr lang="en-IN" sz="3200" b="1" dirty="0">
              <a:latin typeface="Times New Roman" pitchFamily="18" charset="0"/>
              <a:cs typeface="Times New Roman" pitchFamily="18" charset="0"/>
            </a:endParaRPr>
          </a:p>
        </p:txBody>
      </p:sp>
      <p:sp>
        <p:nvSpPr>
          <p:cNvPr id="5" name="Text Placeholder 4"/>
          <p:cNvSpPr>
            <a:spLocks noGrp="1"/>
          </p:cNvSpPr>
          <p:nvPr>
            <p:ph type="body" idx="1"/>
          </p:nvPr>
        </p:nvSpPr>
        <p:spPr/>
        <p:txBody>
          <a:bodyPr/>
          <a:lstStyle/>
          <a:p>
            <a:r>
              <a:rPr lang="en-IN" dirty="0" smtClean="0"/>
              <a:t>	</a:t>
            </a:r>
            <a:r>
              <a:rPr lang="en-IN" sz="2800" dirty="0" smtClean="0">
                <a:latin typeface="Times New Roman" pitchFamily="18" charset="0"/>
                <a:cs typeface="Times New Roman" pitchFamily="18" charset="0"/>
              </a:rPr>
              <a:t>ListIterator</a:t>
            </a:r>
            <a:endParaRPr lang="en-IN" sz="2800" dirty="0">
              <a:latin typeface="Times New Roman" pitchFamily="18" charset="0"/>
              <a:cs typeface="Times New Roman" pitchFamily="18" charset="0"/>
            </a:endParaRPr>
          </a:p>
        </p:txBody>
      </p:sp>
      <p:sp>
        <p:nvSpPr>
          <p:cNvPr id="6" name="Content Placeholder 5"/>
          <p:cNvSpPr>
            <a:spLocks noGrp="1"/>
          </p:cNvSpPr>
          <p:nvPr>
            <p:ph sz="half" idx="2"/>
          </p:nvPr>
        </p:nvSpPr>
        <p:spPr/>
        <p:txBody>
          <a:bodyPr>
            <a:normAutofit/>
          </a:bodyPr>
          <a:lstStyle/>
          <a:p>
            <a:r>
              <a:rPr lang="en-IN" dirty="0" smtClean="0">
                <a:latin typeface="Times New Roman" pitchFamily="18" charset="0"/>
                <a:cs typeface="Times New Roman" pitchFamily="18" charset="0"/>
              </a:rPr>
              <a:t>It can be used to access elements from any Collection class</a:t>
            </a:r>
          </a:p>
          <a:p>
            <a:r>
              <a:rPr lang="en-IN" dirty="0" smtClean="0">
                <a:latin typeface="Times New Roman" pitchFamily="18" charset="0"/>
                <a:cs typeface="Times New Roman" pitchFamily="18" charset="0"/>
              </a:rPr>
              <a:t>Can access elements Both forward and reverse  direction</a:t>
            </a:r>
          </a:p>
          <a:p>
            <a:r>
              <a:rPr lang="en-IN" dirty="0" smtClean="0">
                <a:latin typeface="Times New Roman" pitchFamily="18" charset="0"/>
                <a:cs typeface="Times New Roman" pitchFamily="18" charset="0"/>
              </a:rPr>
              <a:t>You can add, remove replace elements</a:t>
            </a:r>
          </a:p>
          <a:p>
            <a:r>
              <a:rPr lang="en-IN" dirty="0" smtClean="0">
                <a:latin typeface="Times New Roman" pitchFamily="18" charset="0"/>
                <a:cs typeface="Times New Roman" pitchFamily="18" charset="0"/>
              </a:rPr>
              <a:t>With this you can access elements from specified index</a:t>
            </a:r>
            <a:endParaRPr lang="en-IN" dirty="0">
              <a:latin typeface="Times New Roman" pitchFamily="18" charset="0"/>
              <a:cs typeface="Times New Roman" pitchFamily="18" charset="0"/>
            </a:endParaRPr>
          </a:p>
        </p:txBody>
      </p:sp>
      <p:sp>
        <p:nvSpPr>
          <p:cNvPr id="7" name="Text Placeholder 6"/>
          <p:cNvSpPr>
            <a:spLocks noGrp="1"/>
          </p:cNvSpPr>
          <p:nvPr>
            <p:ph type="body" sz="quarter" idx="3"/>
          </p:nvPr>
        </p:nvSpPr>
        <p:spPr/>
        <p:txBody>
          <a:bodyPr/>
          <a:lstStyle/>
          <a:p>
            <a:r>
              <a:rPr lang="en-IN" dirty="0" smtClean="0"/>
              <a:t>	</a:t>
            </a:r>
            <a:r>
              <a:rPr lang="en-IN" sz="2800" dirty="0" smtClean="0">
                <a:latin typeface="Times New Roman" pitchFamily="18" charset="0"/>
                <a:cs typeface="Times New Roman" pitchFamily="18" charset="0"/>
              </a:rPr>
              <a:t>Iterator</a:t>
            </a:r>
            <a:endParaRPr lang="en-IN" sz="2800" dirty="0">
              <a:latin typeface="Times New Roman" pitchFamily="18" charset="0"/>
              <a:cs typeface="Times New Roman" pitchFamily="18" charset="0"/>
            </a:endParaRPr>
          </a:p>
        </p:txBody>
      </p:sp>
      <p:sp>
        <p:nvSpPr>
          <p:cNvPr id="8" name="Content Placeholder 7"/>
          <p:cNvSpPr>
            <a:spLocks noGrp="1"/>
          </p:cNvSpPr>
          <p:nvPr>
            <p:ph sz="quarter" idx="4"/>
          </p:nvPr>
        </p:nvSpPr>
        <p:spPr/>
        <p:txBody>
          <a:bodyPr>
            <a:normAutofit lnSpcReduction="10000"/>
          </a:bodyPr>
          <a:lstStyle/>
          <a:p>
            <a:r>
              <a:rPr lang="en-IN" dirty="0" smtClean="0">
                <a:latin typeface="Times New Roman" pitchFamily="18" charset="0"/>
                <a:cs typeface="Times New Roman" pitchFamily="18" charset="0"/>
              </a:rPr>
              <a:t>It is used to access elements from list and its subclasses</a:t>
            </a:r>
          </a:p>
          <a:p>
            <a:endParaRPr lang="en-IN" dirty="0">
              <a:latin typeface="Times New Roman" pitchFamily="18" charset="0"/>
              <a:cs typeface="Times New Roman" pitchFamily="18" charset="0"/>
            </a:endParaRPr>
          </a:p>
          <a:p>
            <a:r>
              <a:rPr lang="en-IN" dirty="0" smtClean="0">
                <a:latin typeface="Times New Roman" pitchFamily="18" charset="0"/>
                <a:cs typeface="Times New Roman" pitchFamily="18" charset="0"/>
              </a:rPr>
              <a:t>Can access elements in forward direction only</a:t>
            </a:r>
          </a:p>
          <a:p>
            <a:r>
              <a:rPr lang="en-IN" dirty="0" smtClean="0">
                <a:latin typeface="Times New Roman" pitchFamily="18" charset="0"/>
                <a:cs typeface="Times New Roman" pitchFamily="18" charset="0"/>
              </a:rPr>
              <a:t>You can only remove the elements</a:t>
            </a:r>
          </a:p>
          <a:p>
            <a:r>
              <a:rPr lang="en-IN" dirty="0" smtClean="0">
                <a:latin typeface="Times New Roman" pitchFamily="18" charset="0"/>
                <a:cs typeface="Times New Roman" pitchFamily="18" charset="0"/>
              </a:rPr>
              <a:t>With this you can access elements from beginning only</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08652418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08720"/>
            <a:ext cx="10972800" cy="508918"/>
          </a:xfrm>
        </p:spPr>
        <p:txBody>
          <a:bodyPr>
            <a:normAutofit fontScale="90000"/>
          </a:bodyPr>
          <a:lstStyle/>
          <a:p>
            <a:r>
              <a:rPr lang="en-IN" b="1" dirty="0" smtClean="0">
                <a:latin typeface="Times New Roman" pitchFamily="18" charset="0"/>
                <a:cs typeface="Times New Roman" pitchFamily="18" charset="0"/>
              </a:rPr>
              <a:t>Queue</a:t>
            </a:r>
            <a:br>
              <a:rPr lang="en-IN" b="1" dirty="0" smtClean="0">
                <a:latin typeface="Times New Roman" pitchFamily="18" charset="0"/>
                <a:cs typeface="Times New Roman" pitchFamily="18" charset="0"/>
              </a:rPr>
            </a:br>
            <a:endParaRPr lang="en-IN" dirty="0"/>
          </a:p>
        </p:txBody>
      </p:sp>
      <p:sp>
        <p:nvSpPr>
          <p:cNvPr id="5" name="Text Placeholder 4"/>
          <p:cNvSpPr>
            <a:spLocks noGrp="1"/>
          </p:cNvSpPr>
          <p:nvPr>
            <p:ph idx="1"/>
          </p:nvPr>
        </p:nvSpPr>
        <p:spPr>
          <a:xfrm>
            <a:off x="609600" y="1340768"/>
            <a:ext cx="10972800" cy="4785395"/>
          </a:xfrm>
        </p:spPr>
        <p:txBody>
          <a:bodyPr/>
          <a:lstStyle/>
          <a:p>
            <a:pPr>
              <a:buFont typeface="Wingdings" pitchFamily="2" charset="2"/>
              <a:buChar char="Ø"/>
            </a:pPr>
            <a:r>
              <a:rPr lang="en-IN" dirty="0" smtClean="0"/>
              <a:t> Queue is an interface </a:t>
            </a:r>
          </a:p>
          <a:p>
            <a:pPr>
              <a:buFont typeface="Wingdings" pitchFamily="2" charset="2"/>
              <a:buChar char="Ø"/>
            </a:pPr>
            <a:r>
              <a:rPr lang="en-IN" dirty="0" smtClean="0"/>
              <a:t>PriorityQueue is famous class of this interface</a:t>
            </a:r>
          </a:p>
          <a:p>
            <a:pPr marL="0" indent="0">
              <a:buNone/>
            </a:pPr>
            <a:r>
              <a:rPr lang="en-IN" dirty="0" smtClean="0"/>
              <a:t>Syntax to create Queue</a:t>
            </a:r>
          </a:p>
          <a:p>
            <a:pPr marL="0" indent="0">
              <a:buNone/>
            </a:pPr>
            <a:r>
              <a:rPr lang="en-IN" dirty="0" smtClean="0"/>
              <a:t>PriorityQueue pq=new PriorityQueue();</a:t>
            </a:r>
          </a:p>
          <a:p>
            <a:pPr marL="0" indent="0">
              <a:buNone/>
            </a:pPr>
            <a:endParaRPr lang="en-IN" dirty="0" smtClean="0"/>
          </a:p>
        </p:txBody>
      </p:sp>
    </p:spTree>
    <p:extLst>
      <p:ext uri="{BB962C8B-B14F-4D97-AF65-F5344CB8AC3E}">
        <p14:creationId xmlns:p14="http://schemas.microsoft.com/office/powerpoint/2010/main" val="3112880425"/>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a:xfrm>
            <a:off x="609600" y="692697"/>
            <a:ext cx="10972800" cy="5433467"/>
          </a:xfrm>
        </p:spPr>
        <p:txBody>
          <a:bodyPr/>
          <a:lstStyle/>
          <a:p>
            <a:pPr marL="0" indent="0">
              <a:buNone/>
            </a:pPr>
            <a:r>
              <a:rPr lang="en-IN" sz="3600" b="1" dirty="0" smtClean="0">
                <a:latin typeface="Times New Roman" pitchFamily="18" charset="0"/>
                <a:cs typeface="Times New Roman" pitchFamily="18" charset="0"/>
              </a:rPr>
              <a:t>Methods  in Queue</a:t>
            </a:r>
            <a:endParaRPr lang="en-IN" dirty="0" smtClean="0"/>
          </a:p>
          <a:p>
            <a:pPr marL="514350" indent="-514350">
              <a:buAutoNum type="arabicPeriod"/>
            </a:pPr>
            <a:r>
              <a:rPr lang="en-IN" dirty="0">
                <a:latin typeface="Times New Roman" pitchFamily="18" charset="0"/>
                <a:cs typeface="Times New Roman" pitchFamily="18" charset="0"/>
              </a:rPr>
              <a:t>offer(object)</a:t>
            </a:r>
            <a:r>
              <a:rPr lang="en-IN" dirty="0" smtClean="0">
                <a:latin typeface="Times New Roman" pitchFamily="18" charset="0"/>
                <a:cs typeface="Times New Roman" pitchFamily="18" charset="0"/>
              </a:rPr>
              <a:t>: used to add Object</a:t>
            </a:r>
          </a:p>
          <a:p>
            <a:pPr marL="514350" indent="-514350">
              <a:buAutoNum type="arabicPeriod"/>
            </a:pPr>
            <a:r>
              <a:rPr lang="en-IN" dirty="0">
                <a:latin typeface="Times New Roman" pitchFamily="18" charset="0"/>
                <a:cs typeface="Times New Roman" pitchFamily="18" charset="0"/>
              </a:rPr>
              <a:t>Object poll</a:t>
            </a:r>
            <a:r>
              <a:rPr lang="en-IN" dirty="0" smtClean="0">
                <a:latin typeface="Times New Roman" pitchFamily="18" charset="0"/>
                <a:cs typeface="Times New Roman" pitchFamily="18" charset="0"/>
              </a:rPr>
              <a:t>() : used to retrieve and remove head of the Queue</a:t>
            </a:r>
          </a:p>
          <a:p>
            <a:pPr marL="514350" indent="-514350">
              <a:buAutoNum type="arabicPeriod"/>
            </a:pPr>
            <a:r>
              <a:rPr lang="en-IN" dirty="0">
                <a:latin typeface="Times New Roman" pitchFamily="18" charset="0"/>
                <a:cs typeface="Times New Roman" pitchFamily="18" charset="0"/>
              </a:rPr>
              <a:t>Object peek</a:t>
            </a:r>
            <a:r>
              <a:rPr lang="en-IN" dirty="0" smtClean="0">
                <a:latin typeface="Times New Roman" pitchFamily="18" charset="0"/>
                <a:cs typeface="Times New Roman" pitchFamily="18" charset="0"/>
              </a:rPr>
              <a:t>() : used to retrieve and not remove head of the element</a:t>
            </a:r>
          </a:p>
          <a:p>
            <a:pPr marL="514350" indent="-514350">
              <a:buAutoNum type="arabicPeriod"/>
            </a:pPr>
            <a:r>
              <a:rPr lang="en-IN" dirty="0">
                <a:latin typeface="Times New Roman" pitchFamily="18" charset="0"/>
                <a:cs typeface="Times New Roman" pitchFamily="18" charset="0"/>
              </a:rPr>
              <a:t>Object element</a:t>
            </a:r>
            <a:r>
              <a:rPr lang="en-IN" dirty="0" smtClean="0">
                <a:latin typeface="Times New Roman" pitchFamily="18" charset="0"/>
                <a:cs typeface="Times New Roman" pitchFamily="18" charset="0"/>
              </a:rPr>
              <a:t>() : used to retrieve element but not remove head</a:t>
            </a:r>
          </a:p>
          <a:p>
            <a:pPr marL="514350" indent="-514350">
              <a:buAutoNum type="arabicPeriod"/>
            </a:pPr>
            <a:endParaRPr lang="en-IN" dirty="0" smtClean="0"/>
          </a:p>
        </p:txBody>
      </p:sp>
    </p:spTree>
    <p:extLst>
      <p:ext uri="{BB962C8B-B14F-4D97-AF65-F5344CB8AC3E}">
        <p14:creationId xmlns:p14="http://schemas.microsoft.com/office/powerpoint/2010/main" val="1468538670"/>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0688"/>
            <a:ext cx="10972800" cy="720080"/>
          </a:xfrm>
        </p:spPr>
        <p:txBody>
          <a:bodyPr>
            <a:normAutofit/>
          </a:bodyPr>
          <a:lstStyle/>
          <a:p>
            <a:r>
              <a:rPr lang="en-IN" b="1" dirty="0" smtClean="0">
                <a:latin typeface="Times New Roman" pitchFamily="18" charset="0"/>
                <a:cs typeface="Times New Roman" pitchFamily="18" charset="0"/>
              </a:rPr>
              <a:t>Set Interface</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IN" dirty="0" smtClean="0">
                <a:latin typeface="Times New Roman" pitchFamily="18" charset="0"/>
                <a:cs typeface="Times New Roman" pitchFamily="18" charset="0"/>
              </a:rPr>
              <a:t>It is not allowed duplicate elements</a:t>
            </a:r>
          </a:p>
          <a:p>
            <a:pPr>
              <a:buFont typeface="Wingdings" pitchFamily="2" charset="2"/>
              <a:buChar char="Ø"/>
            </a:pPr>
            <a:r>
              <a:rPr lang="en-IN" dirty="0" smtClean="0">
                <a:latin typeface="Times New Roman" pitchFamily="18" charset="0"/>
                <a:cs typeface="Times New Roman" pitchFamily="18" charset="0"/>
              </a:rPr>
              <a:t>It uses hash code and equals() to add Object</a:t>
            </a:r>
          </a:p>
          <a:p>
            <a:pPr>
              <a:buFont typeface="Wingdings" pitchFamily="2" charset="2"/>
              <a:buChar char="Ø"/>
            </a:pPr>
            <a:r>
              <a:rPr lang="en-IN" dirty="0" smtClean="0">
                <a:latin typeface="Times New Roman" pitchFamily="18" charset="0"/>
                <a:cs typeface="Times New Roman" pitchFamily="18" charset="0"/>
              </a:rPr>
              <a:t>Methods are same as Collection interface</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classes in Set</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1.HashSet</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2.LinkedHashSet</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3.TreeSet</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6267994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836712"/>
            <a:ext cx="10972800" cy="5289451"/>
          </a:xfrm>
        </p:spPr>
        <p:txBody>
          <a:bodyPr/>
          <a:lstStyle/>
          <a:p>
            <a:pPr marL="0" indent="0">
              <a:buNone/>
            </a:pPr>
            <a:r>
              <a:rPr lang="en-IN" b="1" dirty="0" smtClean="0">
                <a:latin typeface="Times New Roman" pitchFamily="18" charset="0"/>
                <a:cs typeface="Times New Roman" pitchFamily="18" charset="0"/>
              </a:rPr>
              <a:t>1.HashSet</a:t>
            </a:r>
          </a:p>
          <a:p>
            <a:pPr>
              <a:buFont typeface="Wingdings" pitchFamily="2" charset="2"/>
              <a:buChar char="Ø"/>
            </a:pPr>
            <a:r>
              <a:rPr lang="en-IN" dirty="0" smtClean="0">
                <a:latin typeface="Times New Roman" pitchFamily="18" charset="0"/>
                <a:cs typeface="Times New Roman" pitchFamily="18" charset="0"/>
              </a:rPr>
              <a:t>It store elements in unordered</a:t>
            </a:r>
          </a:p>
          <a:p>
            <a:pPr>
              <a:buFont typeface="Wingdings" pitchFamily="2" charset="2"/>
              <a:buChar char="Ø"/>
            </a:pPr>
            <a:r>
              <a:rPr lang="en-IN" dirty="0" smtClean="0">
                <a:latin typeface="Times New Roman" pitchFamily="18" charset="0"/>
                <a:cs typeface="Times New Roman" pitchFamily="18" charset="0"/>
              </a:rPr>
              <a:t>It is fast for searching and retrieval operation</a:t>
            </a:r>
          </a:p>
          <a:p>
            <a:pPr>
              <a:buFont typeface="Wingdings" pitchFamily="2" charset="2"/>
              <a:buChar char="Ø"/>
            </a:pPr>
            <a:r>
              <a:rPr lang="en-IN" dirty="0" smtClean="0">
                <a:latin typeface="Times New Roman" pitchFamily="18" charset="0"/>
                <a:cs typeface="Times New Roman" pitchFamily="18" charset="0"/>
              </a:rPr>
              <a:t>Duplicate are not allowed</a:t>
            </a:r>
          </a:p>
          <a:p>
            <a:pPr marL="0" indent="0">
              <a:buNone/>
            </a:pPr>
            <a:r>
              <a:rPr lang="en-IN" dirty="0" smtClean="0">
                <a:latin typeface="Times New Roman" pitchFamily="18" charset="0"/>
                <a:cs typeface="Times New Roman" pitchFamily="18" charset="0"/>
              </a:rPr>
              <a:t> </a:t>
            </a:r>
          </a:p>
          <a:p>
            <a:pPr marL="0" indent="0">
              <a:buNone/>
            </a:pPr>
            <a:r>
              <a:rPr lang="en-IN" b="1" dirty="0" smtClean="0">
                <a:latin typeface="Times New Roman" pitchFamily="18" charset="0"/>
                <a:cs typeface="Times New Roman" pitchFamily="18" charset="0"/>
              </a:rPr>
              <a:t>2.LinkedHashSet</a:t>
            </a:r>
          </a:p>
          <a:p>
            <a:pPr>
              <a:buFont typeface="Wingdings" pitchFamily="2" charset="2"/>
              <a:buChar char="Ø"/>
            </a:pPr>
            <a:r>
              <a:rPr lang="en-IN" dirty="0" smtClean="0">
                <a:latin typeface="Times New Roman" pitchFamily="18" charset="0"/>
                <a:cs typeface="Times New Roman" pitchFamily="18" charset="0"/>
              </a:rPr>
              <a:t>It is subclass of HashSet</a:t>
            </a:r>
          </a:p>
          <a:p>
            <a:pPr>
              <a:buFont typeface="Wingdings" pitchFamily="2" charset="2"/>
              <a:buChar char="Ø"/>
            </a:pPr>
            <a:r>
              <a:rPr lang="en-IN" dirty="0" smtClean="0">
                <a:latin typeface="Times New Roman" pitchFamily="18" charset="0"/>
                <a:cs typeface="Times New Roman" pitchFamily="18" charset="0"/>
              </a:rPr>
              <a:t>It store elements in user added order</a:t>
            </a:r>
          </a:p>
          <a:p>
            <a:pPr marL="0" indent="0">
              <a:buNone/>
            </a:pPr>
            <a:endParaRPr lang="en-IN" dirty="0"/>
          </a:p>
        </p:txBody>
      </p:sp>
    </p:spTree>
    <p:extLst>
      <p:ext uri="{BB962C8B-B14F-4D97-AF65-F5344CB8AC3E}">
        <p14:creationId xmlns:p14="http://schemas.microsoft.com/office/powerpoint/2010/main" val="1937219411"/>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836712"/>
            <a:ext cx="10972800" cy="5289451"/>
          </a:xfrm>
        </p:spPr>
        <p:txBody>
          <a:bodyPr/>
          <a:lstStyle/>
          <a:p>
            <a:pPr marL="0" indent="0">
              <a:buNone/>
            </a:pPr>
            <a:r>
              <a:rPr lang="en-IN" sz="4000" b="1" dirty="0" smtClean="0">
                <a:latin typeface="Times New Roman" pitchFamily="18" charset="0"/>
                <a:cs typeface="Times New Roman" pitchFamily="18" charset="0"/>
              </a:rPr>
              <a:t>3.TreeSet</a:t>
            </a:r>
          </a:p>
          <a:p>
            <a:pPr>
              <a:buFont typeface="Wingdings" pitchFamily="2" charset="2"/>
              <a:buChar char="Ø"/>
            </a:pPr>
            <a:r>
              <a:rPr lang="en-IN" dirty="0" smtClean="0">
                <a:latin typeface="Times New Roman" pitchFamily="18" charset="0"/>
                <a:cs typeface="Times New Roman" pitchFamily="18" charset="0"/>
              </a:rPr>
              <a:t>It stores elements in sorted order</a:t>
            </a:r>
          </a:p>
          <a:p>
            <a:pPr>
              <a:buFont typeface="Wingdings" pitchFamily="2" charset="2"/>
              <a:buChar char="Ø"/>
            </a:pPr>
            <a:r>
              <a:rPr lang="en-IN" dirty="0" smtClean="0">
                <a:latin typeface="Times New Roman" pitchFamily="18" charset="0"/>
                <a:cs typeface="Times New Roman" pitchFamily="18" charset="0"/>
              </a:rPr>
              <a:t>compareTo() and Comparable interface is used to sort the elements</a:t>
            </a:r>
          </a:p>
          <a:p>
            <a:pPr>
              <a:buFont typeface="Wingdings" pitchFamily="2" charset="2"/>
              <a:buChar char="Ø"/>
            </a:pPr>
            <a:r>
              <a:rPr lang="en-IN" dirty="0" smtClean="0">
                <a:latin typeface="Times New Roman" pitchFamily="18" charset="0"/>
                <a:cs typeface="Times New Roman" pitchFamily="18" charset="0"/>
              </a:rPr>
              <a:t>It allows to store similar type elements only</a:t>
            </a:r>
          </a:p>
          <a:p>
            <a:pPr>
              <a:buFont typeface="Wingdings" pitchFamily="2" charset="2"/>
              <a:buChar char="Ø"/>
            </a:pPr>
            <a:r>
              <a:rPr lang="en-IN" dirty="0" smtClean="0">
                <a:latin typeface="Times New Roman" pitchFamily="18" charset="0"/>
                <a:cs typeface="Times New Roman" pitchFamily="18" charset="0"/>
              </a:rPr>
              <a:t>Null value insertion is not allowed</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syntax to create TreeSet</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TreeSet t=new TreeSet();</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7111061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txBox="1">
            <a:spLocks noChangeArrowheads="1"/>
          </p:cNvSpPr>
          <p:nvPr/>
        </p:nvSpPr>
        <p:spPr>
          <a:xfrm>
            <a:off x="647700" y="1511300"/>
            <a:ext cx="3606800" cy="3113088"/>
          </a:xfrm>
          <a:prstGeom prst="cloudCallout">
            <a:avLst>
              <a:gd name="adj1" fmla="val -42755"/>
              <a:gd name="adj2" fmla="val 95218"/>
            </a:avLst>
          </a:prstGeom>
          <a:gradFill rotWithShape="1">
            <a:gsLst>
              <a:gs pos="0">
                <a:schemeClr val="accent2">
                  <a:alpha val="30000"/>
                </a:schemeClr>
              </a:gs>
              <a:gs pos="100000">
                <a:schemeClr val="accent2">
                  <a:gamma/>
                  <a:tint val="77255"/>
                  <a:invGamma/>
                </a:schemeClr>
              </a:gs>
            </a:gsLst>
            <a:lin ang="5400000" scaled="1"/>
          </a:gradFill>
          <a:ln w="12700">
            <a:solidFill>
              <a:schemeClr val="accent2"/>
            </a:solidFill>
            <a:round/>
            <a:headEnd type="none" w="sm" len="sm"/>
            <a:tailEnd type="none" w="sm" len="sm"/>
          </a:ln>
          <a:effectLst>
            <a:outerShdw dist="35921" dir="2700000" algn="ctr" rotWithShape="0">
              <a:schemeClr val="bg2"/>
            </a:outerShdw>
          </a:effectLst>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50000"/>
              </a:spcBef>
              <a:buFontTx/>
              <a:buNone/>
              <a:defRPr/>
            </a:pPr>
            <a:endParaRPr lang="en-US" dirty="0" smtClean="0">
              <a:latin typeface="Times New Roman" panose="02020603050405020304" pitchFamily="18" charset="0"/>
              <a:cs typeface="Times New Roman" panose="02020603050405020304" pitchFamily="18" charset="0"/>
            </a:endParaRPr>
          </a:p>
          <a:p>
            <a:pPr algn="ctr">
              <a:spcBef>
                <a:spcPct val="50000"/>
              </a:spcBef>
              <a:buFontTx/>
              <a:buNone/>
              <a:defRPr/>
            </a:pPr>
            <a:r>
              <a:rPr lang="en-US" dirty="0" smtClean="0">
                <a:latin typeface="Times New Roman" panose="02020603050405020304" pitchFamily="18" charset="0"/>
                <a:cs typeface="Times New Roman" panose="02020603050405020304" pitchFamily="18" charset="0"/>
              </a:rPr>
              <a:t>How to create .bat file?</a:t>
            </a:r>
          </a:p>
        </p:txBody>
      </p:sp>
      <p:sp>
        <p:nvSpPr>
          <p:cNvPr id="3" name="TextBox 2"/>
          <p:cNvSpPr txBox="1"/>
          <p:nvPr/>
        </p:nvSpPr>
        <p:spPr>
          <a:xfrm>
            <a:off x="4254500" y="1511300"/>
            <a:ext cx="7219665" cy="2246769"/>
          </a:xfrm>
          <a:prstGeom prst="rect">
            <a:avLst/>
          </a:prstGeom>
          <a:noFill/>
        </p:spPr>
        <p:txBody>
          <a:bodyPr wrap="square" rtlCol="0">
            <a:spAutoFit/>
          </a:bodyPr>
          <a:lstStyle/>
          <a:p>
            <a:pPr marL="285750" indent="-28575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To create .bat file open notepad.</a:t>
            </a:r>
          </a:p>
          <a:p>
            <a:pPr marL="285750" indent="-28575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Then write “set path = PATH_OF_JDK-BIN then append ;.;%path%”</a:t>
            </a:r>
          </a:p>
          <a:p>
            <a:pPr marL="285750" indent="-28575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Then write “set </a:t>
            </a:r>
            <a:r>
              <a:rPr lang="en-US" sz="2800" dirty="0" err="1" smtClean="0">
                <a:latin typeface="Times New Roman" panose="02020603050405020304" pitchFamily="18" charset="0"/>
                <a:cs typeface="Times New Roman" panose="02020603050405020304" pitchFamily="18" charset="0"/>
              </a:rPr>
              <a:t>classpath</a:t>
            </a:r>
            <a:r>
              <a:rPr lang="en-US" sz="2800" dirty="0" smtClean="0">
                <a:latin typeface="Times New Roman" panose="02020603050405020304" pitchFamily="18" charset="0"/>
                <a:cs typeface="Times New Roman" panose="02020603050405020304" pitchFamily="18" charset="0"/>
              </a:rPr>
              <a:t> = .;%</a:t>
            </a:r>
            <a:r>
              <a:rPr lang="en-US" sz="2800" dirty="0" err="1" smtClean="0">
                <a:latin typeface="Times New Roman" panose="02020603050405020304" pitchFamily="18" charset="0"/>
                <a:cs typeface="Times New Roman" panose="02020603050405020304" pitchFamily="18" charset="0"/>
              </a:rPr>
              <a:t>classpath</a:t>
            </a:r>
            <a:r>
              <a:rPr lang="en-US" sz="2800"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Finally write start.</a:t>
            </a:r>
          </a:p>
        </p:txBody>
      </p:sp>
      <p:sp>
        <p:nvSpPr>
          <p:cNvPr id="4" name="TextBox 3"/>
          <p:cNvSpPr txBox="1"/>
          <p:nvPr/>
        </p:nvSpPr>
        <p:spPr>
          <a:xfrm>
            <a:off x="622300" y="711200"/>
            <a:ext cx="10972800"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Setting the path (contd.)</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850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ircle(in)">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620688"/>
            <a:ext cx="10972800" cy="796950"/>
          </a:xfrm>
        </p:spPr>
        <p:txBody>
          <a:bodyPr>
            <a:normAutofit/>
          </a:bodyPr>
          <a:lstStyle/>
          <a:p>
            <a:r>
              <a:rPr lang="en-IN" sz="4000" b="1" dirty="0" smtClean="0">
                <a:latin typeface="Times New Roman" pitchFamily="18" charset="0"/>
                <a:cs typeface="Times New Roman" pitchFamily="18" charset="0"/>
              </a:rPr>
              <a:t>Differences between List and Set</a:t>
            </a:r>
            <a:endParaRPr lang="en-IN" sz="4000" b="1" dirty="0">
              <a:latin typeface="Times New Roman" pitchFamily="18" charset="0"/>
              <a:cs typeface="Times New Roman" pitchFamily="18" charset="0"/>
            </a:endParaRPr>
          </a:p>
        </p:txBody>
      </p:sp>
      <p:sp>
        <p:nvSpPr>
          <p:cNvPr id="5" name="Text Placeholder 4"/>
          <p:cNvSpPr>
            <a:spLocks noGrp="1"/>
          </p:cNvSpPr>
          <p:nvPr>
            <p:ph type="body" idx="1"/>
          </p:nvPr>
        </p:nvSpPr>
        <p:spPr/>
        <p:txBody>
          <a:bodyPr/>
          <a:lstStyle/>
          <a:p>
            <a:r>
              <a:rPr lang="en-IN" dirty="0" smtClean="0"/>
              <a:t>	</a:t>
            </a:r>
            <a:r>
              <a:rPr lang="en-IN" sz="3200" dirty="0" smtClean="0">
                <a:latin typeface="Times New Roman" pitchFamily="18" charset="0"/>
                <a:cs typeface="Times New Roman" pitchFamily="18" charset="0"/>
              </a:rPr>
              <a:t>List</a:t>
            </a:r>
            <a:endParaRPr lang="en-IN" sz="3200" dirty="0">
              <a:latin typeface="Times New Roman" pitchFamily="18" charset="0"/>
              <a:cs typeface="Times New Roman" pitchFamily="18" charset="0"/>
            </a:endParaRPr>
          </a:p>
        </p:txBody>
      </p:sp>
      <p:sp>
        <p:nvSpPr>
          <p:cNvPr id="6" name="Content Placeholder 5"/>
          <p:cNvSpPr>
            <a:spLocks noGrp="1"/>
          </p:cNvSpPr>
          <p:nvPr>
            <p:ph sz="half" idx="2"/>
          </p:nvPr>
        </p:nvSpPr>
        <p:spPr/>
        <p:txBody>
          <a:bodyPr/>
          <a:lstStyle/>
          <a:p>
            <a:r>
              <a:rPr lang="en-IN" dirty="0" smtClean="0"/>
              <a:t>It can hold duplicate elements</a:t>
            </a:r>
          </a:p>
          <a:p>
            <a:r>
              <a:rPr lang="en-IN" dirty="0" smtClean="0"/>
              <a:t>You can add elements to the required position</a:t>
            </a:r>
          </a:p>
          <a:p>
            <a:r>
              <a:rPr lang="en-IN" dirty="0" smtClean="0"/>
              <a:t>You can remove elements from the required position</a:t>
            </a:r>
          </a:p>
          <a:p>
            <a:r>
              <a:rPr lang="en-IN" dirty="0" smtClean="0"/>
              <a:t>It does not store elements in sorted order</a:t>
            </a:r>
          </a:p>
          <a:p>
            <a:endParaRPr lang="en-IN" dirty="0"/>
          </a:p>
        </p:txBody>
      </p:sp>
      <p:sp>
        <p:nvSpPr>
          <p:cNvPr id="7" name="Text Placeholder 6"/>
          <p:cNvSpPr>
            <a:spLocks noGrp="1"/>
          </p:cNvSpPr>
          <p:nvPr>
            <p:ph type="body" sz="quarter" idx="3"/>
          </p:nvPr>
        </p:nvSpPr>
        <p:spPr/>
        <p:txBody>
          <a:bodyPr>
            <a:noAutofit/>
          </a:bodyPr>
          <a:lstStyle/>
          <a:p>
            <a:pPr lvl="1"/>
            <a:r>
              <a:rPr lang="en-IN" sz="3600" dirty="0" smtClean="0">
                <a:latin typeface="Times New Roman" pitchFamily="18" charset="0"/>
                <a:cs typeface="Times New Roman" pitchFamily="18" charset="0"/>
              </a:rPr>
              <a:t>Set</a:t>
            </a:r>
            <a:endParaRPr lang="en-IN" sz="3600" dirty="0">
              <a:latin typeface="Times New Roman" pitchFamily="18" charset="0"/>
              <a:cs typeface="Times New Roman" pitchFamily="18" charset="0"/>
            </a:endParaRPr>
          </a:p>
        </p:txBody>
      </p:sp>
      <p:sp>
        <p:nvSpPr>
          <p:cNvPr id="8" name="Content Placeholder 7"/>
          <p:cNvSpPr>
            <a:spLocks noGrp="1"/>
          </p:cNvSpPr>
          <p:nvPr>
            <p:ph sz="quarter" idx="4"/>
          </p:nvPr>
        </p:nvSpPr>
        <p:spPr/>
        <p:txBody>
          <a:bodyPr/>
          <a:lstStyle/>
          <a:p>
            <a:r>
              <a:rPr lang="en-IN" dirty="0" smtClean="0"/>
              <a:t>It cant hold duplicate elements</a:t>
            </a:r>
          </a:p>
          <a:p>
            <a:r>
              <a:rPr lang="en-IN" dirty="0" smtClean="0"/>
              <a:t>You can not add elements to the required position</a:t>
            </a:r>
          </a:p>
          <a:p>
            <a:r>
              <a:rPr lang="en-IN" dirty="0" smtClean="0"/>
              <a:t>You can  not remove elements from the required position</a:t>
            </a:r>
          </a:p>
          <a:p>
            <a:r>
              <a:rPr lang="en-IN" dirty="0" smtClean="0"/>
              <a:t>It store elements in sorted order</a:t>
            </a:r>
            <a:endParaRPr lang="en-IN" dirty="0"/>
          </a:p>
        </p:txBody>
      </p:sp>
    </p:spTree>
    <p:extLst>
      <p:ext uri="{BB962C8B-B14F-4D97-AF65-F5344CB8AC3E}">
        <p14:creationId xmlns:p14="http://schemas.microsoft.com/office/powerpoint/2010/main" val="2511558443"/>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9600" y="548680"/>
            <a:ext cx="10972800" cy="868958"/>
          </a:xfrm>
        </p:spPr>
        <p:txBody>
          <a:bodyPr/>
          <a:lstStyle/>
          <a:p>
            <a:r>
              <a:rPr lang="en-IN" b="1" dirty="0" smtClean="0">
                <a:latin typeface="Times New Roman" pitchFamily="18" charset="0"/>
                <a:cs typeface="Times New Roman" pitchFamily="18" charset="0"/>
              </a:rPr>
              <a:t>Map Interface</a:t>
            </a:r>
            <a:endParaRPr lang="en-IN" b="1" dirty="0">
              <a:latin typeface="Times New Roman" pitchFamily="18" charset="0"/>
              <a:cs typeface="Times New Roman" pitchFamily="18" charset="0"/>
            </a:endParaRPr>
          </a:p>
        </p:txBody>
      </p:sp>
      <p:sp>
        <p:nvSpPr>
          <p:cNvPr id="8" name="Content Placeholder 7"/>
          <p:cNvSpPr>
            <a:spLocks noGrp="1"/>
          </p:cNvSpPr>
          <p:nvPr>
            <p:ph idx="1"/>
          </p:nvPr>
        </p:nvSpPr>
        <p:spPr/>
        <p:txBody>
          <a:bodyPr/>
          <a:lstStyle/>
          <a:p>
            <a:r>
              <a:rPr lang="en-IN" dirty="0" smtClean="0"/>
              <a:t>It is Collection frame API but does not extends Collection interface</a:t>
            </a:r>
          </a:p>
          <a:p>
            <a:r>
              <a:rPr lang="en-IN" dirty="0" smtClean="0"/>
              <a:t>Map is an Object that amps or store key and value</a:t>
            </a:r>
          </a:p>
          <a:p>
            <a:r>
              <a:rPr lang="en-IN" dirty="0" smtClean="0"/>
              <a:t>The key Is always unique and value can be same</a:t>
            </a:r>
          </a:p>
          <a:p>
            <a:r>
              <a:rPr lang="en-IN" dirty="0" smtClean="0"/>
              <a:t>One value one key pair is known as one map entry</a:t>
            </a:r>
            <a:endParaRPr lang="en-IN" dirty="0"/>
          </a:p>
        </p:txBody>
      </p:sp>
    </p:spTree>
    <p:extLst>
      <p:ext uri="{BB962C8B-B14F-4D97-AF65-F5344CB8AC3E}">
        <p14:creationId xmlns:p14="http://schemas.microsoft.com/office/powerpoint/2010/main" val="3717145060"/>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92697"/>
            <a:ext cx="10972800" cy="5433467"/>
          </a:xfrm>
        </p:spPr>
        <p:txBody>
          <a:bodyPr>
            <a:normAutofit/>
          </a:bodyPr>
          <a:lstStyle/>
          <a:p>
            <a:pPr marL="0" indent="0">
              <a:buNone/>
            </a:pPr>
            <a:r>
              <a:rPr lang="en-IN" sz="3600" b="1" dirty="0" smtClean="0">
                <a:latin typeface="Times New Roman" pitchFamily="18" charset="0"/>
                <a:cs typeface="Times New Roman" pitchFamily="18" charset="0"/>
              </a:rPr>
              <a:t>Method s in Map</a:t>
            </a:r>
          </a:p>
          <a:p>
            <a:pPr marL="0" indent="0">
              <a:buNone/>
            </a:pPr>
            <a:r>
              <a:rPr lang="en-IN" b="1" dirty="0" smtClean="0">
                <a:latin typeface="Times New Roman" pitchFamily="18" charset="0"/>
                <a:cs typeface="Times New Roman" pitchFamily="18" charset="0"/>
              </a:rPr>
              <a:t>1.Int size() : </a:t>
            </a:r>
            <a:r>
              <a:rPr lang="en-IN" dirty="0" smtClean="0">
                <a:latin typeface="Times New Roman" pitchFamily="18" charset="0"/>
                <a:cs typeface="Times New Roman" pitchFamily="18" charset="0"/>
              </a:rPr>
              <a:t>return number of entry of map</a:t>
            </a:r>
          </a:p>
          <a:p>
            <a:pPr marL="0" indent="0">
              <a:buNone/>
            </a:pPr>
            <a:r>
              <a:rPr lang="en-IN" b="1" dirty="0" smtClean="0">
                <a:latin typeface="Times New Roman" pitchFamily="18" charset="0"/>
                <a:cs typeface="Times New Roman" pitchFamily="18" charset="0"/>
              </a:rPr>
              <a:t>2.isEmpty() : </a:t>
            </a:r>
            <a:r>
              <a:rPr lang="en-IN" dirty="0" smtClean="0">
                <a:latin typeface="Times New Roman" pitchFamily="18" charset="0"/>
                <a:cs typeface="Times New Roman" pitchFamily="18" charset="0"/>
              </a:rPr>
              <a:t>return true if map is Empty</a:t>
            </a:r>
          </a:p>
          <a:p>
            <a:pPr marL="0" indent="0">
              <a:buNone/>
            </a:pPr>
            <a:r>
              <a:rPr lang="en-IN" b="1" dirty="0" smtClean="0">
                <a:latin typeface="Times New Roman" pitchFamily="18" charset="0"/>
                <a:cs typeface="Times New Roman" pitchFamily="18" charset="0"/>
              </a:rPr>
              <a:t>3.containskey(Obj) : </a:t>
            </a:r>
            <a:r>
              <a:rPr lang="en-IN" dirty="0" smtClean="0">
                <a:latin typeface="Times New Roman" pitchFamily="18" charset="0"/>
                <a:cs typeface="Times New Roman" pitchFamily="18" charset="0"/>
              </a:rPr>
              <a:t>return true if key is 					available</a:t>
            </a:r>
          </a:p>
          <a:p>
            <a:pPr marL="0" indent="0">
              <a:buNone/>
            </a:pPr>
            <a:r>
              <a:rPr lang="en-IN" b="1" dirty="0" smtClean="0">
                <a:latin typeface="Times New Roman" pitchFamily="18" charset="0"/>
                <a:cs typeface="Times New Roman" pitchFamily="18" charset="0"/>
              </a:rPr>
              <a:t>4.containsValue(Obj) : </a:t>
            </a:r>
            <a:r>
              <a:rPr lang="en-IN" dirty="0" smtClean="0">
                <a:latin typeface="Times New Roman" pitchFamily="18" charset="0"/>
                <a:cs typeface="Times New Roman" pitchFamily="18" charset="0"/>
              </a:rPr>
              <a:t>return true if available</a:t>
            </a:r>
          </a:p>
          <a:p>
            <a:pPr marL="0" indent="0">
              <a:buNone/>
            </a:pPr>
            <a:r>
              <a:rPr lang="en-IN" b="1" dirty="0" smtClean="0">
                <a:latin typeface="Times New Roman" pitchFamily="18" charset="0"/>
                <a:cs typeface="Times New Roman" pitchFamily="18" charset="0"/>
              </a:rPr>
              <a:t>5.get(key) : </a:t>
            </a:r>
            <a:r>
              <a:rPr lang="en-IN" dirty="0" smtClean="0">
                <a:latin typeface="Times New Roman" pitchFamily="18" charset="0"/>
                <a:cs typeface="Times New Roman" pitchFamily="18" charset="0"/>
              </a:rPr>
              <a:t>return Object of specified Key</a:t>
            </a:r>
          </a:p>
          <a:p>
            <a:pPr marL="0" indent="0">
              <a:buNone/>
            </a:pPr>
            <a:r>
              <a:rPr lang="en-IN" b="1" dirty="0" smtClean="0">
                <a:latin typeface="Times New Roman" pitchFamily="18" charset="0"/>
                <a:cs typeface="Times New Roman" pitchFamily="18" charset="0"/>
              </a:rPr>
              <a:t>6.put(k ,v) :</a:t>
            </a:r>
            <a:r>
              <a:rPr lang="en-IN" dirty="0" smtClean="0">
                <a:latin typeface="Times New Roman" pitchFamily="18" charset="0"/>
                <a:cs typeface="Times New Roman" pitchFamily="18" charset="0"/>
              </a:rPr>
              <a:t>add map entry</a:t>
            </a:r>
          </a:p>
          <a:p>
            <a:pPr marL="0" indent="0">
              <a:buNone/>
            </a:pPr>
            <a:r>
              <a:rPr lang="en-IN" b="1" dirty="0" smtClean="0">
                <a:latin typeface="Times New Roman" pitchFamily="18" charset="0"/>
                <a:cs typeface="Times New Roman" pitchFamily="18" charset="0"/>
              </a:rPr>
              <a:t>7.clear() : </a:t>
            </a:r>
            <a:r>
              <a:rPr lang="en-IN" dirty="0" smtClean="0">
                <a:latin typeface="Times New Roman" pitchFamily="18" charset="0"/>
                <a:cs typeface="Times New Roman" pitchFamily="18" charset="0"/>
              </a:rPr>
              <a:t>remove all elements</a:t>
            </a:r>
          </a:p>
          <a:p>
            <a:pPr marL="0" indent="0">
              <a:buNone/>
            </a:pPr>
            <a:r>
              <a:rPr lang="en-IN" b="1" dirty="0" smtClean="0">
                <a:latin typeface="Times New Roman" pitchFamily="18" charset="0"/>
                <a:cs typeface="Times New Roman" pitchFamily="18" charset="0"/>
              </a:rPr>
              <a:t>8.PutAll() : </a:t>
            </a:r>
            <a:r>
              <a:rPr lang="en-IN" dirty="0" smtClean="0">
                <a:latin typeface="Times New Roman" pitchFamily="18" charset="0"/>
                <a:cs typeface="Times New Roman" pitchFamily="18" charset="0"/>
              </a:rPr>
              <a:t>add map into map</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58128906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92697"/>
            <a:ext cx="10972800" cy="5433467"/>
          </a:xfrm>
        </p:spPr>
        <p:txBody>
          <a:bodyPr/>
          <a:lstStyle/>
          <a:p>
            <a:pPr marL="0" indent="0">
              <a:buNone/>
            </a:pPr>
            <a:r>
              <a:rPr lang="en-IN" b="1" dirty="0" smtClean="0">
                <a:latin typeface="Times New Roman" pitchFamily="18" charset="0"/>
                <a:cs typeface="Times New Roman" pitchFamily="18" charset="0"/>
              </a:rPr>
              <a:t>Classes of Map</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1.HashMap</a:t>
            </a:r>
          </a:p>
          <a:p>
            <a:pPr algn="ctr"/>
            <a:r>
              <a:rPr lang="en-IN" dirty="0" smtClean="0">
                <a:latin typeface="Times New Roman" pitchFamily="18" charset="0"/>
                <a:cs typeface="Times New Roman" pitchFamily="18" charset="0"/>
              </a:rPr>
              <a:t>LinkedHashMap</a:t>
            </a:r>
            <a:endParaRPr lang="en-IN" dirty="0">
              <a:latin typeface="Times New Roman" pitchFamily="18" charset="0"/>
              <a:cs typeface="Times New Roman" pitchFamily="18" charset="0"/>
            </a:endParaRPr>
          </a:p>
          <a:p>
            <a:pPr marL="0" indent="0">
              <a:buNone/>
            </a:pPr>
            <a:r>
              <a:rPr lang="en-IN" dirty="0" smtClean="0">
                <a:latin typeface="Times New Roman" pitchFamily="18" charset="0"/>
                <a:cs typeface="Times New Roman" pitchFamily="18" charset="0"/>
              </a:rPr>
              <a:t>	2.TreeMap</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3.HashTable</a:t>
            </a:r>
          </a:p>
          <a:p>
            <a:pPr marL="0" indent="0">
              <a:buNone/>
            </a:pPr>
            <a:r>
              <a:rPr lang="en-IN" b="1" dirty="0" smtClean="0">
                <a:latin typeface="Times New Roman" pitchFamily="18" charset="0"/>
                <a:cs typeface="Times New Roman" pitchFamily="18" charset="0"/>
              </a:rPr>
              <a:t>1.HashMap</a:t>
            </a:r>
          </a:p>
          <a:p>
            <a:pPr>
              <a:buFont typeface="Wingdings" pitchFamily="2" charset="2"/>
              <a:buChar char="Ø"/>
            </a:pPr>
            <a:r>
              <a:rPr lang="en-IN" dirty="0" smtClean="0">
                <a:latin typeface="Times New Roman" pitchFamily="18" charset="0"/>
                <a:cs typeface="Times New Roman" pitchFamily="18" charset="0"/>
              </a:rPr>
              <a:t>It is fast for searching  and inserting elements</a:t>
            </a:r>
          </a:p>
          <a:p>
            <a:pPr>
              <a:buFont typeface="Wingdings" pitchFamily="2" charset="2"/>
              <a:buChar char="Ø"/>
            </a:pPr>
            <a:r>
              <a:rPr lang="en-IN" dirty="0" smtClean="0">
                <a:latin typeface="Times New Roman" pitchFamily="18" charset="0"/>
                <a:cs typeface="Times New Roman" pitchFamily="18" charset="0"/>
              </a:rPr>
              <a:t>It store elements in unordered</a:t>
            </a:r>
          </a:p>
          <a:p>
            <a:pPr marL="0" indent="0">
              <a:buNone/>
            </a:pPr>
            <a:r>
              <a:rPr lang="en-IN" dirty="0" smtClean="0"/>
              <a:t>	</a:t>
            </a:r>
            <a:endParaRPr lang="en-IN" dirty="0"/>
          </a:p>
        </p:txBody>
      </p:sp>
    </p:spTree>
    <p:extLst>
      <p:ext uri="{BB962C8B-B14F-4D97-AF65-F5344CB8AC3E}">
        <p14:creationId xmlns:p14="http://schemas.microsoft.com/office/powerpoint/2010/main" val="3349016356"/>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92697"/>
            <a:ext cx="10972800" cy="5433467"/>
          </a:xfrm>
        </p:spPr>
        <p:txBody>
          <a:bodyPr/>
          <a:lstStyle/>
          <a:p>
            <a:pPr>
              <a:buFont typeface="Wingdings" pitchFamily="2" charset="2"/>
              <a:buChar char="§"/>
            </a:pPr>
            <a:r>
              <a:rPr lang="en-IN" dirty="0" smtClean="0"/>
              <a:t> </a:t>
            </a:r>
            <a:r>
              <a:rPr lang="en-IN" b="1" dirty="0" smtClean="0">
                <a:latin typeface="Times New Roman" pitchFamily="18" charset="0"/>
                <a:cs typeface="Times New Roman" pitchFamily="18" charset="0"/>
              </a:rPr>
              <a:t>LinkedHashMap</a:t>
            </a:r>
          </a:p>
          <a:p>
            <a:pPr>
              <a:buFont typeface="Wingdings" pitchFamily="2" charset="2"/>
              <a:buChar char="Ø"/>
            </a:pPr>
            <a:r>
              <a:rPr lang="en-IN" dirty="0" smtClean="0">
                <a:latin typeface="Times New Roman" pitchFamily="18" charset="0"/>
                <a:cs typeface="Times New Roman" pitchFamily="18" charset="0"/>
              </a:rPr>
              <a:t>It is a subclass of HashMap</a:t>
            </a:r>
          </a:p>
          <a:p>
            <a:pPr>
              <a:buFont typeface="Wingdings" pitchFamily="2" charset="2"/>
              <a:buChar char="Ø"/>
            </a:pPr>
            <a:r>
              <a:rPr lang="en-IN" dirty="0" smtClean="0">
                <a:latin typeface="Times New Roman" pitchFamily="18" charset="0"/>
                <a:cs typeface="Times New Roman" pitchFamily="18" charset="0"/>
              </a:rPr>
              <a:t>Elements Store in user added order</a:t>
            </a:r>
          </a:p>
          <a:p>
            <a:pPr marL="0" indent="0">
              <a:buNone/>
            </a:pPr>
            <a:r>
              <a:rPr lang="en-IN" b="1" dirty="0" smtClean="0">
                <a:latin typeface="Times New Roman" pitchFamily="18" charset="0"/>
                <a:cs typeface="Times New Roman" pitchFamily="18" charset="0"/>
              </a:rPr>
              <a:t>3.TreeMap</a:t>
            </a:r>
          </a:p>
          <a:p>
            <a:pPr>
              <a:buFont typeface="Wingdings" pitchFamily="2" charset="2"/>
              <a:buChar char="Ø"/>
            </a:pPr>
            <a:r>
              <a:rPr lang="en-IN" dirty="0" smtClean="0">
                <a:latin typeface="Times New Roman" pitchFamily="18" charset="0"/>
                <a:cs typeface="Times New Roman" pitchFamily="18" charset="0"/>
              </a:rPr>
              <a:t>It store elements in sorted order</a:t>
            </a:r>
          </a:p>
          <a:p>
            <a:pPr>
              <a:buFont typeface="Wingdings" pitchFamily="2" charset="2"/>
              <a:buChar char="Ø"/>
            </a:pPr>
            <a:r>
              <a:rPr lang="en-IN" dirty="0" smtClean="0">
                <a:latin typeface="Times New Roman" pitchFamily="18" charset="0"/>
                <a:cs typeface="Times New Roman" pitchFamily="18" charset="0"/>
              </a:rPr>
              <a:t>compareTo() and Comparable Interface I s used to sort elements</a:t>
            </a:r>
          </a:p>
          <a:p>
            <a:pPr>
              <a:buFont typeface="Wingdings" pitchFamily="2" charset="2"/>
              <a:buChar char="Ø"/>
            </a:pPr>
            <a:r>
              <a:rPr lang="en-IN" dirty="0" smtClean="0">
                <a:latin typeface="Times New Roman" pitchFamily="18" charset="0"/>
                <a:cs typeface="Times New Roman" pitchFamily="18" charset="0"/>
              </a:rPr>
              <a:t>It allow similar type of elements only</a:t>
            </a:r>
          </a:p>
          <a:p>
            <a:pPr>
              <a:buFont typeface="Wingdings" pitchFamily="2" charset="2"/>
              <a:buChar char="Ø"/>
            </a:pPr>
            <a:r>
              <a:rPr lang="en-IN" dirty="0" smtClean="0">
                <a:latin typeface="Times New Roman" pitchFamily="18" charset="0"/>
                <a:cs typeface="Times New Roman" pitchFamily="18" charset="0"/>
              </a:rPr>
              <a:t>Null value cannot be stored</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410540681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0688"/>
            <a:ext cx="10972800" cy="796950"/>
          </a:xfrm>
        </p:spPr>
        <p:txBody>
          <a:bodyPr/>
          <a:lstStyle/>
          <a:p>
            <a:r>
              <a:rPr lang="en-IN" b="1" dirty="0" smtClean="0">
                <a:latin typeface="Times New Roman" pitchFamily="18" charset="0"/>
                <a:cs typeface="Times New Roman" pitchFamily="18" charset="0"/>
              </a:rPr>
              <a:t>Generics</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IN" dirty="0" smtClean="0"/>
              <a:t>Collection can hold any data type so while performing some operation on data there mat chances of Exception</a:t>
            </a:r>
          </a:p>
          <a:p>
            <a:pPr>
              <a:buFont typeface="Wingdings" pitchFamily="2" charset="2"/>
              <a:buChar char="Ø"/>
            </a:pPr>
            <a:r>
              <a:rPr lang="en-IN" dirty="0" smtClean="0"/>
              <a:t>Generics is used to restrict the user to provide homogenous data type</a:t>
            </a:r>
          </a:p>
          <a:p>
            <a:pPr>
              <a:buFont typeface="Wingdings" pitchFamily="2" charset="2"/>
              <a:buChar char="Ø"/>
            </a:pPr>
            <a:r>
              <a:rPr lang="en-IN" dirty="0" smtClean="0"/>
              <a:t>Diamond operator is use for that </a:t>
            </a:r>
          </a:p>
          <a:p>
            <a:pPr marL="0" indent="0">
              <a:buNone/>
            </a:pPr>
            <a:r>
              <a:rPr lang="en-IN" dirty="0" smtClean="0"/>
              <a:t>    ex: ArrayList&lt;String&gt;=new &lt;String&gt;ArrayList();</a:t>
            </a:r>
            <a:endParaRPr lang="en-IN" dirty="0"/>
          </a:p>
        </p:txBody>
      </p:sp>
    </p:spTree>
    <p:extLst>
      <p:ext uri="{BB962C8B-B14F-4D97-AF65-F5344CB8AC3E}">
        <p14:creationId xmlns:p14="http://schemas.microsoft.com/office/powerpoint/2010/main" val="235257687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0688"/>
            <a:ext cx="10972800" cy="796950"/>
          </a:xfrm>
        </p:spPr>
        <p:txBody>
          <a:bodyPr/>
          <a:lstStyle/>
          <a:p>
            <a:r>
              <a:rPr lang="en-IN" b="1" dirty="0" smtClean="0">
                <a:latin typeface="Times New Roman" pitchFamily="18" charset="0"/>
                <a:cs typeface="Times New Roman" pitchFamily="18" charset="0"/>
              </a:rPr>
              <a:t>Collections class</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IN" dirty="0" smtClean="0"/>
              <a:t>Collections is utility class present in util package</a:t>
            </a:r>
          </a:p>
          <a:p>
            <a:pPr>
              <a:buFont typeface="Wingdings" pitchFamily="2" charset="2"/>
              <a:buChar char="Ø"/>
            </a:pPr>
            <a:endParaRPr lang="en-IN" dirty="0" smtClean="0"/>
          </a:p>
          <a:p>
            <a:pPr>
              <a:buFont typeface="Wingdings" pitchFamily="2" charset="2"/>
              <a:buChar char="Ø"/>
            </a:pPr>
            <a:r>
              <a:rPr lang="en-IN" dirty="0" smtClean="0"/>
              <a:t>Collections class utility methods that can be  used to manipulate the Collection element like sorting ,shuffling, searching etc.</a:t>
            </a:r>
          </a:p>
          <a:p>
            <a:pPr marL="0" indent="0">
              <a:buNone/>
            </a:pPr>
            <a:endParaRPr lang="en-IN" dirty="0" smtClean="0"/>
          </a:p>
          <a:p>
            <a:pPr>
              <a:buFont typeface="Wingdings" pitchFamily="2" charset="2"/>
              <a:buChar char="Ø"/>
            </a:pPr>
            <a:endParaRPr lang="en-IN" dirty="0"/>
          </a:p>
        </p:txBody>
      </p:sp>
    </p:spTree>
    <p:extLst>
      <p:ext uri="{BB962C8B-B14F-4D97-AF65-F5344CB8AC3E}">
        <p14:creationId xmlns:p14="http://schemas.microsoft.com/office/powerpoint/2010/main" val="2750171098"/>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64705"/>
            <a:ext cx="10972800" cy="5361459"/>
          </a:xfrm>
        </p:spPr>
        <p:txBody>
          <a:bodyPr>
            <a:normAutofit fontScale="85000" lnSpcReduction="20000"/>
          </a:bodyPr>
          <a:lstStyle/>
          <a:p>
            <a:pPr marL="0" indent="0">
              <a:buNone/>
            </a:pPr>
            <a:r>
              <a:rPr lang="en-IN" b="1" dirty="0" smtClean="0">
                <a:latin typeface="Times New Roman" pitchFamily="18" charset="0"/>
                <a:cs typeface="Times New Roman" pitchFamily="18" charset="0"/>
              </a:rPr>
              <a:t>Demo :</a:t>
            </a:r>
          </a:p>
          <a:p>
            <a:pPr marL="0" indent="0">
              <a:buNone/>
            </a:pPr>
            <a:r>
              <a:rPr lang="en-IN" dirty="0" smtClean="0">
                <a:latin typeface="Times New Roman" pitchFamily="18" charset="0"/>
                <a:cs typeface="Times New Roman" pitchFamily="18" charset="0"/>
              </a:rPr>
              <a:t>import </a:t>
            </a:r>
            <a:r>
              <a:rPr lang="en-IN" dirty="0">
                <a:latin typeface="Times New Roman" pitchFamily="18" charset="0"/>
                <a:cs typeface="Times New Roman" pitchFamily="18" charset="0"/>
              </a:rPr>
              <a:t>java.util.*;</a:t>
            </a:r>
          </a:p>
          <a:p>
            <a:pPr marL="0" indent="0">
              <a:buNone/>
            </a:pPr>
            <a:endParaRPr lang="en-IN" dirty="0">
              <a:latin typeface="Times New Roman" pitchFamily="18" charset="0"/>
              <a:cs typeface="Times New Roman" pitchFamily="18" charset="0"/>
            </a:endParaRPr>
          </a:p>
          <a:p>
            <a:pPr marL="0" indent="0">
              <a:buNone/>
            </a:pPr>
            <a:r>
              <a:rPr lang="en-IN" dirty="0">
                <a:latin typeface="Times New Roman" pitchFamily="18" charset="0"/>
                <a:cs typeface="Times New Roman" pitchFamily="18" charset="0"/>
              </a:rPr>
              <a:t>class col{</a:t>
            </a:r>
          </a:p>
          <a:p>
            <a:pPr marL="0" indent="0">
              <a:buNone/>
            </a:pPr>
            <a:r>
              <a:rPr lang="en-IN" dirty="0">
                <a:latin typeface="Times New Roman" pitchFamily="18" charset="0"/>
                <a:cs typeface="Times New Roman" pitchFamily="18" charset="0"/>
              </a:rPr>
              <a:t>public static void main(String[] </a:t>
            </a:r>
            <a:r>
              <a:rPr lang="en-IN" dirty="0" smtClean="0">
                <a:latin typeface="Times New Roman" pitchFamily="18" charset="0"/>
                <a:cs typeface="Times New Roman" pitchFamily="18" charset="0"/>
              </a:rPr>
              <a:t>args){</a:t>
            </a:r>
            <a:endParaRPr lang="en-IN" dirty="0">
              <a:latin typeface="Times New Roman" pitchFamily="18" charset="0"/>
              <a:cs typeface="Times New Roman" pitchFamily="18" charset="0"/>
            </a:endParaRPr>
          </a:p>
          <a:p>
            <a:pPr marL="0" indent="0">
              <a:buNone/>
            </a:pPr>
            <a:r>
              <a:rPr lang="en-IN" dirty="0">
                <a:latin typeface="Times New Roman" pitchFamily="18" charset="0"/>
                <a:cs typeface="Times New Roman" pitchFamily="18" charset="0"/>
              </a:rPr>
              <a:t>ArrayList l=new ArrayList();</a:t>
            </a:r>
          </a:p>
          <a:p>
            <a:pPr marL="0" indent="0">
              <a:buNone/>
            </a:pPr>
            <a:r>
              <a:rPr lang="en-IN" dirty="0">
                <a:latin typeface="Times New Roman" pitchFamily="18" charset="0"/>
                <a:cs typeface="Times New Roman" pitchFamily="18" charset="0"/>
              </a:rPr>
              <a:t>l.add("raju");</a:t>
            </a:r>
          </a:p>
          <a:p>
            <a:pPr marL="0" indent="0">
              <a:buNone/>
            </a:pPr>
            <a:r>
              <a:rPr lang="en-IN" dirty="0">
                <a:latin typeface="Times New Roman" pitchFamily="18" charset="0"/>
                <a:cs typeface="Times New Roman" pitchFamily="18" charset="0"/>
              </a:rPr>
              <a:t>l.add("raam");</a:t>
            </a:r>
          </a:p>
          <a:p>
            <a:pPr marL="0" indent="0">
              <a:buNone/>
            </a:pPr>
            <a:r>
              <a:rPr lang="en-IN" dirty="0">
                <a:latin typeface="Times New Roman" pitchFamily="18" charset="0"/>
                <a:cs typeface="Times New Roman" pitchFamily="18" charset="0"/>
              </a:rPr>
              <a:t>l.add("raheem");</a:t>
            </a:r>
          </a:p>
          <a:p>
            <a:pPr marL="0" indent="0">
              <a:buNone/>
            </a:pPr>
            <a:r>
              <a:rPr lang="en-IN" dirty="0">
                <a:latin typeface="Times New Roman" pitchFamily="18" charset="0"/>
                <a:cs typeface="Times New Roman" pitchFamily="18" charset="0"/>
              </a:rPr>
              <a:t>System.out.println(l);</a:t>
            </a:r>
          </a:p>
          <a:p>
            <a:pPr marL="0" indent="0">
              <a:buNone/>
            </a:pPr>
            <a:r>
              <a:rPr lang="en-IN" dirty="0">
                <a:latin typeface="Times New Roman" pitchFamily="18" charset="0"/>
                <a:cs typeface="Times New Roman" pitchFamily="18" charset="0"/>
              </a:rPr>
              <a:t>Collections.shuffle(l);</a:t>
            </a:r>
          </a:p>
          <a:p>
            <a:pPr marL="0" indent="0">
              <a:buNone/>
            </a:pPr>
            <a:r>
              <a:rPr lang="en-IN" dirty="0">
                <a:latin typeface="Times New Roman" pitchFamily="18" charset="0"/>
                <a:cs typeface="Times New Roman" pitchFamily="18" charset="0"/>
              </a:rPr>
              <a:t>System.out.println(l);</a:t>
            </a:r>
          </a:p>
          <a:p>
            <a:pPr marL="0" indent="0">
              <a:buNone/>
            </a:pPr>
            <a:r>
              <a:rPr lang="en-IN" dirty="0">
                <a:latin typeface="Times New Roman" pitchFamily="18" charset="0"/>
                <a:cs typeface="Times New Roman" pitchFamily="18" charset="0"/>
              </a:rPr>
              <a:t>}</a:t>
            </a:r>
          </a:p>
          <a:p>
            <a:pPr marL="0" indent="0">
              <a:buNone/>
            </a:pPr>
            <a:r>
              <a:rPr lang="en-IN" dirty="0">
                <a:latin typeface="Times New Roman" pitchFamily="18" charset="0"/>
                <a:cs typeface="Times New Roman" pitchFamily="18" charset="0"/>
              </a:rPr>
              <a:t>}</a:t>
            </a:r>
          </a:p>
        </p:txBody>
      </p:sp>
    </p:spTree>
    <p:extLst>
      <p:ext uri="{BB962C8B-B14F-4D97-AF65-F5344CB8AC3E}">
        <p14:creationId xmlns:p14="http://schemas.microsoft.com/office/powerpoint/2010/main" val="27369859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s</a:t>
            </a:r>
            <a:r>
              <a:rPr lang="en-US" sz="4000" b="1" dirty="0" smtClean="0">
                <a:latin typeface="Times New Roman" panose="02020603050405020304" pitchFamily="18" charset="0"/>
                <a:cs typeface="Times New Roman" panose="02020603050405020304" pitchFamily="18" charset="0"/>
              </a:rPr>
              <a:t>tatic import</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3539430"/>
          </a:xfrm>
          <a:prstGeom prst="rect">
            <a:avLst/>
          </a:prstGeom>
          <a:noFill/>
        </p:spPr>
        <p:txBody>
          <a:bodyPr wrap="square" rtlCol="0">
            <a:spAutoFit/>
          </a:bodyPr>
          <a:lstStyle/>
          <a:p>
            <a:pPr marL="457200" indent="-457200">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s</a:t>
            </a:r>
            <a:r>
              <a:rPr lang="en-IN" sz="2800" dirty="0" smtClean="0">
                <a:latin typeface="Times New Roman" panose="02020603050405020304" pitchFamily="18" charset="0"/>
                <a:cs typeface="Times New Roman" panose="02020603050405020304" pitchFamily="18" charset="0"/>
              </a:rPr>
              <a:t>tatic import allows programmer to access any static member of class directly.</a:t>
            </a:r>
          </a:p>
          <a:p>
            <a:pPr marL="457200" indent="-457200">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s</a:t>
            </a:r>
            <a:r>
              <a:rPr lang="en-IN" sz="2800" dirty="0" smtClean="0">
                <a:latin typeface="Times New Roman" panose="02020603050405020304" pitchFamily="18" charset="0"/>
                <a:cs typeface="Times New Roman" panose="02020603050405020304" pitchFamily="18" charset="0"/>
              </a:rPr>
              <a:t>tatic import was introduced from Java 5.</a:t>
            </a:r>
          </a:p>
          <a:p>
            <a:pPr marL="457200" indent="-457200">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s</a:t>
            </a:r>
            <a:r>
              <a:rPr lang="en-IN" sz="2800" dirty="0" smtClean="0">
                <a:latin typeface="Times New Roman" panose="02020603050405020304" pitchFamily="18" charset="0"/>
                <a:cs typeface="Times New Roman" panose="02020603050405020304" pitchFamily="18" charset="0"/>
              </a:rPr>
              <a:t>tatic import shorten the code.</a:t>
            </a:r>
          </a:p>
          <a:p>
            <a:endParaRPr lang="en-IN" sz="2800" dirty="0">
              <a:latin typeface="Times New Roman" panose="02020603050405020304" pitchFamily="18" charset="0"/>
              <a:cs typeface="Times New Roman" panose="02020603050405020304" pitchFamily="18" charset="0"/>
            </a:endParaRPr>
          </a:p>
          <a:p>
            <a:r>
              <a:rPr lang="en-IN" sz="2800" b="1" dirty="0" smtClean="0">
                <a:latin typeface="Times New Roman" panose="02020603050405020304" pitchFamily="18" charset="0"/>
                <a:cs typeface="Times New Roman" panose="02020603050405020304" pitchFamily="18" charset="0"/>
              </a:rPr>
              <a:t>Syntax:</a:t>
            </a:r>
          </a:p>
          <a:p>
            <a:r>
              <a:rPr lang="en-IN" sz="2800" b="1" dirty="0">
                <a:latin typeface="Times New Roman" panose="02020603050405020304" pitchFamily="18" charset="0"/>
                <a:cs typeface="Times New Roman" panose="02020603050405020304" pitchFamily="18" charset="0"/>
              </a:rPr>
              <a:t>	</a:t>
            </a:r>
            <a:r>
              <a:rPr lang="en-IN" sz="2800" dirty="0" smtClean="0">
                <a:latin typeface="Times New Roman" panose="02020603050405020304" pitchFamily="18" charset="0"/>
                <a:cs typeface="Times New Roman" panose="02020603050405020304" pitchFamily="18" charset="0"/>
              </a:rPr>
              <a:t>import static java.lang.Math.*;</a:t>
            </a:r>
          </a:p>
          <a:p>
            <a:r>
              <a:rPr lang="en-IN" sz="2800" b="1" dirty="0">
                <a:latin typeface="Times New Roman" panose="02020603050405020304" pitchFamily="18" charset="0"/>
                <a:cs typeface="Times New Roman" panose="02020603050405020304" pitchFamily="18" charset="0"/>
              </a:rPr>
              <a:t>	</a:t>
            </a:r>
            <a:r>
              <a:rPr lang="en-IN" sz="2800" dirty="0" smtClean="0">
                <a:latin typeface="Times New Roman" panose="02020603050405020304" pitchFamily="18" charset="0"/>
                <a:cs typeface="Times New Roman" panose="02020603050405020304" pitchFamily="18" charset="0"/>
              </a:rPr>
              <a:t>import static java.lang.System.*;</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151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Static import (contd.)</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523220"/>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Demo:</a:t>
            </a:r>
            <a:endParaRPr lang="en-IN" sz="28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746902"/>
            <a:ext cx="11577918" cy="4556880"/>
          </a:xfrm>
          <a:prstGeom prst="rect">
            <a:avLst/>
          </a:prstGeom>
        </p:spPr>
      </p:pic>
    </p:spTree>
    <p:extLst>
      <p:ext uri="{BB962C8B-B14F-4D97-AF65-F5344CB8AC3E}">
        <p14:creationId xmlns:p14="http://schemas.microsoft.com/office/powerpoint/2010/main" val="160725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2300" y="711200"/>
            <a:ext cx="10972800"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Classes and Objects</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22300" y="1610436"/>
            <a:ext cx="10972800" cy="3662541"/>
          </a:xfrm>
          <a:prstGeom prst="rect">
            <a:avLst/>
          </a:prstGeom>
          <a:noFill/>
        </p:spPr>
        <p:txBody>
          <a:bodyPr wrap="square" rtlCol="0">
            <a:spAutoFit/>
          </a:bodyPr>
          <a:lstStyle/>
          <a:p>
            <a:pPr marL="457200" indent="-457200">
              <a:buFont typeface="Wingdings" panose="05000000000000000000" pitchFamily="2" charset="2"/>
              <a:buChar char="Ø"/>
            </a:pPr>
            <a:endParaRPr lang="en-US" sz="2800" b="1" dirty="0" smtClean="0">
              <a:latin typeface="Times New Roman" panose="02020603050405020304" pitchFamily="18" charset="0"/>
              <a:cs typeface="Times New Roman" panose="02020603050405020304" pitchFamily="18" charset="0"/>
            </a:endParaRPr>
          </a:p>
          <a:p>
            <a:r>
              <a:rPr lang="en-US" sz="3600" dirty="0" smtClean="0">
                <a:latin typeface="Times New Roman" panose="02020603050405020304" pitchFamily="18" charset="0"/>
                <a:cs typeface="Times New Roman" panose="02020603050405020304" pitchFamily="18" charset="0"/>
              </a:rPr>
              <a:t>Definitions:</a:t>
            </a:r>
            <a:endParaRPr lang="en-US" sz="36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2800" b="1"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b="1" dirty="0" smtClean="0">
                <a:latin typeface="Times New Roman" panose="02020603050405020304" pitchFamily="18" charset="0"/>
                <a:cs typeface="Times New Roman" panose="02020603050405020304" pitchFamily="18" charset="0"/>
              </a:rPr>
              <a:t>Class</a:t>
            </a:r>
            <a:r>
              <a:rPr lang="en-US" sz="2800" dirty="0" smtClean="0">
                <a:latin typeface="Times New Roman" panose="02020603050405020304" pitchFamily="18" charset="0"/>
                <a:cs typeface="Times New Roman" panose="02020603050405020304" pitchFamily="18" charset="0"/>
              </a:rPr>
              <a:t> is a blueprint or template of an object.</a:t>
            </a:r>
          </a:p>
          <a:p>
            <a:pPr marL="1371600" lvl="2"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E.g.: blueprint of a building</a:t>
            </a:r>
          </a:p>
          <a:p>
            <a:pPr lvl="2"/>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b="1" dirty="0" smtClean="0">
                <a:latin typeface="Times New Roman" panose="02020603050405020304" pitchFamily="18" charset="0"/>
                <a:cs typeface="Times New Roman" panose="02020603050405020304" pitchFamily="18" charset="0"/>
              </a:rPr>
              <a:t>Object</a:t>
            </a:r>
            <a:r>
              <a:rPr lang="en-US" sz="2800" dirty="0" smtClean="0">
                <a:latin typeface="Times New Roman" panose="02020603050405020304" pitchFamily="18" charset="0"/>
                <a:cs typeface="Times New Roman" panose="02020603050405020304" pitchFamily="18" charset="0"/>
              </a:rPr>
              <a:t> is an instance of a class or any real world entity.</a:t>
            </a:r>
          </a:p>
          <a:p>
            <a:pPr marL="1371600" lvl="2"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E.g.: building</a:t>
            </a:r>
          </a:p>
        </p:txBody>
      </p:sp>
    </p:spTree>
    <p:extLst>
      <p:ext uri="{BB962C8B-B14F-4D97-AF65-F5344CB8AC3E}">
        <p14:creationId xmlns:p14="http://schemas.microsoft.com/office/powerpoint/2010/main" val="312958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Static import (contd.)</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23682"/>
            <a:ext cx="11577918" cy="523220"/>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Demo:</a:t>
            </a:r>
            <a:endParaRPr lang="en-IN" sz="28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746902"/>
            <a:ext cx="11577918" cy="4572638"/>
          </a:xfrm>
          <a:prstGeom prst="rect">
            <a:avLst/>
          </a:prstGeom>
        </p:spPr>
      </p:pic>
    </p:spTree>
    <p:extLst>
      <p:ext uri="{BB962C8B-B14F-4D97-AF65-F5344CB8AC3E}">
        <p14:creationId xmlns:p14="http://schemas.microsoft.com/office/powerpoint/2010/main" val="284495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Enums</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37129"/>
            <a:ext cx="11577918" cy="4832092"/>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Enums are user defined data types in which programmer fix some value.</a:t>
            </a:r>
          </a:p>
          <a:p>
            <a:endParaRPr lang="en-IN" sz="2800" b="1"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Enums were introduced from java 5.</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Enums can also be called as special type of class.</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Basically enums are used to fix a set of constrains.</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Enums can have constructors, methods and fields.</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Enums internally extends Enum class, so enums cannot extend any class but any number of interfaces can be implemented.</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Whenever compiler creates enum</a:t>
            </a:r>
            <a:r>
              <a:rPr lang="en-IN" sz="2800" dirty="0">
                <a:latin typeface="Times New Roman" panose="02020603050405020304" pitchFamily="18" charset="0"/>
                <a:cs typeface="Times New Roman" panose="02020603050405020304" pitchFamily="18" charset="0"/>
              </a:rPr>
              <a:t> </a:t>
            </a:r>
            <a:r>
              <a:rPr lang="en-IN" sz="2800" dirty="0" smtClean="0">
                <a:latin typeface="Times New Roman" panose="02020603050405020304" pitchFamily="18" charset="0"/>
                <a:cs typeface="Times New Roman" panose="02020603050405020304" pitchFamily="18" charset="0"/>
              </a:rPr>
              <a:t>it internally adds values() method.</a:t>
            </a:r>
          </a:p>
          <a:p>
            <a:pPr lvl="2"/>
            <a:r>
              <a:rPr lang="en-IN" sz="2800" dirty="0" smtClean="0">
                <a:latin typeface="Times New Roman" panose="02020603050405020304" pitchFamily="18" charset="0"/>
                <a:cs typeface="Times New Roman" panose="02020603050405020304" pitchFamily="18" charset="0"/>
              </a:rPr>
              <a:t>The values() methods returns an array containing all the values of the enum.</a:t>
            </a:r>
          </a:p>
        </p:txBody>
      </p:sp>
    </p:spTree>
    <p:extLst>
      <p:ext uri="{BB962C8B-B14F-4D97-AF65-F5344CB8AC3E}">
        <p14:creationId xmlns:p14="http://schemas.microsoft.com/office/powerpoint/2010/main" val="197151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Enums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37129"/>
            <a:ext cx="11577918" cy="523220"/>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Demo: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760348"/>
            <a:ext cx="11577918" cy="4586663"/>
          </a:xfrm>
          <a:prstGeom prst="rect">
            <a:avLst/>
          </a:prstGeom>
        </p:spPr>
      </p:pic>
    </p:spTree>
    <p:extLst>
      <p:ext uri="{BB962C8B-B14F-4D97-AF65-F5344CB8AC3E}">
        <p14:creationId xmlns:p14="http://schemas.microsoft.com/office/powerpoint/2010/main" val="381402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Enums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37129"/>
            <a:ext cx="11577918" cy="523220"/>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Demo:</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760349"/>
            <a:ext cx="11577918" cy="4525006"/>
          </a:xfrm>
          <a:prstGeom prst="rect">
            <a:avLst/>
          </a:prstGeom>
        </p:spPr>
      </p:pic>
    </p:spTree>
    <p:extLst>
      <p:ext uri="{BB962C8B-B14F-4D97-AF65-F5344CB8AC3E}">
        <p14:creationId xmlns:p14="http://schemas.microsoft.com/office/powerpoint/2010/main" val="106220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Var-args</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37129"/>
            <a:ext cx="11577918" cy="4832092"/>
          </a:xfrm>
          <a:prstGeom prst="rect">
            <a:avLst/>
          </a:prstGeom>
          <a:noFill/>
        </p:spPr>
        <p:txBody>
          <a:bodyPr wrap="square" rtlCol="0">
            <a:spAutoFit/>
          </a:bodyPr>
          <a:lstStyle/>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Var-args stands for </a:t>
            </a:r>
            <a:r>
              <a:rPr lang="en-IN" sz="2800" b="1" dirty="0" smtClean="0">
                <a:latin typeface="Times New Roman" panose="02020603050405020304" pitchFamily="18" charset="0"/>
                <a:cs typeface="Times New Roman" panose="02020603050405020304" pitchFamily="18" charset="0"/>
              </a:rPr>
              <a:t>Variable Arguments</a:t>
            </a:r>
            <a:r>
              <a:rPr lang="en-IN" sz="2800" dirty="0" smtClean="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Var-args is used to take ‘n’ number of inputs from the user.</a:t>
            </a:r>
          </a:p>
          <a:p>
            <a:pPr marL="914400" lvl="1" indent="-457200">
              <a:buFont typeface="Arial" panose="020B0604020202020204" pitchFamily="34" charset="0"/>
              <a:buChar char="•"/>
            </a:pPr>
            <a:r>
              <a:rPr lang="en-IN" sz="2800" dirty="0" smtClean="0">
                <a:latin typeface="Times New Roman" panose="02020603050405020304" pitchFamily="18" charset="0"/>
                <a:cs typeface="Times New Roman" panose="02020603050405020304" pitchFamily="18" charset="0"/>
              </a:rPr>
              <a:t>Where ‘n’ can be any number of arguments.</a:t>
            </a:r>
          </a:p>
          <a:p>
            <a:pPr marL="914400" lvl="1" indent="-457200">
              <a:buFont typeface="Arial" panose="020B0604020202020204" pitchFamily="34" charset="0"/>
              <a:buChar char="•"/>
            </a:pPr>
            <a:endParaRPr lang="en-IN" sz="2800" dirty="0" smtClean="0">
              <a:latin typeface="Times New Roman" panose="02020603050405020304" pitchFamily="18" charset="0"/>
              <a:cs typeface="Times New Roman" panose="02020603050405020304" pitchFamily="18" charset="0"/>
            </a:endParaRPr>
          </a:p>
          <a:p>
            <a:r>
              <a:rPr lang="en-IN" sz="2800" b="1" dirty="0" smtClean="0">
                <a:latin typeface="Times New Roman" panose="02020603050405020304" pitchFamily="18" charset="0"/>
                <a:cs typeface="Times New Roman" panose="02020603050405020304" pitchFamily="18" charset="0"/>
              </a:rPr>
              <a:t>Note: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In one method only one var-args is allowed.</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Only last argument in a method can be var-args.</a:t>
            </a:r>
          </a:p>
          <a:p>
            <a:endParaRPr lang="en-IN" sz="2800" dirty="0">
              <a:latin typeface="Times New Roman" panose="02020603050405020304" pitchFamily="18" charset="0"/>
              <a:cs typeface="Times New Roman" panose="02020603050405020304" pitchFamily="18" charset="0"/>
            </a:endParaRPr>
          </a:p>
          <a:p>
            <a:r>
              <a:rPr lang="en-IN" sz="2800" b="1" dirty="0" smtClean="0">
                <a:latin typeface="Times New Roman" panose="02020603050405020304" pitchFamily="18" charset="0"/>
                <a:cs typeface="Times New Roman" panose="02020603050405020304" pitchFamily="18" charset="0"/>
              </a:rPr>
              <a:t>Syntax:</a:t>
            </a:r>
          </a:p>
          <a:p>
            <a:r>
              <a:rPr lang="en-IN" sz="2800" dirty="0">
                <a:latin typeface="Times New Roman" panose="02020603050405020304" pitchFamily="18" charset="0"/>
                <a:cs typeface="Times New Roman" panose="02020603050405020304" pitchFamily="18" charset="0"/>
              </a:rPr>
              <a:t>	</a:t>
            </a:r>
            <a:r>
              <a:rPr lang="en-IN" sz="2800" dirty="0" smtClean="0">
                <a:latin typeface="Times New Roman" panose="02020603050405020304" pitchFamily="18" charset="0"/>
                <a:cs typeface="Times New Roman" panose="02020603050405020304" pitchFamily="18" charset="0"/>
              </a:rPr>
              <a:t>public void method(String s, int… a)		</a:t>
            </a:r>
            <a:r>
              <a:rPr lang="en-IN" sz="2800" b="1" dirty="0" smtClean="0">
                <a:latin typeface="Times New Roman" panose="02020603050405020304" pitchFamily="18" charset="0"/>
                <a:cs typeface="Times New Roman" panose="02020603050405020304" pitchFamily="18" charset="0"/>
              </a:rPr>
              <a:t>valid</a:t>
            </a:r>
          </a:p>
          <a:p>
            <a:r>
              <a:rPr lang="en-IN" sz="2800" dirty="0" smtClean="0">
                <a:latin typeface="Times New Roman" panose="02020603050405020304" pitchFamily="18" charset="0"/>
                <a:cs typeface="Times New Roman" panose="02020603050405020304" pitchFamily="18" charset="0"/>
              </a:rPr>
              <a:t>	public void method(int… a, String s)		</a:t>
            </a:r>
            <a:r>
              <a:rPr lang="en-IN" sz="2800" b="1" dirty="0" smtClean="0">
                <a:latin typeface="Times New Roman" panose="02020603050405020304" pitchFamily="18" charset="0"/>
                <a:cs typeface="Times New Roman" panose="02020603050405020304" pitchFamily="18" charset="0"/>
              </a:rPr>
              <a:t>invalid</a:t>
            </a:r>
            <a:endParaRPr lang="en-IN"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893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Var-args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37129"/>
            <a:ext cx="11577918" cy="523220"/>
          </a:xfrm>
          <a:prstGeom prst="rect">
            <a:avLst/>
          </a:prstGeom>
          <a:noFill/>
        </p:spPr>
        <p:txBody>
          <a:bodyPr wrap="square" rtlCol="0">
            <a:spAutoFit/>
          </a:bodyPr>
          <a:lstStyle/>
          <a:p>
            <a:pPr marL="457200" indent="-457200">
              <a:buFont typeface="Wingdings" panose="05000000000000000000" pitchFamily="2" charset="2"/>
              <a:buChar char="Ø"/>
            </a:pPr>
            <a:r>
              <a:rPr lang="en-IN" sz="2800" b="1" dirty="0" smtClean="0">
                <a:latin typeface="Times New Roman" panose="02020603050405020304" pitchFamily="18" charset="0"/>
                <a:cs typeface="Times New Roman" panose="02020603050405020304" pitchFamily="18" charset="0"/>
              </a:rPr>
              <a:t>Demo: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760349"/>
            <a:ext cx="11577918" cy="4573216"/>
          </a:xfrm>
          <a:prstGeom prst="rect">
            <a:avLst/>
          </a:prstGeom>
        </p:spPr>
      </p:pic>
    </p:spTree>
    <p:extLst>
      <p:ext uri="{BB962C8B-B14F-4D97-AF65-F5344CB8AC3E}">
        <p14:creationId xmlns:p14="http://schemas.microsoft.com/office/powerpoint/2010/main" val="97834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Var-args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37129"/>
            <a:ext cx="11577918" cy="523220"/>
          </a:xfrm>
          <a:prstGeom prst="rect">
            <a:avLst/>
          </a:prstGeom>
          <a:noFill/>
        </p:spPr>
        <p:txBody>
          <a:bodyPr wrap="square" rtlCol="0">
            <a:spAutoFit/>
          </a:bodyPr>
          <a:lstStyle/>
          <a:p>
            <a:pPr marL="457200" indent="-457200">
              <a:buFont typeface="Wingdings" panose="05000000000000000000" pitchFamily="2" charset="2"/>
              <a:buChar char="Ø"/>
            </a:pPr>
            <a:r>
              <a:rPr lang="en-IN" sz="2800" b="1" dirty="0" smtClean="0">
                <a:latin typeface="Times New Roman" panose="02020603050405020304" pitchFamily="18" charset="0"/>
                <a:cs typeface="Times New Roman" panose="02020603050405020304" pitchFamily="18" charset="0"/>
              </a:rPr>
              <a:t>Demo:</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760349"/>
            <a:ext cx="11577918" cy="4653898"/>
          </a:xfrm>
          <a:prstGeom prst="rect">
            <a:avLst/>
          </a:prstGeom>
        </p:spPr>
      </p:pic>
    </p:spTree>
    <p:extLst>
      <p:ext uri="{BB962C8B-B14F-4D97-AF65-F5344CB8AC3E}">
        <p14:creationId xmlns:p14="http://schemas.microsoft.com/office/powerpoint/2010/main" val="41068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2300" y="711200"/>
            <a:ext cx="10972800"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Classes and Objects(contd.)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22300" y="1624084"/>
            <a:ext cx="10972800" cy="3970318"/>
          </a:xfrm>
          <a:prstGeom prst="rect">
            <a:avLst/>
          </a:prstGeom>
          <a:noFill/>
        </p:spPr>
        <p:txBody>
          <a:bodyPr wrap="square" rtlCol="0">
            <a:spAutoFit/>
          </a:bodyPr>
          <a:lstStyle/>
          <a:p>
            <a:pPr marL="457200" indent="-4572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Class name and file name should be same if that class is ‘public’.</a:t>
            </a:r>
          </a:p>
          <a:p>
            <a:pPr marL="457200" indent="-4572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We can’t create more than one public class in a same file.</a:t>
            </a:r>
          </a:p>
          <a:p>
            <a:pPr marL="457200" indent="-4572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‘.java’ file is not converted to ‘.class’</a:t>
            </a:r>
          </a:p>
          <a:p>
            <a:pPr marL="457200" indent="-4572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‘.class’ file is made of every class regardless of ‘main method’ and ‘public class’.</a:t>
            </a:r>
          </a:p>
          <a:p>
            <a:pPr marL="457200" indent="-4572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We can create more than one ‘main method’ in a single file.</a:t>
            </a:r>
          </a:p>
          <a:p>
            <a:pPr marL="457200" indent="-4572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We can execute only that class which has ‘main method’.</a:t>
            </a:r>
          </a:p>
          <a:p>
            <a:pPr marL="457200" indent="-457200">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It’s a good practice to keep the main method in the class which has ‘business logic’.</a:t>
            </a:r>
          </a:p>
        </p:txBody>
      </p:sp>
    </p:spTree>
    <p:extLst>
      <p:ext uri="{BB962C8B-B14F-4D97-AF65-F5344CB8AC3E}">
        <p14:creationId xmlns:p14="http://schemas.microsoft.com/office/powerpoint/2010/main" val="395056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2300" y="711200"/>
            <a:ext cx="10972800"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Classes and Objects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22300" y="1678675"/>
            <a:ext cx="10972800" cy="646331"/>
          </a:xfrm>
          <a:prstGeom prst="rect">
            <a:avLst/>
          </a:prstGeom>
          <a:noFill/>
        </p:spPr>
        <p:txBody>
          <a:bodyPr wrap="square" rtlCol="0">
            <a:spAutoFit/>
          </a:bodyPr>
          <a:lstStyle/>
          <a:p>
            <a:r>
              <a:rPr lang="en-US" sz="3600" dirty="0" smtClean="0">
                <a:latin typeface="Times New Roman" panose="02020603050405020304" pitchFamily="18" charset="0"/>
                <a:cs typeface="Times New Roman" panose="02020603050405020304" pitchFamily="18" charset="0"/>
              </a:rPr>
              <a:t>Naming convention </a:t>
            </a:r>
            <a:r>
              <a:rPr lang="en-US" sz="3600" dirty="0">
                <a:latin typeface="Times New Roman" panose="02020603050405020304" pitchFamily="18" charset="0"/>
                <a:cs typeface="Times New Roman" panose="02020603050405020304" pitchFamily="18" charset="0"/>
              </a:rPr>
              <a:t>in </a:t>
            </a:r>
            <a:r>
              <a:rPr lang="en-US" sz="3600" dirty="0" smtClean="0">
                <a:latin typeface="Times New Roman" panose="02020603050405020304" pitchFamily="18" charset="0"/>
                <a:cs typeface="Times New Roman" panose="02020603050405020304" pitchFamily="18" charset="0"/>
              </a:rPr>
              <a:t>Java (CamelCase)</a:t>
            </a:r>
            <a:endParaRPr lang="en-US" sz="3600"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58169380"/>
              </p:ext>
            </p:extLst>
          </p:nvPr>
        </p:nvGraphicFramePr>
        <p:xfrm>
          <a:off x="2044700" y="2584595"/>
          <a:ext cx="8128000" cy="3470196"/>
        </p:xfrm>
        <a:graphic>
          <a:graphicData uri="http://schemas.openxmlformats.org/drawingml/2006/table">
            <a:tbl>
              <a:tblPr firstRow="1" bandRow="1">
                <a:tableStyleId>{3C2FFA5D-87B4-456A-9821-1D502468CF0F}</a:tableStyleId>
              </a:tblPr>
              <a:tblGrid>
                <a:gridCol w="4064000">
                  <a:extLst>
                    <a:ext uri="{9D8B030D-6E8A-4147-A177-3AD203B41FA5}">
                      <a16:colId xmlns:a16="http://schemas.microsoft.com/office/drawing/2014/main" xmlns="" val="3939903016"/>
                    </a:ext>
                  </a:extLst>
                </a:gridCol>
                <a:gridCol w="4064000">
                  <a:extLst>
                    <a:ext uri="{9D8B030D-6E8A-4147-A177-3AD203B41FA5}">
                      <a16:colId xmlns:a16="http://schemas.microsoft.com/office/drawing/2014/main" xmlns="" val="1016803793"/>
                    </a:ext>
                  </a:extLst>
                </a:gridCol>
              </a:tblGrid>
              <a:tr h="1156732">
                <a:tc>
                  <a:txBody>
                    <a:bodyPr/>
                    <a:lstStyle/>
                    <a:p>
                      <a:pPr algn="ctr">
                        <a:lnSpc>
                          <a:spcPct val="200000"/>
                        </a:lnSpc>
                      </a:pPr>
                      <a:r>
                        <a:rPr lang="en-US" sz="2800" dirty="0" smtClean="0">
                          <a:latin typeface="Times New Roman" panose="02020603050405020304" pitchFamily="18" charset="0"/>
                          <a:cs typeface="Times New Roman" panose="02020603050405020304" pitchFamily="18" charset="0"/>
                        </a:rPr>
                        <a:t>Noun</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lnSpc>
                          <a:spcPct val="200000"/>
                        </a:lnSpc>
                      </a:pPr>
                      <a:r>
                        <a:rPr lang="en-US" sz="2800" dirty="0" smtClean="0">
                          <a:solidFill>
                            <a:schemeClr val="bg1"/>
                          </a:solidFill>
                          <a:latin typeface="Times New Roman" panose="02020603050405020304" pitchFamily="18" charset="0"/>
                          <a:cs typeface="Times New Roman" panose="02020603050405020304" pitchFamily="18" charset="0"/>
                        </a:rPr>
                        <a:t>Class</a:t>
                      </a:r>
                      <a:r>
                        <a:rPr lang="en-US" sz="2800" baseline="0" dirty="0" smtClean="0">
                          <a:solidFill>
                            <a:schemeClr val="bg1"/>
                          </a:solidFill>
                          <a:latin typeface="Times New Roman" panose="02020603050405020304" pitchFamily="18" charset="0"/>
                          <a:cs typeface="Times New Roman" panose="02020603050405020304" pitchFamily="18" charset="0"/>
                        </a:rPr>
                        <a:t>Name</a:t>
                      </a:r>
                      <a:endParaRPr lang="en-US" sz="28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481464374"/>
                  </a:ext>
                </a:extLst>
              </a:tr>
              <a:tr h="1156732">
                <a:tc>
                  <a:txBody>
                    <a:bodyPr/>
                    <a:lstStyle/>
                    <a:p>
                      <a:pPr algn="ctr">
                        <a:lnSpc>
                          <a:spcPct val="200000"/>
                        </a:lnSpc>
                      </a:pPr>
                      <a:r>
                        <a:rPr lang="en-US" sz="2800" b="1" dirty="0" smtClean="0">
                          <a:solidFill>
                            <a:schemeClr val="bg1"/>
                          </a:solidFill>
                          <a:latin typeface="Times New Roman" panose="02020603050405020304" pitchFamily="18" charset="0"/>
                          <a:cs typeface="Times New Roman" panose="02020603050405020304" pitchFamily="18" charset="0"/>
                        </a:rPr>
                        <a:t>Verb</a:t>
                      </a:r>
                      <a:endParaRPr lang="en-US" sz="2800" b="1" dirty="0">
                        <a:solidFill>
                          <a:schemeClr val="bg1"/>
                        </a:solidFill>
                        <a:latin typeface="Times New Roman" panose="02020603050405020304" pitchFamily="18" charset="0"/>
                        <a:cs typeface="Times New Roman" panose="02020603050405020304" pitchFamily="18" charset="0"/>
                      </a:endParaRPr>
                    </a:p>
                  </a:txBody>
                  <a:tcPr>
                    <a:solidFill>
                      <a:schemeClr val="accent1">
                        <a:alpha val="30000"/>
                      </a:schemeClr>
                    </a:solidFill>
                  </a:tcPr>
                </a:tc>
                <a:tc>
                  <a:txBody>
                    <a:bodyPr/>
                    <a:lstStyle/>
                    <a:p>
                      <a:pPr algn="ctr">
                        <a:lnSpc>
                          <a:spcPct val="200000"/>
                        </a:lnSpc>
                      </a:pPr>
                      <a:r>
                        <a:rPr lang="en-US" sz="2800" b="1" dirty="0" smtClean="0">
                          <a:solidFill>
                            <a:schemeClr val="bg1"/>
                          </a:solidFill>
                          <a:latin typeface="Times New Roman" panose="02020603050405020304" pitchFamily="18" charset="0"/>
                          <a:cs typeface="Times New Roman" panose="02020603050405020304" pitchFamily="18" charset="0"/>
                        </a:rPr>
                        <a:t>methodName</a:t>
                      </a:r>
                      <a:endParaRPr lang="en-US" sz="2800" b="1" dirty="0">
                        <a:solidFill>
                          <a:schemeClr val="bg1"/>
                        </a:solidFill>
                        <a:latin typeface="Times New Roman" panose="02020603050405020304" pitchFamily="18" charset="0"/>
                        <a:cs typeface="Times New Roman" panose="02020603050405020304" pitchFamily="18" charset="0"/>
                      </a:endParaRPr>
                    </a:p>
                  </a:txBody>
                  <a:tcPr>
                    <a:solidFill>
                      <a:schemeClr val="accent1">
                        <a:alpha val="40000"/>
                      </a:schemeClr>
                    </a:solidFill>
                  </a:tcPr>
                </a:tc>
                <a:extLst>
                  <a:ext uri="{0D108BD9-81ED-4DB2-BD59-A6C34878D82A}">
                    <a16:rowId xmlns:a16="http://schemas.microsoft.com/office/drawing/2014/main" xmlns="" val="3733503843"/>
                  </a:ext>
                </a:extLst>
              </a:tr>
              <a:tr h="1156732">
                <a:tc>
                  <a:txBody>
                    <a:bodyPr/>
                    <a:lstStyle/>
                    <a:p>
                      <a:pPr algn="ctr">
                        <a:lnSpc>
                          <a:spcPct val="200000"/>
                        </a:lnSpc>
                      </a:pPr>
                      <a:r>
                        <a:rPr lang="en-US" sz="2800" b="1" dirty="0" smtClean="0">
                          <a:solidFill>
                            <a:schemeClr val="bg1"/>
                          </a:solidFill>
                          <a:latin typeface="Times New Roman" panose="02020603050405020304" pitchFamily="18" charset="0"/>
                          <a:cs typeface="Times New Roman" panose="02020603050405020304" pitchFamily="18" charset="0"/>
                        </a:rPr>
                        <a:t>Entity</a:t>
                      </a:r>
                      <a:endParaRPr lang="en-US" sz="28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lnSpc>
                          <a:spcPct val="200000"/>
                        </a:lnSpc>
                      </a:pPr>
                      <a:r>
                        <a:rPr lang="en-US" sz="2800" b="1" dirty="0" smtClean="0">
                          <a:solidFill>
                            <a:schemeClr val="bg1"/>
                          </a:solidFill>
                          <a:latin typeface="Times New Roman" panose="02020603050405020304" pitchFamily="18" charset="0"/>
                          <a:cs typeface="Times New Roman" panose="02020603050405020304" pitchFamily="18" charset="0"/>
                        </a:rPr>
                        <a:t>variable</a:t>
                      </a:r>
                      <a:endParaRPr lang="en-US" sz="2800" b="1"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517173069"/>
                  </a:ext>
                </a:extLst>
              </a:tr>
            </a:tbl>
          </a:graphicData>
        </a:graphic>
      </p:graphicFrame>
    </p:spTree>
    <p:extLst>
      <p:ext uri="{BB962C8B-B14F-4D97-AF65-F5344CB8AC3E}">
        <p14:creationId xmlns:p14="http://schemas.microsoft.com/office/powerpoint/2010/main" val="358195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711200"/>
            <a:ext cx="10960100" cy="5693866"/>
          </a:xfrm>
          <a:prstGeom prst="rect">
            <a:avLst/>
          </a:prstGeom>
          <a:noFill/>
        </p:spPr>
        <p:txBody>
          <a:bodyPr wrap="square" rtlCol="0">
            <a:spAutoFit/>
          </a:bodyPr>
          <a:lstStyle/>
          <a:p>
            <a:pPr marL="514350" indent="-514350">
              <a:buFont typeface="+mj-lt"/>
              <a:buAutoNum type="arabicPeriod" startAt="12"/>
            </a:pPr>
            <a:r>
              <a:rPr lang="en-US" sz="2800" dirty="0" smtClean="0">
                <a:latin typeface="Times New Roman" panose="02020603050405020304" pitchFamily="18" charset="0"/>
                <a:cs typeface="Times New Roman" panose="02020603050405020304" pitchFamily="18" charset="0"/>
              </a:rPr>
              <a:t>instance and static block</a:t>
            </a:r>
          </a:p>
          <a:p>
            <a:pPr marL="514350" indent="-514350">
              <a:buFont typeface="+mj-lt"/>
              <a:buAutoNum type="arabicPeriod" startAt="12"/>
            </a:pPr>
            <a:r>
              <a:rPr lang="en-US" sz="2800" dirty="0" smtClean="0">
                <a:latin typeface="Times New Roman" panose="02020603050405020304" pitchFamily="18" charset="0"/>
                <a:cs typeface="Times New Roman" panose="02020603050405020304" pitchFamily="18" charset="0"/>
              </a:rPr>
              <a:t>javap command</a:t>
            </a:r>
          </a:p>
          <a:p>
            <a:pPr marL="514350" indent="-514350">
              <a:buFont typeface="+mj-lt"/>
              <a:buAutoNum type="arabicPeriod" startAt="12"/>
            </a:pPr>
            <a:r>
              <a:rPr lang="en-US" sz="2800" dirty="0" smtClean="0">
                <a:latin typeface="Times New Roman" panose="02020603050405020304" pitchFamily="18" charset="0"/>
                <a:cs typeface="Times New Roman" panose="02020603050405020304" pitchFamily="18" charset="0"/>
              </a:rPr>
              <a:t>Data-types</a:t>
            </a:r>
          </a:p>
          <a:p>
            <a:pPr marL="514350" indent="-514350">
              <a:buFont typeface="+mj-lt"/>
              <a:buAutoNum type="arabicPeriod" startAt="12"/>
            </a:pPr>
            <a:r>
              <a:rPr lang="en-US" sz="2800" dirty="0" smtClean="0">
                <a:latin typeface="Times New Roman" panose="02020603050405020304" pitchFamily="18" charset="0"/>
                <a:cs typeface="Times New Roman" panose="02020603050405020304" pitchFamily="18" charset="0"/>
              </a:rPr>
              <a:t>Literals</a:t>
            </a:r>
          </a:p>
          <a:p>
            <a:pPr marL="514350" indent="-514350">
              <a:buFont typeface="+mj-lt"/>
              <a:buAutoNum type="arabicPeriod" startAt="12"/>
            </a:pPr>
            <a:r>
              <a:rPr lang="en-US" sz="2800" dirty="0" smtClean="0">
                <a:latin typeface="Times New Roman" panose="02020603050405020304" pitchFamily="18" charset="0"/>
                <a:cs typeface="Times New Roman" panose="02020603050405020304" pitchFamily="18" charset="0"/>
              </a:rPr>
              <a:t>Operators</a:t>
            </a:r>
          </a:p>
          <a:p>
            <a:pPr marL="514350" indent="-514350">
              <a:buFont typeface="+mj-lt"/>
              <a:buAutoNum type="arabicPeriod" startAt="12"/>
            </a:pPr>
            <a:r>
              <a:rPr lang="en-US" sz="2800" dirty="0" smtClean="0">
                <a:latin typeface="Times New Roman" panose="02020603050405020304" pitchFamily="18" charset="0"/>
                <a:cs typeface="Times New Roman" panose="02020603050405020304" pitchFamily="18" charset="0"/>
              </a:rPr>
              <a:t>Conditional statements</a:t>
            </a:r>
          </a:p>
          <a:p>
            <a:pPr marL="514350" indent="-514350">
              <a:buFont typeface="+mj-lt"/>
              <a:buAutoNum type="arabicPeriod" startAt="12"/>
            </a:pPr>
            <a:r>
              <a:rPr lang="en-US" sz="2800" dirty="0" smtClean="0">
                <a:latin typeface="Times New Roman" panose="02020603050405020304" pitchFamily="18" charset="0"/>
                <a:cs typeface="Times New Roman" panose="02020603050405020304" pitchFamily="18" charset="0"/>
              </a:rPr>
              <a:t>Loops</a:t>
            </a:r>
          </a:p>
          <a:p>
            <a:pPr marL="514350" indent="-514350">
              <a:buFont typeface="+mj-lt"/>
              <a:buAutoNum type="arabicPeriod" startAt="12"/>
            </a:pPr>
            <a:r>
              <a:rPr lang="en-US" sz="2800" dirty="0" smtClean="0">
                <a:latin typeface="Times New Roman" panose="02020603050405020304" pitchFamily="18" charset="0"/>
                <a:cs typeface="Times New Roman" panose="02020603050405020304" pitchFamily="18" charset="0"/>
              </a:rPr>
              <a:t>Enhanced for loop</a:t>
            </a:r>
          </a:p>
          <a:p>
            <a:pPr marL="514350" indent="-514350">
              <a:buFont typeface="+mj-lt"/>
              <a:buAutoNum type="arabicPeriod" startAt="12"/>
            </a:pPr>
            <a:r>
              <a:rPr lang="en-US" sz="2800" dirty="0" smtClean="0">
                <a:latin typeface="Times New Roman" panose="02020603050405020304" pitchFamily="18" charset="0"/>
                <a:cs typeface="Times New Roman" panose="02020603050405020304" pitchFamily="18" charset="0"/>
              </a:rPr>
              <a:t>Command line arguments</a:t>
            </a:r>
          </a:p>
          <a:p>
            <a:pPr marL="514350" indent="-514350">
              <a:buFont typeface="+mj-lt"/>
              <a:buAutoNum type="arabicPeriod" startAt="12"/>
            </a:pPr>
            <a:r>
              <a:rPr lang="en-US" sz="2800" dirty="0" smtClean="0">
                <a:latin typeface="Times New Roman" panose="02020603050405020304" pitchFamily="18" charset="0"/>
                <a:cs typeface="Times New Roman" panose="02020603050405020304" pitchFamily="18" charset="0"/>
              </a:rPr>
              <a:t>Wrapper classes</a:t>
            </a:r>
          </a:p>
          <a:p>
            <a:pPr marL="514350" indent="-514350">
              <a:buFont typeface="+mj-lt"/>
              <a:buAutoNum type="arabicPeriod" startAt="12"/>
            </a:pPr>
            <a:r>
              <a:rPr lang="en-US" sz="2800" dirty="0" smtClean="0">
                <a:latin typeface="Times New Roman" panose="02020603050405020304" pitchFamily="18" charset="0"/>
                <a:cs typeface="Times New Roman" panose="02020603050405020304" pitchFamily="18" charset="0"/>
              </a:rPr>
              <a:t>Keyword this</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accessing instance variables and methods</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invoking current class constructors of different argument</a:t>
            </a:r>
          </a:p>
        </p:txBody>
      </p:sp>
    </p:spTree>
    <p:extLst>
      <p:ext uri="{BB962C8B-B14F-4D97-AF65-F5344CB8AC3E}">
        <p14:creationId xmlns:p14="http://schemas.microsoft.com/office/powerpoint/2010/main" val="45183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2300" y="581538"/>
            <a:ext cx="10972800"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‘new’ keyword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136776" y="1304365"/>
            <a:ext cx="184731" cy="369332"/>
          </a:xfrm>
          <a:prstGeom prst="rect">
            <a:avLst/>
          </a:prstGeom>
          <a:noFill/>
        </p:spPr>
        <p:txBody>
          <a:bodyPr wrap="none" rtlCol="0">
            <a:spAutoFit/>
          </a:bodyPr>
          <a:lstStyle/>
          <a:p>
            <a:endParaRPr lang="en-IN" dirty="0"/>
          </a:p>
        </p:txBody>
      </p:sp>
      <p:sp>
        <p:nvSpPr>
          <p:cNvPr id="4" name="TextBox 3"/>
          <p:cNvSpPr txBox="1"/>
          <p:nvPr/>
        </p:nvSpPr>
        <p:spPr>
          <a:xfrm>
            <a:off x="353358" y="1304365"/>
            <a:ext cx="11510683" cy="954107"/>
          </a:xfrm>
          <a:prstGeom prst="rect">
            <a:avLst/>
          </a:prstGeom>
          <a:noFill/>
        </p:spPr>
        <p:txBody>
          <a:bodyPr wrap="square" rtlCol="0">
            <a:spAutoFit/>
          </a:bodyPr>
          <a:lstStyle/>
          <a:p>
            <a:pPr marL="457200" indent="-457200">
              <a:buFont typeface="Wingdings" pitchFamily="2" charset="2"/>
              <a:buChar char="Ø"/>
            </a:pPr>
            <a:r>
              <a:rPr lang="en-IN" sz="2800" dirty="0" smtClean="0">
                <a:latin typeface="Times New Roman" pitchFamily="18" charset="0"/>
                <a:cs typeface="Times New Roman" pitchFamily="18" charset="0"/>
              </a:rPr>
              <a:t>‘new’ keyword creates the object of a class.</a:t>
            </a:r>
          </a:p>
          <a:p>
            <a:pPr marL="457200" indent="-457200">
              <a:buFont typeface="Wingdings" pitchFamily="2" charset="2"/>
              <a:buChar char="Ø"/>
            </a:pPr>
            <a:r>
              <a:rPr lang="en-IN" sz="2800" dirty="0" smtClean="0">
                <a:latin typeface="Times New Roman" pitchFamily="18" charset="0"/>
                <a:cs typeface="Times New Roman" pitchFamily="18" charset="0"/>
              </a:rPr>
              <a:t>‘new’ keyword assigns memory when any object is created.</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357" y="2251431"/>
            <a:ext cx="11510683" cy="4109028"/>
          </a:xfrm>
          <a:prstGeom prst="rect">
            <a:avLst/>
          </a:prstGeom>
        </p:spPr>
      </p:pic>
    </p:spTree>
    <p:extLst>
      <p:ext uri="{BB962C8B-B14F-4D97-AF65-F5344CB8AC3E}">
        <p14:creationId xmlns:p14="http://schemas.microsoft.com/office/powerpoint/2010/main" val="377620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2300" y="581538"/>
            <a:ext cx="10972800"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‘new’ keyword (contd.)</a:t>
            </a:r>
            <a:endParaRPr lang="en-US" sz="40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289424"/>
            <a:ext cx="11524130" cy="5003800"/>
          </a:xfrm>
          <a:prstGeom prst="rect">
            <a:avLst/>
          </a:prstGeom>
        </p:spPr>
      </p:pic>
    </p:spTree>
    <p:extLst>
      <p:ext uri="{BB962C8B-B14F-4D97-AF65-F5344CB8AC3E}">
        <p14:creationId xmlns:p14="http://schemas.microsoft.com/office/powerpoint/2010/main" val="96755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2300" y="581538"/>
            <a:ext cx="10972800"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j</a:t>
            </a:r>
            <a:r>
              <a:rPr lang="en-US" sz="4000" b="1" dirty="0" smtClean="0">
                <a:latin typeface="Times New Roman" panose="02020603050405020304" pitchFamily="18" charset="0"/>
                <a:cs typeface="Times New Roman" panose="02020603050405020304" pitchFamily="18" charset="0"/>
              </a:rPr>
              <a:t>avac and java command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89424"/>
            <a:ext cx="11551024" cy="2246769"/>
          </a:xfrm>
          <a:prstGeom prst="rect">
            <a:avLst/>
          </a:prstGeom>
          <a:noFill/>
        </p:spPr>
        <p:txBody>
          <a:bodyPr wrap="square" rtlCol="0">
            <a:spAutoFit/>
          </a:bodyPr>
          <a:lstStyle/>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javac is a component of JDK.</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It is used to compile the program i.e. it checks the syntactical errors and converts source code into byte code.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java is a component of JDK as well as JRE.</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It is used to run the “.class’ file i.e. it converts byte code into machine code.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457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2300" y="581538"/>
            <a:ext cx="10972800"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Constructors and overloading constructors</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22729" y="1295685"/>
            <a:ext cx="11524130" cy="4832092"/>
          </a:xfrm>
          <a:prstGeom prst="rect">
            <a:avLst/>
          </a:prstGeom>
          <a:noFill/>
        </p:spPr>
        <p:txBody>
          <a:bodyPr wrap="square" rtlCol="0">
            <a:spAutoFit/>
          </a:bodyPr>
          <a:lstStyle/>
          <a:p>
            <a:r>
              <a:rPr lang="en-IN" sz="2800" b="1" dirty="0" smtClean="0">
                <a:latin typeface="Times New Roman" pitchFamily="18" charset="0"/>
                <a:cs typeface="Times New Roman" pitchFamily="18" charset="0"/>
              </a:rPr>
              <a:t>Constructors are a kind of special method.</a:t>
            </a:r>
          </a:p>
          <a:p>
            <a:pPr marL="914400" lvl="1" indent="-457200">
              <a:buFont typeface="Wingdings" pitchFamily="2" charset="2"/>
              <a:buChar char="Ø"/>
            </a:pPr>
            <a:r>
              <a:rPr lang="en-IN" sz="2800" dirty="0" smtClean="0">
                <a:latin typeface="Times New Roman" pitchFamily="18" charset="0"/>
                <a:cs typeface="Times New Roman" pitchFamily="18" charset="0"/>
              </a:rPr>
              <a:t>Constructors must have the same name as the class itself whereas methods can have any name including the class name.</a:t>
            </a:r>
          </a:p>
          <a:p>
            <a:pPr marL="914400" lvl="1" indent="-457200">
              <a:buFont typeface="Wingdings" pitchFamily="2" charset="2"/>
              <a:buChar char="Ø"/>
            </a:pPr>
            <a:r>
              <a:rPr lang="en-IN" sz="2800" dirty="0" smtClean="0">
                <a:latin typeface="Times New Roman" pitchFamily="18" charset="0"/>
                <a:cs typeface="Times New Roman" pitchFamily="18" charset="0"/>
              </a:rPr>
              <a:t>There is no need of calling constructors, unlike methods constructors are automatically called when we create object of the class.</a:t>
            </a:r>
          </a:p>
          <a:p>
            <a:pPr marL="914400" lvl="1" indent="-457200">
              <a:buFont typeface="Wingdings" pitchFamily="2" charset="2"/>
              <a:buChar char="Ø"/>
            </a:pPr>
            <a:r>
              <a:rPr lang="en-IN" sz="2800" dirty="0" smtClean="0">
                <a:latin typeface="Times New Roman" pitchFamily="18" charset="0"/>
                <a:cs typeface="Times New Roman" pitchFamily="18" charset="0"/>
              </a:rPr>
              <a:t>We can invoke methods ‘n’ number of times but constructors can be invoked only once i.e. during the creation of object.</a:t>
            </a:r>
          </a:p>
          <a:p>
            <a:pPr marL="914400" lvl="1" indent="-457200">
              <a:buFont typeface="Wingdings" pitchFamily="2" charset="2"/>
              <a:buChar char="Ø"/>
            </a:pPr>
            <a:r>
              <a:rPr lang="en-IN" sz="2800" dirty="0" smtClean="0">
                <a:latin typeface="Times New Roman" pitchFamily="18" charset="0"/>
                <a:cs typeface="Times New Roman" pitchFamily="18" charset="0"/>
              </a:rPr>
              <a:t>We can put any logic in constructors alike methods.</a:t>
            </a:r>
          </a:p>
          <a:p>
            <a:pPr marL="914400" lvl="1" indent="-457200">
              <a:buFont typeface="Wingdings" pitchFamily="2" charset="2"/>
              <a:buChar char="Ø"/>
            </a:pPr>
            <a:r>
              <a:rPr lang="en-IN" sz="2800" dirty="0" smtClean="0">
                <a:latin typeface="Times New Roman" pitchFamily="18" charset="0"/>
                <a:cs typeface="Times New Roman" pitchFamily="18" charset="0"/>
              </a:rPr>
              <a:t>Return type can’t be used with constructors.</a:t>
            </a:r>
          </a:p>
          <a:p>
            <a:pPr marL="914400" lvl="1" indent="-457200">
              <a:buFont typeface="Wingdings" pitchFamily="2" charset="2"/>
              <a:buChar char="Ø"/>
            </a:pPr>
            <a:r>
              <a:rPr lang="en-IN" sz="2800" dirty="0" smtClean="0">
                <a:latin typeface="Times New Roman" pitchFamily="18" charset="0"/>
                <a:cs typeface="Times New Roman" pitchFamily="18" charset="0"/>
              </a:rPr>
              <a:t>If return type(s) are used with constructors then it behaves like method.</a:t>
            </a:r>
          </a:p>
          <a:p>
            <a:pPr marL="914400" lvl="1" indent="-457200">
              <a:buFont typeface="Wingdings" pitchFamily="2" charset="2"/>
              <a:buChar char="Ø"/>
            </a:pPr>
            <a:r>
              <a:rPr lang="en-IN" sz="2800" dirty="0" smtClean="0">
                <a:latin typeface="Times New Roman" pitchFamily="18" charset="0"/>
                <a:cs typeface="Times New Roman" pitchFamily="18" charset="0"/>
              </a:rPr>
              <a:t>Non-access modifiers can’t be used with constructors.</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250198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581538"/>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Constructors and overloading constructors (contd.)</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89424"/>
            <a:ext cx="11577918" cy="4955203"/>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Default Constructor:</a:t>
            </a:r>
          </a:p>
          <a:p>
            <a:r>
              <a:rPr lang="en-IN" sz="3600" b="1" dirty="0">
                <a:latin typeface="Times New Roman" pitchFamily="18" charset="0"/>
                <a:cs typeface="Times New Roman" pitchFamily="18" charset="0"/>
              </a:rPr>
              <a:t>	</a:t>
            </a:r>
            <a:r>
              <a:rPr lang="en-IN" sz="3600" b="1" dirty="0" smtClean="0">
                <a:latin typeface="Times New Roman" pitchFamily="18" charset="0"/>
                <a:cs typeface="Times New Roman" pitchFamily="18" charset="0"/>
              </a:rPr>
              <a:t>	</a:t>
            </a:r>
            <a:r>
              <a:rPr lang="en-IN" sz="2800" dirty="0" smtClean="0">
                <a:latin typeface="Times New Roman" pitchFamily="18" charset="0"/>
                <a:cs typeface="Times New Roman" pitchFamily="18" charset="0"/>
              </a:rPr>
              <a:t>Default constructor is provided by compiler, which is always empty and if any constructor is declared explicitly then no default constructor is provided.</a:t>
            </a:r>
          </a:p>
          <a:p>
            <a:r>
              <a:rPr lang="en-IN" sz="3600" b="1" dirty="0" smtClean="0">
                <a:latin typeface="Times New Roman" pitchFamily="18" charset="0"/>
                <a:cs typeface="Times New Roman" pitchFamily="18" charset="0"/>
              </a:rPr>
              <a:t>Constructor Overloading:</a:t>
            </a:r>
          </a:p>
          <a:p>
            <a:r>
              <a:rPr lang="en-IN" sz="3600" b="1" dirty="0" smtClean="0">
                <a:latin typeface="Times New Roman" pitchFamily="18" charset="0"/>
                <a:cs typeface="Times New Roman" pitchFamily="18" charset="0"/>
              </a:rPr>
              <a:t>		</a:t>
            </a:r>
            <a:r>
              <a:rPr lang="en-IN" sz="2800" dirty="0" smtClean="0">
                <a:latin typeface="Times New Roman" pitchFamily="18" charset="0"/>
                <a:cs typeface="Times New Roman" pitchFamily="18" charset="0"/>
              </a:rPr>
              <a:t>Constructor overloading is the phenomenon of creating more than one constructor with same name but with different parameter list in the same class.</a:t>
            </a:r>
          </a:p>
          <a:p>
            <a:endParaRPr lang="en-IN" sz="2800" b="1" dirty="0" smtClean="0">
              <a:latin typeface="Times New Roman" pitchFamily="18" charset="0"/>
              <a:cs typeface="Times New Roman" pitchFamily="18" charset="0"/>
            </a:endParaRPr>
          </a:p>
          <a:p>
            <a:pPr marL="457200" indent="-457200">
              <a:buFont typeface="Wingdings" pitchFamily="2" charset="2"/>
              <a:buChar char="Ø"/>
            </a:pPr>
            <a:r>
              <a:rPr lang="en-IN" sz="2800" dirty="0" smtClean="0">
                <a:latin typeface="Times New Roman" pitchFamily="18" charset="0"/>
                <a:cs typeface="Times New Roman" pitchFamily="18" charset="0"/>
              </a:rPr>
              <a:t>We can’t override a constructor where method overriding is possible.</a:t>
            </a:r>
            <a:endParaRPr lang="en-IN" sz="3200" dirty="0">
              <a:latin typeface="Times New Roman" pitchFamily="18" charset="0"/>
              <a:cs typeface="Times New Roman" pitchFamily="18" charset="0"/>
            </a:endParaRPr>
          </a:p>
        </p:txBody>
      </p:sp>
    </p:spTree>
    <p:extLst>
      <p:ext uri="{BB962C8B-B14F-4D97-AF65-F5344CB8AC3E}">
        <p14:creationId xmlns:p14="http://schemas.microsoft.com/office/powerpoint/2010/main" val="180693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581538"/>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Constructors and overloading constructors (contd.)</a:t>
            </a:r>
            <a:endParaRPr lang="en-US" sz="40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289424"/>
            <a:ext cx="11577918" cy="5111376"/>
          </a:xfrm>
          <a:prstGeom prst="rect">
            <a:avLst/>
          </a:prstGeom>
        </p:spPr>
      </p:pic>
    </p:spTree>
    <p:extLst>
      <p:ext uri="{BB962C8B-B14F-4D97-AF65-F5344CB8AC3E}">
        <p14:creationId xmlns:p14="http://schemas.microsoft.com/office/powerpoint/2010/main" val="216237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581538"/>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Constructors and overloading constructors (contd.)</a:t>
            </a:r>
            <a:endParaRPr lang="en-US" sz="40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289424"/>
            <a:ext cx="11577918" cy="4935196"/>
          </a:xfrm>
          <a:prstGeom prst="rect">
            <a:avLst/>
          </a:prstGeom>
        </p:spPr>
      </p:pic>
    </p:spTree>
    <p:extLst>
      <p:ext uri="{BB962C8B-B14F-4D97-AF65-F5344CB8AC3E}">
        <p14:creationId xmlns:p14="http://schemas.microsoft.com/office/powerpoint/2010/main" val="152025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instance and static variables</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733177"/>
            <a:ext cx="11577918" cy="4832092"/>
          </a:xfrm>
          <a:prstGeom prst="rect">
            <a:avLst/>
          </a:prstGeom>
          <a:noFill/>
        </p:spPr>
        <p:txBody>
          <a:bodyPr wrap="square" rtlCol="0">
            <a:spAutoFit/>
          </a:bodyPr>
          <a:lstStyle/>
          <a:p>
            <a:pPr marL="457200" indent="-457200">
              <a:buFont typeface="Wingdings" pitchFamily="2" charset="2"/>
              <a:buChar char="Ø"/>
            </a:pPr>
            <a:r>
              <a:rPr lang="en-IN" sz="2800" dirty="0" smtClean="0">
                <a:latin typeface="Times New Roman" pitchFamily="18" charset="0"/>
                <a:cs typeface="Times New Roman" pitchFamily="18" charset="0"/>
              </a:rPr>
              <a:t>Instance variables are declared inside a class but outside any block like methods or constructors.</a:t>
            </a:r>
          </a:p>
          <a:p>
            <a:pPr marL="457200" indent="-457200">
              <a:buFont typeface="Wingdings" pitchFamily="2" charset="2"/>
              <a:buChar char="Ø"/>
            </a:pPr>
            <a:r>
              <a:rPr lang="en-IN" sz="2800" dirty="0" smtClean="0">
                <a:latin typeface="Times New Roman" pitchFamily="18" charset="0"/>
                <a:cs typeface="Times New Roman" pitchFamily="18" charset="0"/>
              </a:rPr>
              <a:t>Instance variables are created when an object is created and destroys when the object is destroyed.</a:t>
            </a:r>
          </a:p>
          <a:p>
            <a:pPr marL="457200" indent="-457200">
              <a:buFont typeface="Wingdings" pitchFamily="2" charset="2"/>
              <a:buChar char="Ø"/>
            </a:pPr>
            <a:r>
              <a:rPr lang="en-IN" sz="2800" dirty="0" smtClean="0">
                <a:latin typeface="Times New Roman" pitchFamily="18" charset="0"/>
                <a:cs typeface="Times New Roman" pitchFamily="18" charset="0"/>
              </a:rPr>
              <a:t>Instance variables are stored in heap memory.</a:t>
            </a:r>
          </a:p>
          <a:p>
            <a:pPr marL="457200" indent="-457200">
              <a:buFont typeface="Wingdings" pitchFamily="2" charset="2"/>
              <a:buChar char="Ø"/>
            </a:pPr>
            <a:r>
              <a:rPr lang="en-IN" sz="2800" dirty="0" smtClean="0">
                <a:latin typeface="Times New Roman" pitchFamily="18" charset="0"/>
                <a:cs typeface="Times New Roman" pitchFamily="18" charset="0"/>
              </a:rPr>
              <a:t>The scope of instance variables is throughout the class.</a:t>
            </a:r>
          </a:p>
          <a:p>
            <a:pPr marL="457200" indent="-457200">
              <a:buFont typeface="Wingdings" pitchFamily="2" charset="2"/>
              <a:buChar char="Ø"/>
            </a:pPr>
            <a:r>
              <a:rPr lang="en-IN" sz="2800" dirty="0" smtClean="0">
                <a:latin typeface="Times New Roman" pitchFamily="18" charset="0"/>
                <a:cs typeface="Times New Roman" pitchFamily="18" charset="0"/>
              </a:rPr>
              <a:t>Instance variables can be directly invoked by calling the variable name.</a:t>
            </a:r>
          </a:p>
          <a:p>
            <a:pPr marL="457200" indent="-457200">
              <a:buFont typeface="Wingdings" pitchFamily="2" charset="2"/>
              <a:buChar char="Ø"/>
            </a:pPr>
            <a:r>
              <a:rPr lang="en-IN" sz="2800" dirty="0" smtClean="0">
                <a:latin typeface="Times New Roman" pitchFamily="18" charset="0"/>
                <a:cs typeface="Times New Roman" pitchFamily="18" charset="0"/>
              </a:rPr>
              <a:t>Default values of instance variables:</a:t>
            </a:r>
          </a:p>
          <a:p>
            <a:pPr marL="914400" lvl="1" indent="-457200">
              <a:buFont typeface="Arial" pitchFamily="34" charset="0"/>
              <a:buChar char="•"/>
            </a:pPr>
            <a:r>
              <a:rPr lang="en-IN" sz="2800" dirty="0" smtClean="0">
                <a:latin typeface="Times New Roman" pitchFamily="18" charset="0"/>
                <a:cs typeface="Times New Roman" pitchFamily="18" charset="0"/>
              </a:rPr>
              <a:t>int</a:t>
            </a:r>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	 ‘0’</a:t>
            </a:r>
          </a:p>
          <a:p>
            <a:pPr marL="914400" lvl="1" indent="-457200">
              <a:buFont typeface="Arial" pitchFamily="34" charset="0"/>
              <a:buChar char="•"/>
            </a:pPr>
            <a:r>
              <a:rPr lang="en-IN" sz="2800" dirty="0">
                <a:latin typeface="Times New Roman" pitchFamily="18" charset="0"/>
                <a:cs typeface="Times New Roman" pitchFamily="18" charset="0"/>
              </a:rPr>
              <a:t>b</a:t>
            </a:r>
            <a:r>
              <a:rPr lang="en-IN" sz="2800" dirty="0" smtClean="0">
                <a:latin typeface="Times New Roman" pitchFamily="18" charset="0"/>
                <a:cs typeface="Times New Roman" pitchFamily="18" charset="0"/>
              </a:rPr>
              <a:t>oolean 	‘false’</a:t>
            </a:r>
          </a:p>
          <a:p>
            <a:pPr marL="914400" lvl="1" indent="-457200">
              <a:buFont typeface="Arial" pitchFamily="34" charset="0"/>
              <a:buChar char="•"/>
            </a:pPr>
            <a:r>
              <a:rPr lang="en-IN" sz="2800" dirty="0" smtClean="0">
                <a:latin typeface="Times New Roman" pitchFamily="18" charset="0"/>
                <a:cs typeface="Times New Roman" pitchFamily="18" charset="0"/>
              </a:rPr>
              <a:t>String		‘null’ </a:t>
            </a:r>
            <a:endParaRPr lang="en-IN" sz="2800" dirty="0">
              <a:latin typeface="Times New Roman" pitchFamily="18" charset="0"/>
              <a:cs typeface="Times New Roman" pitchFamily="18" charset="0"/>
            </a:endParaRPr>
          </a:p>
        </p:txBody>
      </p:sp>
      <p:sp>
        <p:nvSpPr>
          <p:cNvPr id="4" name="TextBox 3"/>
          <p:cNvSpPr txBox="1"/>
          <p:nvPr/>
        </p:nvSpPr>
        <p:spPr>
          <a:xfrm>
            <a:off x="457200" y="1128059"/>
            <a:ext cx="11430000" cy="646331"/>
          </a:xfrm>
          <a:prstGeom prst="rect">
            <a:avLst/>
          </a:prstGeom>
          <a:noFill/>
        </p:spPr>
        <p:txBody>
          <a:bodyPr wrap="square" rtlCol="0">
            <a:spAutoFit/>
          </a:bodyPr>
          <a:lstStyle/>
          <a:p>
            <a:r>
              <a:rPr lang="en-IN" sz="3600" b="1" dirty="0">
                <a:latin typeface="Times New Roman" pitchFamily="18" charset="0"/>
                <a:cs typeface="Times New Roman" pitchFamily="18" charset="0"/>
              </a:rPr>
              <a:t>i</a:t>
            </a:r>
            <a:r>
              <a:rPr lang="en-IN" sz="3600" b="1" dirty="0" smtClean="0">
                <a:latin typeface="Times New Roman" pitchFamily="18" charset="0"/>
                <a:cs typeface="Times New Roman" pitchFamily="18" charset="0"/>
              </a:rPr>
              <a:t>nstance variables:</a:t>
            </a:r>
            <a:endParaRPr lang="en-IN" sz="3600" b="1" dirty="0">
              <a:latin typeface="Times New Roman" pitchFamily="18" charset="0"/>
              <a:cs typeface="Times New Roman" pitchFamily="18" charset="0"/>
            </a:endParaRPr>
          </a:p>
        </p:txBody>
      </p:sp>
    </p:spTree>
    <p:extLst>
      <p:ext uri="{BB962C8B-B14F-4D97-AF65-F5344CB8AC3E}">
        <p14:creationId xmlns:p14="http://schemas.microsoft.com/office/powerpoint/2010/main" val="276815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instance and static variables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57200" y="1128059"/>
            <a:ext cx="11430000" cy="646331"/>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static variables:</a:t>
            </a:r>
            <a:endParaRPr lang="en-IN" sz="3600" b="1" dirty="0">
              <a:latin typeface="Times New Roman" pitchFamily="18" charset="0"/>
              <a:cs typeface="Times New Roman" pitchFamily="18" charset="0"/>
            </a:endParaRPr>
          </a:p>
        </p:txBody>
      </p:sp>
      <p:sp>
        <p:nvSpPr>
          <p:cNvPr id="4" name="TextBox 3"/>
          <p:cNvSpPr txBox="1"/>
          <p:nvPr/>
        </p:nvSpPr>
        <p:spPr>
          <a:xfrm>
            <a:off x="309282" y="1733177"/>
            <a:ext cx="11577918" cy="4401205"/>
          </a:xfrm>
          <a:prstGeom prst="rect">
            <a:avLst/>
          </a:prstGeom>
          <a:noFill/>
        </p:spPr>
        <p:txBody>
          <a:bodyPr wrap="square" rtlCol="0">
            <a:spAutoFit/>
          </a:bodyPr>
          <a:lstStyle/>
          <a:p>
            <a:pPr marL="457200" indent="-457200">
              <a:buFont typeface="Wingdings" pitchFamily="2" charset="2"/>
              <a:buChar char="Ø"/>
            </a:pPr>
            <a:r>
              <a:rPr lang="en-IN" sz="2800" dirty="0" smtClean="0">
                <a:latin typeface="Times New Roman" pitchFamily="18" charset="0"/>
                <a:cs typeface="Times New Roman" pitchFamily="18" charset="0"/>
              </a:rPr>
              <a:t>Static variables are also called as ‘Class variables’.</a:t>
            </a:r>
          </a:p>
          <a:p>
            <a:pPr marL="457200" indent="-457200">
              <a:buFont typeface="Wingdings" pitchFamily="2" charset="2"/>
              <a:buChar char="Ø"/>
            </a:pPr>
            <a:r>
              <a:rPr lang="en-IN" sz="2800" dirty="0" smtClean="0">
                <a:latin typeface="Times New Roman" pitchFamily="18" charset="0"/>
                <a:cs typeface="Times New Roman" pitchFamily="18" charset="0"/>
              </a:rPr>
              <a:t>Static variables are declared inside a class with ‘static’ keyword, but outside any block like methods or constructor.</a:t>
            </a:r>
          </a:p>
          <a:p>
            <a:pPr marL="457200" indent="-457200">
              <a:buFont typeface="Wingdings" pitchFamily="2" charset="2"/>
              <a:buChar char="Ø"/>
            </a:pPr>
            <a:r>
              <a:rPr lang="en-IN" sz="2800" dirty="0" smtClean="0">
                <a:latin typeface="Times New Roman" pitchFamily="18" charset="0"/>
                <a:cs typeface="Times New Roman" pitchFamily="18" charset="0"/>
              </a:rPr>
              <a:t>Static variables have only one copy throughout the class regardless of number of object created.</a:t>
            </a:r>
          </a:p>
          <a:p>
            <a:pPr marL="457200" indent="-457200">
              <a:buFont typeface="Wingdings" pitchFamily="2" charset="2"/>
              <a:buChar char="Ø"/>
            </a:pPr>
            <a:r>
              <a:rPr lang="en-IN" sz="2800" dirty="0" smtClean="0">
                <a:latin typeface="Times New Roman" pitchFamily="18" charset="0"/>
                <a:cs typeface="Times New Roman" pitchFamily="18" charset="0"/>
              </a:rPr>
              <a:t>Static variables are stored in static memory.</a:t>
            </a:r>
          </a:p>
          <a:p>
            <a:pPr marL="457200" indent="-457200">
              <a:buFont typeface="Wingdings" pitchFamily="2" charset="2"/>
              <a:buChar char="Ø"/>
            </a:pPr>
            <a:r>
              <a:rPr lang="en-IN" sz="2800" dirty="0" smtClean="0">
                <a:latin typeface="Times New Roman" pitchFamily="18" charset="0"/>
                <a:cs typeface="Times New Roman" pitchFamily="18" charset="0"/>
              </a:rPr>
              <a:t>It is mostly used to declare constants.</a:t>
            </a:r>
          </a:p>
          <a:p>
            <a:pPr marL="457200" indent="-457200">
              <a:buFont typeface="Wingdings" pitchFamily="2" charset="2"/>
              <a:buChar char="Ø"/>
            </a:pPr>
            <a:r>
              <a:rPr lang="en-IN" sz="2800" dirty="0">
                <a:latin typeface="Times New Roman" pitchFamily="18" charset="0"/>
                <a:cs typeface="Times New Roman" pitchFamily="18" charset="0"/>
              </a:rPr>
              <a:t>Default values of </a:t>
            </a:r>
            <a:r>
              <a:rPr lang="en-IN" sz="2800" dirty="0" smtClean="0">
                <a:latin typeface="Times New Roman" pitchFamily="18" charset="0"/>
                <a:cs typeface="Times New Roman" pitchFamily="18" charset="0"/>
              </a:rPr>
              <a:t>static variables</a:t>
            </a:r>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are same as instance variables.</a:t>
            </a:r>
          </a:p>
          <a:p>
            <a:pPr marL="457200" indent="-457200">
              <a:buFont typeface="Wingdings" pitchFamily="2" charset="2"/>
              <a:buChar char="Ø"/>
            </a:pPr>
            <a:r>
              <a:rPr lang="en-IN" sz="2800" dirty="0" smtClean="0">
                <a:latin typeface="Times New Roman" pitchFamily="18" charset="0"/>
                <a:cs typeface="Times New Roman" pitchFamily="18" charset="0"/>
              </a:rPr>
              <a:t>Static variables can be invoked by calling the class name.</a:t>
            </a:r>
          </a:p>
          <a:p>
            <a:pPr marL="914400" lvl="1" indent="-457200">
              <a:buFont typeface="Arial" pitchFamily="34" charset="0"/>
              <a:buChar char="•"/>
            </a:pPr>
            <a:r>
              <a:rPr lang="en-IN" sz="2800" dirty="0" smtClean="0">
                <a:latin typeface="Times New Roman" pitchFamily="18" charset="0"/>
                <a:cs typeface="Times New Roman" pitchFamily="18" charset="0"/>
              </a:rPr>
              <a:t>ClassName.variable_name</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204817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instance and static methods</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57200" y="1128059"/>
            <a:ext cx="11430000" cy="646331"/>
          </a:xfrm>
          <a:prstGeom prst="rect">
            <a:avLst/>
          </a:prstGeom>
          <a:noFill/>
        </p:spPr>
        <p:txBody>
          <a:bodyPr wrap="square" rtlCol="0">
            <a:spAutoFit/>
          </a:bodyPr>
          <a:lstStyle/>
          <a:p>
            <a:r>
              <a:rPr lang="en-IN" sz="3600" b="1" dirty="0">
                <a:latin typeface="Times New Roman" pitchFamily="18" charset="0"/>
                <a:cs typeface="Times New Roman" pitchFamily="18" charset="0"/>
              </a:rPr>
              <a:t>i</a:t>
            </a:r>
            <a:r>
              <a:rPr lang="en-IN" sz="3600" b="1" dirty="0" smtClean="0">
                <a:latin typeface="Times New Roman" pitchFamily="18" charset="0"/>
                <a:cs typeface="Times New Roman" pitchFamily="18" charset="0"/>
              </a:rPr>
              <a:t>nstance methods:</a:t>
            </a:r>
            <a:endParaRPr lang="en-IN" sz="3600" b="1" dirty="0">
              <a:latin typeface="Times New Roman" pitchFamily="18" charset="0"/>
              <a:cs typeface="Times New Roman" pitchFamily="18" charset="0"/>
            </a:endParaRPr>
          </a:p>
        </p:txBody>
      </p:sp>
      <p:sp>
        <p:nvSpPr>
          <p:cNvPr id="4" name="TextBox 3"/>
          <p:cNvSpPr txBox="1"/>
          <p:nvPr/>
        </p:nvSpPr>
        <p:spPr>
          <a:xfrm>
            <a:off x="309282" y="1733177"/>
            <a:ext cx="11577918" cy="3970318"/>
          </a:xfrm>
          <a:prstGeom prst="rect">
            <a:avLst/>
          </a:prstGeom>
          <a:noFill/>
        </p:spPr>
        <p:txBody>
          <a:bodyPr wrap="square" rtlCol="0">
            <a:spAutoFit/>
          </a:bodyPr>
          <a:lstStyle/>
          <a:p>
            <a:pPr marL="457200" indent="-457200">
              <a:buFont typeface="Wingdings" pitchFamily="2" charset="2"/>
              <a:buChar char="Ø"/>
            </a:pPr>
            <a:r>
              <a:rPr lang="en-IN" sz="2800" dirty="0" smtClean="0">
                <a:latin typeface="Times New Roman" pitchFamily="18" charset="0"/>
                <a:cs typeface="Times New Roman" pitchFamily="18" charset="0"/>
              </a:rPr>
              <a:t>Instance methods are declared normally i.e. without static keyword.</a:t>
            </a:r>
          </a:p>
          <a:p>
            <a:pPr marL="457200" indent="-457200">
              <a:buFont typeface="Wingdings" pitchFamily="2" charset="2"/>
              <a:buChar char="Ø"/>
            </a:pPr>
            <a:r>
              <a:rPr lang="en-IN" sz="2800" dirty="0">
                <a:latin typeface="Times New Roman" pitchFamily="18" charset="0"/>
                <a:cs typeface="Times New Roman" pitchFamily="18" charset="0"/>
              </a:rPr>
              <a:t>I</a:t>
            </a:r>
            <a:r>
              <a:rPr lang="en-IN" sz="2800" dirty="0" smtClean="0">
                <a:latin typeface="Times New Roman" pitchFamily="18" charset="0"/>
                <a:cs typeface="Times New Roman" pitchFamily="18" charset="0"/>
              </a:rPr>
              <a:t>nstance methods </a:t>
            </a:r>
            <a:r>
              <a:rPr lang="en-IN" sz="2800" dirty="0">
                <a:latin typeface="Times New Roman" pitchFamily="18" charset="0"/>
                <a:cs typeface="Times New Roman" pitchFamily="18" charset="0"/>
              </a:rPr>
              <a:t>belong to the </a:t>
            </a:r>
            <a:r>
              <a:rPr lang="en-IN" sz="2800" dirty="0" smtClean="0">
                <a:latin typeface="Times New Roman" pitchFamily="18" charset="0"/>
                <a:cs typeface="Times New Roman" pitchFamily="18" charset="0"/>
              </a:rPr>
              <a:t>object </a:t>
            </a:r>
            <a:r>
              <a:rPr lang="en-IN" sz="2800" dirty="0">
                <a:latin typeface="Times New Roman" pitchFamily="18" charset="0"/>
                <a:cs typeface="Times New Roman" pitchFamily="18" charset="0"/>
              </a:rPr>
              <a:t>of the </a:t>
            </a:r>
            <a:r>
              <a:rPr lang="en-IN" sz="2800" dirty="0" smtClean="0">
                <a:latin typeface="Times New Roman" pitchFamily="18" charset="0"/>
                <a:cs typeface="Times New Roman" pitchFamily="18" charset="0"/>
              </a:rPr>
              <a:t>class.</a:t>
            </a:r>
          </a:p>
          <a:p>
            <a:pPr marL="457200" indent="-457200">
              <a:buFont typeface="Wingdings" pitchFamily="2" charset="2"/>
              <a:buChar char="Ø"/>
            </a:pPr>
            <a:r>
              <a:rPr lang="en-IN" sz="2800" dirty="0" smtClean="0">
                <a:latin typeface="Times New Roman" pitchFamily="18" charset="0"/>
                <a:cs typeface="Times New Roman" pitchFamily="18" charset="0"/>
              </a:rPr>
              <a:t>Instance methods can </a:t>
            </a:r>
            <a:r>
              <a:rPr lang="en-IN" sz="2800" dirty="0">
                <a:latin typeface="Times New Roman" pitchFamily="18" charset="0"/>
                <a:cs typeface="Times New Roman" pitchFamily="18" charset="0"/>
              </a:rPr>
              <a:t>be called after creating the </a:t>
            </a:r>
            <a:r>
              <a:rPr lang="en-IN" sz="2800" dirty="0" smtClean="0">
                <a:latin typeface="Times New Roman" pitchFamily="18" charset="0"/>
                <a:cs typeface="Times New Roman" pitchFamily="18" charset="0"/>
              </a:rPr>
              <a:t>object </a:t>
            </a:r>
            <a:r>
              <a:rPr lang="en-IN" sz="2800" dirty="0">
                <a:latin typeface="Times New Roman" pitchFamily="18" charset="0"/>
                <a:cs typeface="Times New Roman" pitchFamily="18" charset="0"/>
              </a:rPr>
              <a:t>of the class</a:t>
            </a:r>
            <a:r>
              <a:rPr lang="en-IN" sz="2800" dirty="0" smtClean="0">
                <a:latin typeface="Times New Roman" pitchFamily="18" charset="0"/>
                <a:cs typeface="Times New Roman" pitchFamily="18" charset="0"/>
              </a:rPr>
              <a:t>.</a:t>
            </a:r>
          </a:p>
          <a:p>
            <a:pPr marL="457200" indent="-457200">
              <a:buFont typeface="Wingdings" pitchFamily="2" charset="2"/>
              <a:buChar char="Ø"/>
            </a:pPr>
            <a:r>
              <a:rPr lang="en-IN" sz="2800" dirty="0" smtClean="0">
                <a:latin typeface="Times New Roman" pitchFamily="18" charset="0"/>
                <a:cs typeface="Times New Roman" pitchFamily="18" charset="0"/>
              </a:rPr>
              <a:t>Instance methods are stored in permanent generation of heap memory but their parameters and their local variables and value to be returned are stored in stack.</a:t>
            </a:r>
          </a:p>
          <a:p>
            <a:pPr marL="457200" indent="-457200">
              <a:buFont typeface="Wingdings" pitchFamily="2" charset="2"/>
              <a:buChar char="Ø"/>
            </a:pPr>
            <a:r>
              <a:rPr lang="en-IN" sz="2800" dirty="0" smtClean="0">
                <a:latin typeface="Times New Roman" pitchFamily="18" charset="0"/>
                <a:cs typeface="Times New Roman" pitchFamily="18" charset="0"/>
              </a:rPr>
              <a:t>Instance methods can be overridden.</a:t>
            </a:r>
          </a:p>
          <a:p>
            <a:pPr marL="457200" indent="-457200">
              <a:buFont typeface="Wingdings" pitchFamily="2" charset="2"/>
              <a:buChar char="Ø"/>
            </a:pPr>
            <a:endParaRPr lang="en-IN" sz="2800" dirty="0" smtClean="0">
              <a:latin typeface="Times New Roman" pitchFamily="18" charset="0"/>
              <a:cs typeface="Times New Roman" pitchFamily="18" charset="0"/>
            </a:endParaRPr>
          </a:p>
          <a:p>
            <a:pPr marL="457200" indent="-457200">
              <a:buFont typeface="Wingdings" pitchFamily="2" charset="2"/>
              <a:buChar char="Ø"/>
            </a:pP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296766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6900" y="711200"/>
            <a:ext cx="10998200" cy="5693866"/>
          </a:xfrm>
          <a:prstGeom prst="rect">
            <a:avLst/>
          </a:prstGeom>
          <a:noFill/>
        </p:spPr>
        <p:txBody>
          <a:bodyPr wrap="square" rtlCol="0">
            <a:spAutoFit/>
          </a:bodyPr>
          <a:lstStyle/>
          <a:p>
            <a:pPr marL="514350" indent="-514350">
              <a:buFont typeface="+mj-lt"/>
              <a:buAutoNum type="arabicPeriod" startAt="23"/>
            </a:pPr>
            <a:r>
              <a:rPr lang="en-US" sz="2800" dirty="0" smtClean="0">
                <a:latin typeface="Times New Roman" panose="02020603050405020304" pitchFamily="18" charset="0"/>
                <a:cs typeface="Times New Roman" panose="02020603050405020304" pitchFamily="18" charset="0"/>
              </a:rPr>
              <a:t>Difference between constructors and methods</a:t>
            </a:r>
          </a:p>
          <a:p>
            <a:pPr marL="514350" indent="-514350">
              <a:buFont typeface="+mj-lt"/>
              <a:buAutoNum type="arabicPeriod" startAt="23"/>
            </a:pPr>
            <a:r>
              <a:rPr lang="en-US" sz="2800" dirty="0" smtClean="0">
                <a:latin typeface="Times New Roman" panose="02020603050405020304" pitchFamily="18" charset="0"/>
                <a:cs typeface="Times New Roman" panose="02020603050405020304" pitchFamily="18" charset="0"/>
              </a:rPr>
              <a:t>Principles of OOPs</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Encapsulation</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Inheritance</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Polymorphism</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Abstraction</a:t>
            </a:r>
          </a:p>
          <a:p>
            <a:pPr marL="514350" indent="-514350">
              <a:buFont typeface="+mj-lt"/>
              <a:buAutoNum type="arabicPeriod" startAt="23"/>
            </a:pPr>
            <a:r>
              <a:rPr lang="en-US" sz="2800" dirty="0" smtClean="0">
                <a:latin typeface="Times New Roman" panose="02020603050405020304" pitchFamily="18" charset="0"/>
                <a:cs typeface="Times New Roman" panose="02020603050405020304" pitchFamily="18" charset="0"/>
              </a:rPr>
              <a:t>Encapsulation</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Private fields</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Setter methods</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Getter methods</a:t>
            </a:r>
          </a:p>
          <a:p>
            <a:pPr marL="514350" indent="-514350">
              <a:buFont typeface="+mj-lt"/>
              <a:buAutoNum type="arabicPeriod" startAt="23"/>
            </a:pPr>
            <a:r>
              <a:rPr lang="en-US" sz="2800" dirty="0" smtClean="0">
                <a:latin typeface="Times New Roman" panose="02020603050405020304" pitchFamily="18" charset="0"/>
                <a:cs typeface="Times New Roman" panose="02020603050405020304" pitchFamily="18" charset="0"/>
              </a:rPr>
              <a:t>Inheritance</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Types of inheritance</a:t>
            </a:r>
          </a:p>
          <a:p>
            <a:pPr marL="971550" lvl="1" indent="-514350">
              <a:buFont typeface="+mj-lt"/>
              <a:buAutoNum type="alphaLcPeriod"/>
            </a:pPr>
            <a:r>
              <a:rPr lang="en-US" sz="2800" dirty="0">
                <a:latin typeface="Times New Roman" panose="02020603050405020304" pitchFamily="18" charset="0"/>
                <a:cs typeface="Times New Roman" panose="02020603050405020304" pitchFamily="18" charset="0"/>
              </a:rPr>
              <a:t>C</a:t>
            </a:r>
            <a:r>
              <a:rPr lang="en-US" sz="2800" dirty="0" smtClean="0">
                <a:latin typeface="Times New Roman" panose="02020603050405020304" pitchFamily="18" charset="0"/>
                <a:cs typeface="Times New Roman" panose="02020603050405020304" pitchFamily="18" charset="0"/>
              </a:rPr>
              <a:t>onstructor chain in inheritance</a:t>
            </a:r>
          </a:p>
        </p:txBody>
      </p:sp>
    </p:spTree>
    <p:extLst>
      <p:ext uri="{BB962C8B-B14F-4D97-AF65-F5344CB8AC3E}">
        <p14:creationId xmlns:p14="http://schemas.microsoft.com/office/powerpoint/2010/main" val="322621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instance and static methods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57200" y="1128059"/>
            <a:ext cx="11430000" cy="646331"/>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static methods:</a:t>
            </a:r>
            <a:endParaRPr lang="en-IN" sz="3600" b="1" dirty="0">
              <a:latin typeface="Times New Roman" pitchFamily="18" charset="0"/>
              <a:cs typeface="Times New Roman" pitchFamily="18" charset="0"/>
            </a:endParaRPr>
          </a:p>
        </p:txBody>
      </p:sp>
      <p:sp>
        <p:nvSpPr>
          <p:cNvPr id="4" name="TextBox 3"/>
          <p:cNvSpPr txBox="1"/>
          <p:nvPr/>
        </p:nvSpPr>
        <p:spPr>
          <a:xfrm>
            <a:off x="309282" y="1733177"/>
            <a:ext cx="11577918" cy="4832092"/>
          </a:xfrm>
          <a:prstGeom prst="rect">
            <a:avLst/>
          </a:prstGeom>
          <a:noFill/>
        </p:spPr>
        <p:txBody>
          <a:bodyPr wrap="square" rtlCol="0">
            <a:spAutoFit/>
          </a:bodyPr>
          <a:lstStyle/>
          <a:p>
            <a:pPr marL="457200" indent="-457200">
              <a:buFont typeface="Wingdings" pitchFamily="2" charset="2"/>
              <a:buChar char="Ø"/>
            </a:pPr>
            <a:r>
              <a:rPr lang="en-IN" sz="2800" dirty="0" smtClean="0">
                <a:latin typeface="Times New Roman" pitchFamily="18" charset="0"/>
                <a:cs typeface="Times New Roman" pitchFamily="18" charset="0"/>
              </a:rPr>
              <a:t>Static methods belongs to class.</a:t>
            </a:r>
          </a:p>
          <a:p>
            <a:pPr marL="457200" indent="-457200">
              <a:buFont typeface="Wingdings" pitchFamily="2" charset="2"/>
              <a:buChar char="Ø"/>
            </a:pPr>
            <a:r>
              <a:rPr lang="en-IN" sz="2800" dirty="0" smtClean="0">
                <a:latin typeface="Times New Roman" pitchFamily="18" charset="0"/>
                <a:cs typeface="Times New Roman" pitchFamily="18" charset="0"/>
              </a:rPr>
              <a:t>Static methods are declared by using static keyword.</a:t>
            </a:r>
          </a:p>
          <a:p>
            <a:pPr marL="457200" indent="-457200">
              <a:buFont typeface="Wingdings" pitchFamily="2" charset="2"/>
              <a:buChar char="Ø"/>
            </a:pPr>
            <a:r>
              <a:rPr lang="en-IN" sz="2800" dirty="0" smtClean="0">
                <a:latin typeface="Times New Roman" pitchFamily="18" charset="0"/>
                <a:cs typeface="Times New Roman" pitchFamily="18" charset="0"/>
              </a:rPr>
              <a:t> Just like static variables, only one copy of static method is passed throughout the class regardless of number of object created.</a:t>
            </a:r>
          </a:p>
          <a:p>
            <a:pPr marL="457200" indent="-457200">
              <a:buFont typeface="Wingdings" pitchFamily="2" charset="2"/>
              <a:buChar char="Ø"/>
            </a:pPr>
            <a:r>
              <a:rPr lang="en-IN" sz="2800" dirty="0" smtClean="0">
                <a:latin typeface="Times New Roman" pitchFamily="18" charset="0"/>
                <a:cs typeface="Times New Roman" pitchFamily="18" charset="0"/>
              </a:rPr>
              <a:t>Static methods are stored in permanent generation of heap memory.</a:t>
            </a:r>
          </a:p>
          <a:p>
            <a:pPr marL="457200" indent="-457200">
              <a:buFont typeface="Wingdings" pitchFamily="2" charset="2"/>
              <a:buChar char="Ø"/>
            </a:pPr>
            <a:r>
              <a:rPr lang="en-IN" sz="2800" dirty="0" smtClean="0">
                <a:latin typeface="Times New Roman" pitchFamily="18" charset="0"/>
                <a:cs typeface="Times New Roman" pitchFamily="18" charset="0"/>
              </a:rPr>
              <a:t>Static methods can be overloaded but cannot be overridden.</a:t>
            </a:r>
          </a:p>
          <a:p>
            <a:pPr marL="457200" indent="-457200">
              <a:buFont typeface="Wingdings" pitchFamily="2" charset="2"/>
              <a:buChar char="Ø"/>
            </a:pPr>
            <a:r>
              <a:rPr lang="en-IN" sz="2800" dirty="0" smtClean="0">
                <a:latin typeface="Times New Roman" pitchFamily="18" charset="0"/>
                <a:cs typeface="Times New Roman" pitchFamily="18" charset="0"/>
              </a:rPr>
              <a:t>Static methods can be invoked by calling the class name.</a:t>
            </a:r>
          </a:p>
          <a:p>
            <a:pPr marL="914400" lvl="1" indent="-457200">
              <a:buFont typeface="Arial" pitchFamily="34" charset="0"/>
              <a:buChar char="•"/>
            </a:pPr>
            <a:r>
              <a:rPr lang="en-IN" sz="2800" dirty="0" smtClean="0">
                <a:latin typeface="Times New Roman" pitchFamily="18" charset="0"/>
                <a:cs typeface="Times New Roman" pitchFamily="18" charset="0"/>
              </a:rPr>
              <a:t>ClassName.methodName()</a:t>
            </a:r>
          </a:p>
          <a:p>
            <a:pPr marL="457200" indent="-457200">
              <a:buFont typeface="Wingdings" pitchFamily="2" charset="2"/>
              <a:buChar char="Ø"/>
            </a:pPr>
            <a:r>
              <a:rPr lang="en-IN" sz="2800" dirty="0"/>
              <a:t>Static methods can’t access instance methods and instance variables </a:t>
            </a:r>
            <a:r>
              <a:rPr lang="en-IN" sz="2800" dirty="0" smtClean="0"/>
              <a:t>directly but instance </a:t>
            </a:r>
            <a:r>
              <a:rPr lang="en-IN" sz="2800" dirty="0"/>
              <a:t>method can access static variables and static methods </a:t>
            </a:r>
            <a:r>
              <a:rPr lang="en-IN" sz="2800" dirty="0" smtClean="0"/>
              <a:t>directly.</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112584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instance and static block</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57200" y="1128059"/>
            <a:ext cx="11430000" cy="3785652"/>
          </a:xfrm>
          <a:prstGeom prst="rect">
            <a:avLst/>
          </a:prstGeom>
          <a:noFill/>
        </p:spPr>
        <p:txBody>
          <a:bodyPr wrap="square" rtlCol="0">
            <a:spAutoFit/>
          </a:bodyPr>
          <a:lstStyle/>
          <a:p>
            <a:r>
              <a:rPr lang="en-IN" sz="3600" b="1" dirty="0">
                <a:latin typeface="Times New Roman" pitchFamily="18" charset="0"/>
                <a:cs typeface="Times New Roman" pitchFamily="18" charset="0"/>
              </a:rPr>
              <a:t>i</a:t>
            </a:r>
            <a:r>
              <a:rPr lang="en-IN" sz="3600" b="1" dirty="0" smtClean="0">
                <a:latin typeface="Times New Roman" pitchFamily="18" charset="0"/>
                <a:cs typeface="Times New Roman" pitchFamily="18" charset="0"/>
              </a:rPr>
              <a:t>nstance block:</a:t>
            </a:r>
          </a:p>
          <a:p>
            <a:endParaRPr lang="en-IN" sz="3600" b="1" dirty="0">
              <a:latin typeface="Times New Roman" pitchFamily="18" charset="0"/>
              <a:cs typeface="Times New Roman" pitchFamily="18" charset="0"/>
            </a:endParaRPr>
          </a:p>
          <a:p>
            <a:pPr marL="571500" indent="-571500">
              <a:buFont typeface="Wingdings" panose="05000000000000000000" pitchFamily="2" charset="2"/>
              <a:buChar char="Ø"/>
            </a:pPr>
            <a:r>
              <a:rPr lang="en-IN" sz="2800" dirty="0" smtClean="0">
                <a:latin typeface="Times New Roman" pitchFamily="18" charset="0"/>
                <a:cs typeface="Times New Roman" pitchFamily="18" charset="0"/>
              </a:rPr>
              <a:t>Instance block is executed when the instance of the class is created.</a:t>
            </a:r>
          </a:p>
          <a:p>
            <a:pPr marL="571500" indent="-571500">
              <a:buFont typeface="Wingdings" panose="05000000000000000000" pitchFamily="2" charset="2"/>
              <a:buChar char="Ø"/>
            </a:pPr>
            <a:r>
              <a:rPr lang="en-IN" sz="2800" dirty="0" smtClean="0">
                <a:latin typeface="Times New Roman" pitchFamily="18" charset="0"/>
                <a:cs typeface="Times New Roman" pitchFamily="18" charset="0"/>
              </a:rPr>
              <a:t>Instance block executes after the execution of static block.</a:t>
            </a:r>
          </a:p>
          <a:p>
            <a:pPr marL="571500" indent="-571500">
              <a:buFont typeface="Wingdings" panose="05000000000000000000" pitchFamily="2" charset="2"/>
              <a:buChar char="Ø"/>
            </a:pPr>
            <a:r>
              <a:rPr lang="en-IN" sz="2800" dirty="0" smtClean="0">
                <a:latin typeface="Times New Roman" pitchFamily="18" charset="0"/>
                <a:cs typeface="Times New Roman" pitchFamily="18" charset="0"/>
              </a:rPr>
              <a:t>‘this’ keyword can be used with instance block.</a:t>
            </a:r>
          </a:p>
          <a:p>
            <a:pPr marL="571500" indent="-571500">
              <a:buFont typeface="Wingdings" panose="05000000000000000000" pitchFamily="2" charset="2"/>
              <a:buChar char="Ø"/>
            </a:pPr>
            <a:r>
              <a:rPr lang="en-IN" sz="2800" dirty="0" smtClean="0">
                <a:latin typeface="Times New Roman" pitchFamily="18" charset="0"/>
                <a:cs typeface="Times New Roman" pitchFamily="18" charset="0"/>
              </a:rPr>
              <a:t>Both static and non-static variables can be accessed inside instance block.</a:t>
            </a:r>
          </a:p>
          <a:p>
            <a:pPr marL="571500" indent="-571500">
              <a:buFont typeface="Wingdings" panose="05000000000000000000" pitchFamily="2" charset="2"/>
              <a:buChar char="Ø"/>
            </a:pPr>
            <a:r>
              <a:rPr lang="en-IN" sz="2800" dirty="0" smtClean="0">
                <a:latin typeface="Times New Roman" pitchFamily="18" charset="0"/>
                <a:cs typeface="Times New Roman" pitchFamily="18" charset="0"/>
              </a:rPr>
              <a:t>Instance blocks are basically used for initializing instance variables or calling any instance method.</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8426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instance and static block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57200" y="1128059"/>
            <a:ext cx="11430000" cy="3354765"/>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static block:</a:t>
            </a:r>
          </a:p>
          <a:p>
            <a:endParaRPr lang="en-IN" sz="3600" b="1" dirty="0">
              <a:latin typeface="Times New Roman" pitchFamily="18" charset="0"/>
              <a:cs typeface="Times New Roman" pitchFamily="18" charset="0"/>
            </a:endParaRPr>
          </a:p>
          <a:p>
            <a:pPr marL="457200" indent="-457200">
              <a:buFont typeface="Wingdings" panose="05000000000000000000" pitchFamily="2" charset="2"/>
              <a:buChar char="Ø"/>
            </a:pPr>
            <a:r>
              <a:rPr lang="en-IN" sz="2800" dirty="0" smtClean="0">
                <a:latin typeface="Times New Roman" pitchFamily="18" charset="0"/>
                <a:cs typeface="Times New Roman" pitchFamily="18" charset="0"/>
              </a:rPr>
              <a:t>Static block is executed when the class is loaded.</a:t>
            </a:r>
          </a:p>
          <a:p>
            <a:pPr marL="457200" indent="-457200">
              <a:buFont typeface="Wingdings" panose="05000000000000000000" pitchFamily="2" charset="2"/>
              <a:buChar char="Ø"/>
            </a:pPr>
            <a:r>
              <a:rPr lang="en-IN" sz="2800" dirty="0" smtClean="0">
                <a:latin typeface="Times New Roman" pitchFamily="18" charset="0"/>
                <a:cs typeface="Times New Roman" pitchFamily="18" charset="0"/>
              </a:rPr>
              <a:t>Static block executes before instance block.</a:t>
            </a:r>
          </a:p>
          <a:p>
            <a:pPr marL="457200" indent="-457200">
              <a:buFont typeface="Wingdings" panose="05000000000000000000" pitchFamily="2" charset="2"/>
              <a:buChar char="Ø"/>
            </a:pPr>
            <a:r>
              <a:rPr lang="en-IN" sz="2800" dirty="0" smtClean="0">
                <a:latin typeface="Times New Roman" pitchFamily="18" charset="0"/>
                <a:cs typeface="Times New Roman" pitchFamily="18" charset="0"/>
              </a:rPr>
              <a:t>‘this’ keyword cannot be used inside static block.</a:t>
            </a:r>
          </a:p>
          <a:p>
            <a:pPr marL="457200" indent="-457200">
              <a:buFont typeface="Wingdings" panose="05000000000000000000" pitchFamily="2" charset="2"/>
              <a:buChar char="Ø"/>
            </a:pPr>
            <a:r>
              <a:rPr lang="en-IN" sz="2800" dirty="0" smtClean="0">
                <a:latin typeface="Times New Roman" pitchFamily="18" charset="0"/>
                <a:cs typeface="Times New Roman" pitchFamily="18" charset="0"/>
              </a:rPr>
              <a:t>Static blocks are basically used for initializing static variables or calling any static method.</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366971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Javap command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50576"/>
            <a:ext cx="11577918" cy="954107"/>
          </a:xfrm>
          <a:prstGeom prst="rect">
            <a:avLst/>
          </a:prstGeom>
          <a:noFill/>
        </p:spPr>
        <p:txBody>
          <a:bodyPr wrap="square" rtlCol="0">
            <a:spAutoFit/>
          </a:bodyPr>
          <a:lstStyle/>
          <a:p>
            <a:r>
              <a:rPr lang="en-IN" sz="2800" dirty="0" smtClean="0">
                <a:latin typeface="Times New Roman" pitchFamily="18" charset="0"/>
                <a:cs typeface="Times New Roman" pitchFamily="18" charset="0"/>
              </a:rPr>
              <a:t>javap command is used to see the properties of a class. It displays information about </a:t>
            </a:r>
            <a:r>
              <a:rPr lang="en-IN" sz="2800" dirty="0">
                <a:latin typeface="Times New Roman" pitchFamily="18" charset="0"/>
                <a:cs typeface="Times New Roman" pitchFamily="18" charset="0"/>
              </a:rPr>
              <a:t>the fields</a:t>
            </a:r>
            <a:r>
              <a:rPr lang="en-IN" sz="2800" dirty="0" smtClean="0">
                <a:latin typeface="Times New Roman" pitchFamily="18" charset="0"/>
                <a:cs typeface="Times New Roman" pitchFamily="18" charset="0"/>
              </a:rPr>
              <a:t>, constructors </a:t>
            </a:r>
            <a:r>
              <a:rPr lang="en-IN" sz="2800" dirty="0">
                <a:latin typeface="Times New Roman" pitchFamily="18" charset="0"/>
                <a:cs typeface="Times New Roman" pitchFamily="18" charset="0"/>
              </a:rPr>
              <a:t>and methods present in a class file.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2204683"/>
            <a:ext cx="11577918" cy="4209564"/>
          </a:xfrm>
          <a:prstGeom prst="rect">
            <a:avLst/>
          </a:prstGeom>
        </p:spPr>
      </p:pic>
    </p:spTree>
    <p:extLst>
      <p:ext uri="{BB962C8B-B14F-4D97-AF65-F5344CB8AC3E}">
        <p14:creationId xmlns:p14="http://schemas.microsoft.com/office/powerpoint/2010/main" val="117491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Data-types</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186934"/>
            <a:ext cx="11577918" cy="2062103"/>
          </a:xfrm>
          <a:prstGeom prst="rect">
            <a:avLst/>
          </a:prstGeom>
          <a:noFill/>
        </p:spPr>
        <p:txBody>
          <a:bodyPr wrap="square" rtlCol="0">
            <a:spAutoFit/>
          </a:bodyPr>
          <a:lstStyle/>
          <a:p>
            <a:r>
              <a:rPr lang="en-IN" sz="3200" dirty="0" smtClean="0">
                <a:latin typeface="Times New Roman" pitchFamily="18" charset="0"/>
                <a:cs typeface="Times New Roman" pitchFamily="18" charset="0"/>
              </a:rPr>
              <a:t>Data-types are the keyword which defines what type of value a variable may hold.</a:t>
            </a:r>
          </a:p>
          <a:p>
            <a:pPr marL="914400" lvl="1" indent="-457200">
              <a:buFont typeface="Wingdings" pitchFamily="2" charset="2"/>
              <a:buChar char="Ø"/>
            </a:pPr>
            <a:r>
              <a:rPr lang="en-IN" sz="3200" dirty="0" smtClean="0">
                <a:latin typeface="Times New Roman" pitchFamily="18" charset="0"/>
                <a:cs typeface="Times New Roman" pitchFamily="18" charset="0"/>
              </a:rPr>
              <a:t>There is no ‘unsigned’ keyword in java.</a:t>
            </a:r>
          </a:p>
          <a:p>
            <a:pPr marL="914400" lvl="1" indent="-457200">
              <a:buFont typeface="Wingdings" pitchFamily="2" charset="2"/>
              <a:buChar char="Ø"/>
            </a:pPr>
            <a:r>
              <a:rPr lang="en-IN" sz="3200" dirty="0" smtClean="0">
                <a:latin typeface="Times New Roman" pitchFamily="18" charset="0"/>
                <a:cs typeface="Times New Roman" pitchFamily="18" charset="0"/>
              </a:rPr>
              <a:t>There is no ‘short int’ or ‘long int’ in java.</a:t>
            </a:r>
            <a:endParaRPr lang="en-IN" sz="3200" dirty="0">
              <a:latin typeface="Times New Roman" pitchFamily="18" charset="0"/>
              <a:cs typeface="Times New Roman" pitchFamily="18" charset="0"/>
            </a:endParaRPr>
          </a:p>
        </p:txBody>
      </p:sp>
    </p:spTree>
    <p:extLst>
      <p:ext uri="{BB962C8B-B14F-4D97-AF65-F5344CB8AC3E}">
        <p14:creationId xmlns:p14="http://schemas.microsoft.com/office/powerpoint/2010/main" val="160103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62104" y="632327"/>
            <a:ext cx="2520000" cy="61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Data-types</a:t>
            </a:r>
            <a:endParaRPr lang="en-IN" dirty="0"/>
          </a:p>
        </p:txBody>
      </p:sp>
      <p:sp>
        <p:nvSpPr>
          <p:cNvPr id="3" name="Rectangle 2"/>
          <p:cNvSpPr/>
          <p:nvPr/>
        </p:nvSpPr>
        <p:spPr>
          <a:xfrm>
            <a:off x="8897930" y="1735403"/>
            <a:ext cx="2520000" cy="61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Non-Primitive</a:t>
            </a:r>
            <a:endParaRPr lang="en-IN" dirty="0"/>
          </a:p>
        </p:txBody>
      </p:sp>
      <p:sp>
        <p:nvSpPr>
          <p:cNvPr id="4" name="Rectangle 3"/>
          <p:cNvSpPr/>
          <p:nvPr/>
        </p:nvSpPr>
        <p:spPr>
          <a:xfrm>
            <a:off x="1815354" y="1735403"/>
            <a:ext cx="2520000" cy="61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Primitive</a:t>
            </a:r>
            <a:endParaRPr lang="en-IN" dirty="0"/>
          </a:p>
        </p:txBody>
      </p:sp>
      <p:sp>
        <p:nvSpPr>
          <p:cNvPr id="5" name="Rectangle 4"/>
          <p:cNvSpPr/>
          <p:nvPr/>
        </p:nvSpPr>
        <p:spPr>
          <a:xfrm>
            <a:off x="5244351" y="2751634"/>
            <a:ext cx="2520000" cy="61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Non-Numeric</a:t>
            </a:r>
            <a:endParaRPr lang="en-IN" dirty="0"/>
          </a:p>
        </p:txBody>
      </p:sp>
      <p:sp>
        <p:nvSpPr>
          <p:cNvPr id="6" name="Rectangle 5"/>
          <p:cNvSpPr/>
          <p:nvPr/>
        </p:nvSpPr>
        <p:spPr>
          <a:xfrm>
            <a:off x="2" y="2751635"/>
            <a:ext cx="2520000" cy="61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Numeric </a:t>
            </a:r>
            <a:endParaRPr lang="en-IN" dirty="0"/>
          </a:p>
        </p:txBody>
      </p:sp>
      <p:sp>
        <p:nvSpPr>
          <p:cNvPr id="7" name="Rectangle 6"/>
          <p:cNvSpPr/>
          <p:nvPr/>
        </p:nvSpPr>
        <p:spPr>
          <a:xfrm>
            <a:off x="4514188" y="4536908"/>
            <a:ext cx="2520000" cy="61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Real</a:t>
            </a:r>
            <a:endParaRPr lang="en-IN" dirty="0"/>
          </a:p>
        </p:txBody>
      </p:sp>
      <p:sp>
        <p:nvSpPr>
          <p:cNvPr id="8" name="Rectangle 7"/>
          <p:cNvSpPr/>
          <p:nvPr/>
        </p:nvSpPr>
        <p:spPr>
          <a:xfrm>
            <a:off x="-13447" y="4536908"/>
            <a:ext cx="2520000" cy="61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Integer</a:t>
            </a:r>
            <a:endParaRPr lang="en-IN" dirty="0"/>
          </a:p>
        </p:txBody>
      </p:sp>
      <p:cxnSp>
        <p:nvCxnSpPr>
          <p:cNvPr id="15" name="Elbow Connector 14"/>
          <p:cNvCxnSpPr>
            <a:stCxn id="2" idx="2"/>
            <a:endCxn id="4" idx="0"/>
          </p:cNvCxnSpPr>
          <p:nvPr/>
        </p:nvCxnSpPr>
        <p:spPr>
          <a:xfrm rot="5400000">
            <a:off x="4253191" y="66490"/>
            <a:ext cx="491076" cy="284675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2" idx="2"/>
            <a:endCxn id="3" idx="0"/>
          </p:cNvCxnSpPr>
          <p:nvPr/>
        </p:nvCxnSpPr>
        <p:spPr>
          <a:xfrm rot="16200000" flipH="1">
            <a:off x="7794479" y="-628048"/>
            <a:ext cx="491076" cy="423582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4" idx="2"/>
            <a:endCxn id="6" idx="0"/>
          </p:cNvCxnSpPr>
          <p:nvPr/>
        </p:nvCxnSpPr>
        <p:spPr>
          <a:xfrm rot="5400000">
            <a:off x="1965562" y="1641843"/>
            <a:ext cx="404232" cy="181535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4" idx="2"/>
            <a:endCxn id="5" idx="0"/>
          </p:cNvCxnSpPr>
          <p:nvPr/>
        </p:nvCxnSpPr>
        <p:spPr>
          <a:xfrm rot="16200000" flipH="1">
            <a:off x="4587737" y="835019"/>
            <a:ext cx="404231" cy="342899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5400000">
            <a:off x="682793" y="3943547"/>
            <a:ext cx="1173273" cy="13449"/>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6200000" flipH="1">
            <a:off x="2930460" y="1693178"/>
            <a:ext cx="1173273" cy="4514186"/>
          </a:xfrm>
          <a:prstGeom prst="bentConnector3">
            <a:avLst>
              <a:gd name="adj1" fmla="val 80945"/>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272622" y="3363635"/>
            <a:ext cx="2519999" cy="707886"/>
          </a:xfrm>
          <a:prstGeom prst="rect">
            <a:avLst/>
          </a:prstGeom>
          <a:noFill/>
        </p:spPr>
        <p:txBody>
          <a:bodyPr wrap="square" rtlCol="0">
            <a:spAutoFit/>
          </a:bodyPr>
          <a:lstStyle/>
          <a:p>
            <a:pPr marL="285750" indent="-285750">
              <a:buFont typeface="Arial" pitchFamily="34" charset="0"/>
              <a:buChar char="•"/>
            </a:pPr>
            <a:r>
              <a:rPr lang="en-IN" sz="2000" dirty="0">
                <a:latin typeface="Times New Roman" pitchFamily="18" charset="0"/>
                <a:cs typeface="Times New Roman" pitchFamily="18" charset="0"/>
              </a:rPr>
              <a:t>b</a:t>
            </a:r>
            <a:r>
              <a:rPr lang="en-IN" sz="2000" dirty="0" smtClean="0">
                <a:latin typeface="Times New Roman" pitchFamily="18" charset="0"/>
                <a:cs typeface="Times New Roman" pitchFamily="18" charset="0"/>
              </a:rPr>
              <a:t>oolean</a:t>
            </a:r>
          </a:p>
          <a:p>
            <a:pPr marL="285750" indent="-285750">
              <a:buFont typeface="Arial" pitchFamily="34" charset="0"/>
              <a:buChar char="•"/>
            </a:pPr>
            <a:r>
              <a:rPr lang="en-IN" sz="2000" dirty="0" smtClean="0">
                <a:latin typeface="Times New Roman" pitchFamily="18" charset="0"/>
                <a:cs typeface="Times New Roman" pitchFamily="18" charset="0"/>
              </a:rPr>
              <a:t>char</a:t>
            </a:r>
            <a:endParaRPr lang="en-IN" sz="2000" dirty="0">
              <a:latin typeface="Times New Roman" pitchFamily="18" charset="0"/>
              <a:cs typeface="Times New Roman" pitchFamily="18" charset="0"/>
            </a:endParaRPr>
          </a:p>
        </p:txBody>
      </p:sp>
      <p:sp>
        <p:nvSpPr>
          <p:cNvPr id="31" name="TextBox 30"/>
          <p:cNvSpPr txBox="1"/>
          <p:nvPr/>
        </p:nvSpPr>
        <p:spPr>
          <a:xfrm>
            <a:off x="0" y="5148908"/>
            <a:ext cx="2519999" cy="1323439"/>
          </a:xfrm>
          <a:prstGeom prst="rect">
            <a:avLst/>
          </a:prstGeom>
          <a:noFill/>
        </p:spPr>
        <p:txBody>
          <a:bodyPr wrap="square" rtlCol="0">
            <a:spAutoFit/>
          </a:bodyPr>
          <a:lstStyle/>
          <a:p>
            <a:pPr marL="285750" indent="-285750">
              <a:buFont typeface="Arial" pitchFamily="34" charset="0"/>
              <a:buChar char="•"/>
            </a:pPr>
            <a:r>
              <a:rPr lang="en-IN" sz="2000" dirty="0">
                <a:latin typeface="Times New Roman" pitchFamily="18" charset="0"/>
                <a:cs typeface="Times New Roman" pitchFamily="18" charset="0"/>
              </a:rPr>
              <a:t>b</a:t>
            </a:r>
            <a:r>
              <a:rPr lang="en-IN" sz="2000" dirty="0" smtClean="0">
                <a:latin typeface="Times New Roman" pitchFamily="18" charset="0"/>
                <a:cs typeface="Times New Roman" pitchFamily="18" charset="0"/>
              </a:rPr>
              <a:t>yte</a:t>
            </a:r>
          </a:p>
          <a:p>
            <a:pPr marL="285750" indent="-285750">
              <a:buFont typeface="Arial" pitchFamily="34" charset="0"/>
              <a:buChar char="•"/>
            </a:pPr>
            <a:r>
              <a:rPr lang="en-IN" sz="2000" dirty="0">
                <a:latin typeface="Times New Roman" pitchFamily="18" charset="0"/>
                <a:cs typeface="Times New Roman" pitchFamily="18" charset="0"/>
              </a:rPr>
              <a:t>i</a:t>
            </a:r>
            <a:r>
              <a:rPr lang="en-IN" sz="2000" dirty="0" smtClean="0">
                <a:latin typeface="Times New Roman" pitchFamily="18" charset="0"/>
                <a:cs typeface="Times New Roman" pitchFamily="18" charset="0"/>
              </a:rPr>
              <a:t>nt</a:t>
            </a:r>
          </a:p>
          <a:p>
            <a:pPr marL="285750" indent="-285750">
              <a:buFont typeface="Arial" pitchFamily="34" charset="0"/>
              <a:buChar char="•"/>
            </a:pPr>
            <a:r>
              <a:rPr lang="en-IN" sz="2000" dirty="0">
                <a:latin typeface="Times New Roman" pitchFamily="18" charset="0"/>
                <a:cs typeface="Times New Roman" pitchFamily="18" charset="0"/>
              </a:rPr>
              <a:t>s</a:t>
            </a:r>
            <a:r>
              <a:rPr lang="en-IN" sz="2000" dirty="0" smtClean="0">
                <a:latin typeface="Times New Roman" pitchFamily="18" charset="0"/>
                <a:cs typeface="Times New Roman" pitchFamily="18" charset="0"/>
              </a:rPr>
              <a:t>hort</a:t>
            </a:r>
          </a:p>
          <a:p>
            <a:pPr marL="285750" indent="-285750">
              <a:buFont typeface="Arial" pitchFamily="34" charset="0"/>
              <a:buChar char="•"/>
            </a:pPr>
            <a:r>
              <a:rPr lang="en-IN" sz="2000" dirty="0" smtClean="0">
                <a:latin typeface="Times New Roman" pitchFamily="18" charset="0"/>
                <a:cs typeface="Times New Roman" pitchFamily="18" charset="0"/>
              </a:rPr>
              <a:t>long</a:t>
            </a:r>
          </a:p>
        </p:txBody>
      </p:sp>
      <p:sp>
        <p:nvSpPr>
          <p:cNvPr id="32" name="TextBox 31"/>
          <p:cNvSpPr txBox="1"/>
          <p:nvPr/>
        </p:nvSpPr>
        <p:spPr>
          <a:xfrm>
            <a:off x="4514189" y="5148908"/>
            <a:ext cx="2519999" cy="707886"/>
          </a:xfrm>
          <a:prstGeom prst="rect">
            <a:avLst/>
          </a:prstGeom>
          <a:noFill/>
        </p:spPr>
        <p:txBody>
          <a:bodyPr wrap="square" rtlCol="0">
            <a:spAutoFit/>
          </a:bodyPr>
          <a:lstStyle/>
          <a:p>
            <a:pPr marL="285750" indent="-285750">
              <a:buFont typeface="Arial" pitchFamily="34" charset="0"/>
              <a:buChar char="•"/>
            </a:pPr>
            <a:r>
              <a:rPr lang="en-IN" sz="2000" dirty="0">
                <a:latin typeface="Times New Roman" pitchFamily="18" charset="0"/>
                <a:cs typeface="Times New Roman" pitchFamily="18" charset="0"/>
              </a:rPr>
              <a:t>f</a:t>
            </a:r>
            <a:r>
              <a:rPr lang="en-IN" sz="2000" dirty="0" smtClean="0">
                <a:latin typeface="Times New Roman" pitchFamily="18" charset="0"/>
                <a:cs typeface="Times New Roman" pitchFamily="18" charset="0"/>
              </a:rPr>
              <a:t>loat</a:t>
            </a:r>
          </a:p>
          <a:p>
            <a:pPr marL="285750" indent="-285750">
              <a:buFont typeface="Arial" pitchFamily="34" charset="0"/>
              <a:buChar char="•"/>
            </a:pPr>
            <a:r>
              <a:rPr lang="en-IN" sz="2000" dirty="0" smtClean="0">
                <a:latin typeface="Times New Roman" pitchFamily="18" charset="0"/>
                <a:cs typeface="Times New Roman" pitchFamily="18" charset="0"/>
              </a:rPr>
              <a:t>double </a:t>
            </a:r>
            <a:endParaRPr lang="en-IN" sz="2000" dirty="0">
              <a:latin typeface="Times New Roman" pitchFamily="18" charset="0"/>
              <a:cs typeface="Times New Roman" pitchFamily="18" charset="0"/>
            </a:endParaRPr>
          </a:p>
        </p:txBody>
      </p:sp>
      <p:sp>
        <p:nvSpPr>
          <p:cNvPr id="33" name="TextBox 32"/>
          <p:cNvSpPr txBox="1"/>
          <p:nvPr/>
        </p:nvSpPr>
        <p:spPr>
          <a:xfrm>
            <a:off x="8897930" y="2345109"/>
            <a:ext cx="2520000" cy="1323439"/>
          </a:xfrm>
          <a:prstGeom prst="rect">
            <a:avLst/>
          </a:prstGeom>
          <a:noFill/>
        </p:spPr>
        <p:txBody>
          <a:bodyPr wrap="square" rtlCol="0">
            <a:spAutoFit/>
          </a:bodyPr>
          <a:lstStyle/>
          <a:p>
            <a:pPr marL="285750" indent="-285750">
              <a:buFont typeface="Arial" pitchFamily="34" charset="0"/>
              <a:buChar char="•"/>
            </a:pPr>
            <a:r>
              <a:rPr lang="en-IN" sz="2000" dirty="0" smtClean="0">
                <a:latin typeface="Times New Roman" pitchFamily="18" charset="0"/>
                <a:cs typeface="Times New Roman" pitchFamily="18" charset="0"/>
              </a:rPr>
              <a:t>Classes</a:t>
            </a:r>
          </a:p>
          <a:p>
            <a:pPr marL="285750" indent="-285750">
              <a:buFont typeface="Arial" pitchFamily="34" charset="0"/>
              <a:buChar char="•"/>
            </a:pPr>
            <a:r>
              <a:rPr lang="en-IN" sz="2000" dirty="0" smtClean="0">
                <a:latin typeface="Times New Roman" pitchFamily="18" charset="0"/>
                <a:cs typeface="Times New Roman" pitchFamily="18" charset="0"/>
              </a:rPr>
              <a:t>Arrays</a:t>
            </a:r>
          </a:p>
          <a:p>
            <a:pPr marL="285750" indent="-285750">
              <a:buFont typeface="Arial" pitchFamily="34" charset="0"/>
              <a:buChar char="•"/>
            </a:pPr>
            <a:r>
              <a:rPr lang="en-IN" sz="2000" dirty="0" smtClean="0">
                <a:latin typeface="Times New Roman" pitchFamily="18" charset="0"/>
                <a:cs typeface="Times New Roman" pitchFamily="18" charset="0"/>
              </a:rPr>
              <a:t>Interfaces</a:t>
            </a:r>
          </a:p>
          <a:p>
            <a:pPr marL="285750" indent="-285750">
              <a:buFont typeface="Arial" pitchFamily="34" charset="0"/>
              <a:buChar char="•"/>
            </a:pPr>
            <a:r>
              <a:rPr lang="en-IN" sz="2000" dirty="0" smtClean="0">
                <a:latin typeface="Times New Roman" pitchFamily="18" charset="0"/>
                <a:cs typeface="Times New Roman" pitchFamily="18" charset="0"/>
              </a:rPr>
              <a:t>Enum, etc.</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69006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30" grpId="0"/>
      <p:bldP spid="31" grpId="0"/>
      <p:bldP spid="32" grpId="0"/>
      <p:bldP spid="3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Literals</a:t>
            </a:r>
            <a:endParaRPr lang="en-US" sz="4000" b="1" dirty="0">
              <a:latin typeface="Times New Roman" panose="02020603050405020304" pitchFamily="18" charset="0"/>
              <a:cs typeface="Times New Roman" panose="02020603050405020304" pitchFamily="18" charset="0"/>
            </a:endParaRPr>
          </a:p>
        </p:txBody>
      </p:sp>
      <p:sp>
        <p:nvSpPr>
          <p:cNvPr id="3" name="Rectangle 2"/>
          <p:cNvSpPr/>
          <p:nvPr/>
        </p:nvSpPr>
        <p:spPr>
          <a:xfrm>
            <a:off x="309282" y="1166906"/>
            <a:ext cx="11577918" cy="3970318"/>
          </a:xfrm>
          <a:prstGeom prst="rect">
            <a:avLst/>
          </a:prstGeom>
        </p:spPr>
        <p:txBody>
          <a:bodyPr wrap="square">
            <a:spAutoFit/>
          </a:bodyPr>
          <a:lstStyle/>
          <a:p>
            <a:r>
              <a:rPr lang="en-IN" sz="2800" dirty="0">
                <a:latin typeface="Times New Roman" pitchFamily="18" charset="0"/>
                <a:cs typeface="Times New Roman" pitchFamily="18" charset="0"/>
              </a:rPr>
              <a:t>A literal is a source code representation of a fixed value. They are represented directly in the code without any computation</a:t>
            </a:r>
            <a:r>
              <a:rPr lang="en-IN" sz="2800" dirty="0" smtClean="0">
                <a:latin typeface="Times New Roman" pitchFamily="18" charset="0"/>
                <a:cs typeface="Times New Roman" pitchFamily="18" charset="0"/>
              </a:rPr>
              <a:t>.</a:t>
            </a:r>
          </a:p>
          <a:p>
            <a:pPr marL="571500" indent="-571500">
              <a:buFont typeface="Wingdings" pitchFamily="2" charset="2"/>
              <a:buChar char="Ø"/>
            </a:pPr>
            <a:r>
              <a:rPr lang="en-IN" sz="2800" dirty="0"/>
              <a:t>Literals can be assigned to any primitive type variable</a:t>
            </a:r>
            <a:r>
              <a:rPr lang="en-IN" sz="2800" dirty="0" smtClean="0"/>
              <a:t>.</a:t>
            </a:r>
          </a:p>
          <a:p>
            <a:pPr marL="1028700" lvl="1" indent="-571500">
              <a:buFont typeface="Arial" pitchFamily="34" charset="0"/>
              <a:buChar char="•"/>
            </a:pPr>
            <a:r>
              <a:rPr lang="en-IN" sz="2800" dirty="0" smtClean="0">
                <a:latin typeface="Times New Roman" pitchFamily="18" charset="0"/>
                <a:cs typeface="Times New Roman" pitchFamily="18" charset="0"/>
              </a:rPr>
              <a:t>E.g.: int a = 10;</a:t>
            </a:r>
          </a:p>
          <a:p>
            <a:pPr marL="571500" indent="-571500">
              <a:buFont typeface="Wingdings" pitchFamily="2" charset="2"/>
              <a:buChar char="Ø"/>
            </a:pPr>
            <a:r>
              <a:rPr lang="en-IN" sz="2800" dirty="0" smtClean="0">
                <a:latin typeface="Times New Roman" pitchFamily="18" charset="0"/>
                <a:cs typeface="Times New Roman" pitchFamily="18" charset="0"/>
              </a:rPr>
              <a:t>Prefix ‘0’ is used to indicate octal, and prefix ‘0x’ indicates hexadecimal when using these number systems of literals.</a:t>
            </a:r>
          </a:p>
          <a:p>
            <a:pPr marL="1028700" lvl="1" indent="-571500">
              <a:buFont typeface="Arial" pitchFamily="34" charset="0"/>
              <a:buChar char="•"/>
            </a:pPr>
            <a:r>
              <a:rPr lang="en-IN" sz="2800" dirty="0" smtClean="0">
                <a:latin typeface="Times New Roman" pitchFamily="18" charset="0"/>
                <a:cs typeface="Times New Roman" pitchFamily="18" charset="0"/>
              </a:rPr>
              <a:t>E.g.: int decimal=10;</a:t>
            </a:r>
          </a:p>
          <a:p>
            <a:pPr lvl="3"/>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int octal=014;</a:t>
            </a:r>
          </a:p>
          <a:p>
            <a:pPr lvl="3"/>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int hexa=0x10;</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280320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Operators</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50576"/>
            <a:ext cx="11470342" cy="3970318"/>
          </a:xfrm>
          <a:prstGeom prst="rect">
            <a:avLst/>
          </a:prstGeom>
          <a:noFill/>
        </p:spPr>
        <p:txBody>
          <a:bodyPr wrap="square" rtlCol="0">
            <a:spAutoFit/>
          </a:bodyPr>
          <a:lstStyle/>
          <a:p>
            <a:pPr marL="457200" indent="-457200">
              <a:buFont typeface="Wingdings" pitchFamily="2" charset="2"/>
              <a:buChar char="Ø"/>
            </a:pPr>
            <a:r>
              <a:rPr lang="en-IN" sz="2800" b="1" u="sng" dirty="0" smtClean="0">
                <a:latin typeface="Times New Roman" pitchFamily="18" charset="0"/>
                <a:cs typeface="Times New Roman" pitchFamily="18" charset="0"/>
              </a:rPr>
              <a:t>Variables</a:t>
            </a:r>
            <a:r>
              <a:rPr lang="en-IN" sz="2800" dirty="0" smtClean="0">
                <a:latin typeface="Times New Roman" pitchFamily="18" charset="0"/>
                <a:cs typeface="Times New Roman" pitchFamily="18" charset="0"/>
              </a:rPr>
              <a:t>:	Variables are entities to hold some value.</a:t>
            </a:r>
          </a:p>
          <a:p>
            <a:pPr marL="457200" indent="-457200">
              <a:buFont typeface="Wingdings" pitchFamily="2" charset="2"/>
              <a:buChar char="Ø"/>
            </a:pPr>
            <a:r>
              <a:rPr lang="en-IN" sz="2800" b="1" u="sng" dirty="0" smtClean="0">
                <a:latin typeface="Times New Roman" pitchFamily="18" charset="0"/>
                <a:cs typeface="Times New Roman" pitchFamily="18" charset="0"/>
              </a:rPr>
              <a:t>Constants</a:t>
            </a:r>
            <a:r>
              <a:rPr lang="en-IN" sz="2800" dirty="0" smtClean="0">
                <a:latin typeface="Times New Roman" pitchFamily="18" charset="0"/>
                <a:cs typeface="Times New Roman" pitchFamily="18" charset="0"/>
              </a:rPr>
              <a:t>:	Constants are something that cannot be changed.</a:t>
            </a:r>
          </a:p>
          <a:p>
            <a:pPr marL="457200" indent="-457200">
              <a:buFont typeface="Wingdings" pitchFamily="2" charset="2"/>
              <a:buChar char="Ø"/>
            </a:pPr>
            <a:r>
              <a:rPr lang="en-IN" sz="2800" b="1" u="sng" dirty="0" smtClean="0">
                <a:latin typeface="Times New Roman" pitchFamily="18" charset="0"/>
                <a:cs typeface="Times New Roman" pitchFamily="18" charset="0"/>
              </a:rPr>
              <a:t>Identifier</a:t>
            </a:r>
            <a:r>
              <a:rPr lang="en-IN" sz="2800" dirty="0" smtClean="0">
                <a:latin typeface="Times New Roman" pitchFamily="18" charset="0"/>
                <a:cs typeface="Times New Roman" pitchFamily="18" charset="0"/>
              </a:rPr>
              <a:t>:	Identifiers are the name given to any variable, class or 				method.</a:t>
            </a:r>
          </a:p>
          <a:p>
            <a:pPr marL="3200400" lvl="6" indent="-457200">
              <a:buFont typeface="Arial" pitchFamily="34" charset="0"/>
              <a:buChar char="•"/>
            </a:pPr>
            <a:r>
              <a:rPr lang="en-IN" sz="2800" smtClean="0">
                <a:latin typeface="Times New Roman" pitchFamily="18" charset="0"/>
                <a:cs typeface="Times New Roman" pitchFamily="18" charset="0"/>
              </a:rPr>
              <a:t>‘$’,  ‘_’ </a:t>
            </a:r>
            <a:r>
              <a:rPr lang="en-IN" sz="2800" dirty="0" smtClean="0">
                <a:latin typeface="Times New Roman" pitchFamily="18" charset="0"/>
                <a:cs typeface="Times New Roman" pitchFamily="18" charset="0"/>
              </a:rPr>
              <a:t>are allowed and can be used in the beginning of any identifier’s name.</a:t>
            </a:r>
          </a:p>
          <a:p>
            <a:pPr marL="457200" indent="-457200">
              <a:buFont typeface="Wingdings" pitchFamily="2" charset="2"/>
              <a:buChar char="Ø"/>
            </a:pPr>
            <a:r>
              <a:rPr lang="en-IN" sz="2800" b="1" u="sng" dirty="0" smtClean="0">
                <a:latin typeface="Times New Roman" pitchFamily="18" charset="0"/>
                <a:cs typeface="Times New Roman" pitchFamily="18" charset="0"/>
              </a:rPr>
              <a:t>Operators</a:t>
            </a:r>
            <a:r>
              <a:rPr lang="en-IN" sz="2800" dirty="0" smtClean="0">
                <a:latin typeface="Times New Roman" pitchFamily="18" charset="0"/>
                <a:cs typeface="Times New Roman" pitchFamily="18" charset="0"/>
              </a:rPr>
              <a:t>:	Operators are any special character which performs 				operations on operands.</a:t>
            </a:r>
          </a:p>
          <a:p>
            <a:pPr marL="457200" indent="-457200">
              <a:buFont typeface="Wingdings" pitchFamily="2" charset="2"/>
              <a:buChar char="Ø"/>
            </a:pPr>
            <a:r>
              <a:rPr lang="en-IN" sz="2800" b="1" u="sng" dirty="0" smtClean="0">
                <a:latin typeface="Times New Roman" pitchFamily="18" charset="0"/>
                <a:cs typeface="Times New Roman" pitchFamily="18" charset="0"/>
              </a:rPr>
              <a:t>Operands</a:t>
            </a:r>
            <a:r>
              <a:rPr lang="en-IN" sz="2800" dirty="0" smtClean="0">
                <a:latin typeface="Times New Roman" pitchFamily="18" charset="0"/>
                <a:cs typeface="Times New Roman" pitchFamily="18" charset="0"/>
              </a:rPr>
              <a:t>: 	Operands are anything on which operator operates.</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88704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354872375"/>
              </p:ext>
            </p:extLst>
          </p:nvPr>
        </p:nvGraphicFramePr>
        <p:xfrm>
          <a:off x="510988" y="1304365"/>
          <a:ext cx="11241741" cy="4995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Types of Operators</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295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Types of Operators (contd.)</a:t>
            </a:r>
            <a:endParaRPr lang="en-US" sz="4000" b="1" dirty="0">
              <a:latin typeface="Times New Roman" panose="02020603050405020304" pitchFamily="18" charset="0"/>
              <a:cs typeface="Times New Roman" panose="02020603050405020304" pitchFamily="18" charset="0"/>
            </a:endParaRPr>
          </a:p>
        </p:txBody>
      </p:sp>
      <p:graphicFrame>
        <p:nvGraphicFramePr>
          <p:cNvPr id="7" name="Diagram 6"/>
          <p:cNvGraphicFramePr/>
          <p:nvPr>
            <p:extLst>
              <p:ext uri="{D42A27DB-BD31-4B8C-83A1-F6EECF244321}">
                <p14:modId xmlns:p14="http://schemas.microsoft.com/office/powerpoint/2010/main" val="1164933082"/>
              </p:ext>
            </p:extLst>
          </p:nvPr>
        </p:nvGraphicFramePr>
        <p:xfrm>
          <a:off x="309282" y="1304365"/>
          <a:ext cx="11577918" cy="4401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p:cNvGrpSpPr/>
          <p:nvPr/>
        </p:nvGrpSpPr>
        <p:grpSpPr>
          <a:xfrm>
            <a:off x="6770593" y="5642484"/>
            <a:ext cx="5116607" cy="431730"/>
            <a:chOff x="0" y="3919017"/>
            <a:chExt cx="11577918" cy="431730"/>
          </a:xfrm>
        </p:grpSpPr>
        <p:sp>
          <p:nvSpPr>
            <p:cNvPr id="9" name="Rounded Rectangle 8"/>
            <p:cNvSpPr/>
            <p:nvPr/>
          </p:nvSpPr>
          <p:spPr>
            <a:xfrm>
              <a:off x="0" y="3919017"/>
              <a:ext cx="11577918" cy="43173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4"/>
            <p:cNvSpPr/>
            <p:nvPr/>
          </p:nvSpPr>
          <p:spPr>
            <a:xfrm>
              <a:off x="21075" y="3940092"/>
              <a:ext cx="11535768" cy="38958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285750" lvl="0" indent="-285750" algn="l" defTabSz="800100" rtl="0">
                <a:lnSpc>
                  <a:spcPct val="90000"/>
                </a:lnSpc>
                <a:spcBef>
                  <a:spcPct val="0"/>
                </a:spcBef>
                <a:spcAft>
                  <a:spcPct val="35000"/>
                </a:spcAft>
                <a:buFont typeface="Wingdings" pitchFamily="2" charset="2"/>
                <a:buChar char="Ø"/>
              </a:pPr>
              <a:r>
                <a:rPr lang="en-IN" dirty="0" smtClean="0"/>
                <a:t>Post-increment  ++</a:t>
              </a:r>
              <a:endParaRPr lang="en-IN" sz="1800" kern="1200" dirty="0"/>
            </a:p>
          </p:txBody>
        </p:sp>
      </p:grpSp>
      <p:sp>
        <p:nvSpPr>
          <p:cNvPr id="12" name="Rounded Rectangle 11"/>
          <p:cNvSpPr/>
          <p:nvPr/>
        </p:nvSpPr>
        <p:spPr>
          <a:xfrm>
            <a:off x="6779907" y="6074214"/>
            <a:ext cx="5116607" cy="43173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ounded Rectangle 14"/>
          <p:cNvSpPr/>
          <p:nvPr/>
        </p:nvSpPr>
        <p:spPr>
          <a:xfrm>
            <a:off x="299969" y="6090182"/>
            <a:ext cx="5116607" cy="43173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7" name="Group 16"/>
          <p:cNvGrpSpPr/>
          <p:nvPr/>
        </p:nvGrpSpPr>
        <p:grpSpPr>
          <a:xfrm>
            <a:off x="309282" y="5663559"/>
            <a:ext cx="5116607" cy="431730"/>
            <a:chOff x="0" y="3919017"/>
            <a:chExt cx="11577918" cy="431730"/>
          </a:xfrm>
        </p:grpSpPr>
        <p:sp>
          <p:nvSpPr>
            <p:cNvPr id="18" name="Rounded Rectangle 17"/>
            <p:cNvSpPr/>
            <p:nvPr/>
          </p:nvSpPr>
          <p:spPr>
            <a:xfrm>
              <a:off x="0" y="3919017"/>
              <a:ext cx="11577918" cy="43173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Rounded Rectangle 4"/>
            <p:cNvSpPr/>
            <p:nvPr/>
          </p:nvSpPr>
          <p:spPr>
            <a:xfrm>
              <a:off x="21076" y="3940092"/>
              <a:ext cx="11535769" cy="38958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285750" lvl="0" indent="-285750" algn="l" defTabSz="800100" rtl="0">
                <a:lnSpc>
                  <a:spcPct val="90000"/>
                </a:lnSpc>
                <a:spcBef>
                  <a:spcPct val="0"/>
                </a:spcBef>
                <a:spcAft>
                  <a:spcPct val="35000"/>
                </a:spcAft>
                <a:buFont typeface="Wingdings" pitchFamily="2" charset="2"/>
                <a:buChar char="Ø"/>
              </a:pPr>
              <a:r>
                <a:rPr lang="en-IN" dirty="0" smtClean="0"/>
                <a:t>Pre-increment  ++</a:t>
              </a:r>
              <a:endParaRPr lang="en-IN" sz="1800" kern="1200" dirty="0"/>
            </a:p>
          </p:txBody>
        </p:sp>
      </p:grpSp>
      <p:sp>
        <p:nvSpPr>
          <p:cNvPr id="24" name="TextBox 23"/>
          <p:cNvSpPr txBox="1"/>
          <p:nvPr/>
        </p:nvSpPr>
        <p:spPr>
          <a:xfrm>
            <a:off x="299969" y="6125774"/>
            <a:ext cx="4303058" cy="369332"/>
          </a:xfrm>
          <a:prstGeom prst="rect">
            <a:avLst/>
          </a:prstGeom>
          <a:noFill/>
        </p:spPr>
        <p:txBody>
          <a:bodyPr wrap="square" rtlCol="0">
            <a:spAutoFit/>
          </a:bodyPr>
          <a:lstStyle/>
          <a:p>
            <a:pPr marL="285750" indent="-285750">
              <a:buFont typeface="Wingdings" pitchFamily="2" charset="2"/>
              <a:buChar char="Ø"/>
            </a:pPr>
            <a:r>
              <a:rPr lang="en-IN" dirty="0" smtClean="0">
                <a:solidFill>
                  <a:schemeClr val="bg1"/>
                </a:solidFill>
              </a:rPr>
              <a:t>Pre-decrement  --</a:t>
            </a:r>
            <a:endParaRPr lang="en-IN" dirty="0">
              <a:solidFill>
                <a:schemeClr val="bg1"/>
              </a:solidFill>
            </a:endParaRPr>
          </a:p>
        </p:txBody>
      </p:sp>
      <p:sp>
        <p:nvSpPr>
          <p:cNvPr id="25" name="TextBox 24"/>
          <p:cNvSpPr txBox="1"/>
          <p:nvPr/>
        </p:nvSpPr>
        <p:spPr>
          <a:xfrm>
            <a:off x="6779907" y="6125774"/>
            <a:ext cx="4273575" cy="369332"/>
          </a:xfrm>
          <a:prstGeom prst="rect">
            <a:avLst/>
          </a:prstGeom>
          <a:noFill/>
        </p:spPr>
        <p:txBody>
          <a:bodyPr wrap="square" rtlCol="0">
            <a:spAutoFit/>
          </a:bodyPr>
          <a:lstStyle/>
          <a:p>
            <a:pPr marL="285750" indent="-285750">
              <a:buFont typeface="Wingdings" pitchFamily="2" charset="2"/>
              <a:buChar char="Ø"/>
            </a:pPr>
            <a:r>
              <a:rPr lang="en-IN" dirty="0" smtClean="0">
                <a:solidFill>
                  <a:schemeClr val="bg1"/>
                </a:solidFill>
              </a:rPr>
              <a:t>Post-decrement  --</a:t>
            </a:r>
            <a:endParaRPr lang="en-IN" dirty="0">
              <a:solidFill>
                <a:schemeClr val="bg1"/>
              </a:solidFill>
            </a:endParaRPr>
          </a:p>
        </p:txBody>
      </p:sp>
      <p:cxnSp>
        <p:nvCxnSpPr>
          <p:cNvPr id="27" name="Elbow Connector 26"/>
          <p:cNvCxnSpPr>
            <a:endCxn id="18" idx="3"/>
          </p:cNvCxnSpPr>
          <p:nvPr/>
        </p:nvCxnSpPr>
        <p:spPr>
          <a:xfrm rot="10800000" flipV="1">
            <a:off x="5425889" y="5684634"/>
            <a:ext cx="672352" cy="194790"/>
          </a:xfrm>
          <a:prstGeom prst="bentConnector3">
            <a:avLst>
              <a:gd name="adj1" fmla="val 2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a:endCxn id="15" idx="3"/>
          </p:cNvCxnSpPr>
          <p:nvPr/>
        </p:nvCxnSpPr>
        <p:spPr>
          <a:xfrm rot="10800000" flipV="1">
            <a:off x="5416577" y="5684633"/>
            <a:ext cx="681665" cy="621413"/>
          </a:xfrm>
          <a:prstGeom prst="bentConnector3">
            <a:avLst>
              <a:gd name="adj1" fmla="val 68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9" idx="1"/>
          </p:cNvCxnSpPr>
          <p:nvPr/>
        </p:nvCxnSpPr>
        <p:spPr>
          <a:xfrm>
            <a:off x="6098241" y="5684633"/>
            <a:ext cx="672352" cy="173716"/>
          </a:xfrm>
          <a:prstGeom prst="bentConnector3">
            <a:avLst>
              <a:gd name="adj1" fmla="val -2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25" idx="1"/>
          </p:cNvCxnSpPr>
          <p:nvPr/>
        </p:nvCxnSpPr>
        <p:spPr>
          <a:xfrm>
            <a:off x="6098241" y="5684634"/>
            <a:ext cx="681666" cy="625806"/>
          </a:xfrm>
          <a:prstGeom prst="bentConnector3">
            <a:avLst>
              <a:gd name="adj1" fmla="val -1289"/>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18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7" grpId="0">
        <p:bldAsOne/>
      </p:bldGraphic>
      <p:bldP spid="2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2300" y="698500"/>
            <a:ext cx="10947400" cy="5262979"/>
          </a:xfrm>
          <a:prstGeom prst="rect">
            <a:avLst/>
          </a:prstGeom>
          <a:noFill/>
        </p:spPr>
        <p:txBody>
          <a:bodyPr wrap="square" rtlCol="0">
            <a:spAutoFit/>
          </a:bodyPr>
          <a:lstStyle/>
          <a:p>
            <a:pPr marL="971550" lvl="1" indent="-514350">
              <a:buFont typeface="+mj-lt"/>
              <a:buAutoNum type="alphaLcPeriod" startAt="3"/>
            </a:pPr>
            <a:r>
              <a:rPr lang="en-US" sz="2800" dirty="0" smtClean="0">
                <a:latin typeface="Times New Roman" panose="02020603050405020304" pitchFamily="18" charset="0"/>
                <a:cs typeface="Times New Roman" panose="02020603050405020304" pitchFamily="18" charset="0"/>
              </a:rPr>
              <a:t>Keyword super</a:t>
            </a:r>
          </a:p>
          <a:p>
            <a:pPr marL="1485900" lvl="2" indent="-571500">
              <a:buFont typeface="+mj-lt"/>
              <a:buAutoNum type="romanLcPeriod"/>
            </a:pPr>
            <a:r>
              <a:rPr lang="en-US" sz="2800" dirty="0" smtClean="0">
                <a:latin typeface="Times New Roman" panose="02020603050405020304" pitchFamily="18" charset="0"/>
                <a:cs typeface="Times New Roman" panose="02020603050405020304" pitchFamily="18" charset="0"/>
              </a:rPr>
              <a:t>accessing super type variables and methods</a:t>
            </a:r>
          </a:p>
          <a:p>
            <a:pPr marL="1485900" lvl="2" indent="-571500">
              <a:buFont typeface="+mj-lt"/>
              <a:buAutoNum type="romanLcPeriod"/>
            </a:pPr>
            <a:r>
              <a:rPr lang="en-US" sz="2800" dirty="0" smtClean="0">
                <a:latin typeface="Times New Roman" panose="02020603050405020304" pitchFamily="18" charset="0"/>
                <a:cs typeface="Times New Roman" panose="02020603050405020304" pitchFamily="18" charset="0"/>
              </a:rPr>
              <a:t>invoking super type constructors of different argument</a:t>
            </a:r>
          </a:p>
          <a:p>
            <a:pPr marL="1028700" lvl="1" indent="-571500">
              <a:buFont typeface="+mj-lt"/>
              <a:buAutoNum type="alphaLcPeriod" startAt="3"/>
            </a:pPr>
            <a:r>
              <a:rPr lang="en-US" sz="2800" dirty="0" smtClean="0">
                <a:latin typeface="Times New Roman" panose="02020603050405020304" pitchFamily="18" charset="0"/>
                <a:cs typeface="Times New Roman" panose="02020603050405020304" pitchFamily="18" charset="0"/>
              </a:rPr>
              <a:t>Method Overriding</a:t>
            </a:r>
          </a:p>
          <a:p>
            <a:pPr marL="1028700" lvl="1" indent="-571500">
              <a:buFont typeface="+mj-lt"/>
              <a:buAutoNum type="alphaLcPeriod" startAt="3"/>
            </a:pPr>
            <a:r>
              <a:rPr lang="en-US" sz="2800" dirty="0" smtClean="0">
                <a:latin typeface="Times New Roman" panose="02020603050405020304" pitchFamily="18" charset="0"/>
                <a:cs typeface="Times New Roman" panose="02020603050405020304" pitchFamily="18" charset="0"/>
              </a:rPr>
              <a:t>Super type referencing the sub type objects</a:t>
            </a:r>
            <a:endParaRPr lang="en-US" sz="2800" dirty="0">
              <a:latin typeface="Times New Roman" panose="02020603050405020304" pitchFamily="18" charset="0"/>
              <a:cs typeface="Times New Roman" panose="02020603050405020304" pitchFamily="18" charset="0"/>
            </a:endParaRPr>
          </a:p>
          <a:p>
            <a:pPr marL="514350" indent="-514350">
              <a:buFont typeface="+mj-lt"/>
              <a:buAutoNum type="arabicPeriod" startAt="27"/>
            </a:pPr>
            <a:r>
              <a:rPr lang="en-US" sz="2800" dirty="0" smtClean="0">
                <a:latin typeface="Times New Roman" panose="02020603050405020304" pitchFamily="18" charset="0"/>
                <a:cs typeface="Times New Roman" panose="02020603050405020304" pitchFamily="18" charset="0"/>
              </a:rPr>
              <a:t>Polymorphism with method overloading and overriding</a:t>
            </a:r>
          </a:p>
          <a:p>
            <a:pPr marL="514350" indent="-514350">
              <a:buFont typeface="+mj-lt"/>
              <a:buAutoNum type="arabicPeriod" startAt="27"/>
            </a:pPr>
            <a:r>
              <a:rPr lang="en-US" sz="2800" dirty="0" smtClean="0">
                <a:latin typeface="Times New Roman" panose="02020603050405020304" pitchFamily="18" charset="0"/>
                <a:cs typeface="Times New Roman" panose="02020603050405020304" pitchFamily="18" charset="0"/>
              </a:rPr>
              <a:t>Abstraction</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Interface</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Marker Interface</a:t>
            </a:r>
          </a:p>
          <a:p>
            <a:pPr marL="514350" indent="-514350">
              <a:buFont typeface="+mj-lt"/>
              <a:buAutoNum type="arabicPeriod" startAt="27"/>
            </a:pPr>
            <a:r>
              <a:rPr lang="en-US" sz="2800" dirty="0" smtClean="0">
                <a:latin typeface="Times New Roman" panose="02020603050405020304" pitchFamily="18" charset="0"/>
                <a:cs typeface="Times New Roman" panose="02020603050405020304" pitchFamily="18" charset="0"/>
              </a:rPr>
              <a:t>Non Access modifiers like static, abstract and final</a:t>
            </a:r>
          </a:p>
          <a:p>
            <a:pPr marL="514350" indent="-514350">
              <a:buFont typeface="+mj-lt"/>
              <a:buAutoNum type="arabicPeriod" startAt="27"/>
            </a:pPr>
            <a:r>
              <a:rPr lang="en-US" sz="2800" dirty="0" smtClean="0">
                <a:latin typeface="Times New Roman" panose="02020603050405020304" pitchFamily="18" charset="0"/>
                <a:cs typeface="Times New Roman" panose="02020603050405020304" pitchFamily="18" charset="0"/>
              </a:rPr>
              <a:t>Abstract classes</a:t>
            </a:r>
          </a:p>
          <a:p>
            <a:pPr marL="514350" indent="-514350">
              <a:buFont typeface="+mj-lt"/>
              <a:buAutoNum type="arabicPeriod" startAt="27"/>
            </a:pPr>
            <a:r>
              <a:rPr lang="en-US" sz="2800" dirty="0" smtClean="0">
                <a:latin typeface="Times New Roman" panose="02020603050405020304" pitchFamily="18" charset="0"/>
                <a:cs typeface="Times New Roman" panose="02020603050405020304" pitchFamily="18" charset="0"/>
              </a:rPr>
              <a:t>Difference between abstract class and interface</a:t>
            </a:r>
          </a:p>
        </p:txBody>
      </p:sp>
    </p:spTree>
    <p:extLst>
      <p:ext uri="{BB962C8B-B14F-4D97-AF65-F5344CB8AC3E}">
        <p14:creationId xmlns:p14="http://schemas.microsoft.com/office/powerpoint/2010/main" val="142171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fade">
                                      <p:cBhvr>
                                        <p:cTn id="34" dur="500"/>
                                        <p:tgtEl>
                                          <p:spTgt spid="2">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Effect transition="in" filter="fade">
                                      <p:cBhvr>
                                        <p:cTn id="37" dur="500"/>
                                        <p:tgtEl>
                                          <p:spTgt spid="2">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
                                            <p:txEl>
                                              <p:pRg st="11" end="11"/>
                                            </p:txEl>
                                          </p:spTgt>
                                        </p:tgtEl>
                                        <p:attrNameLst>
                                          <p:attrName>style.visibility</p:attrName>
                                        </p:attrNameLst>
                                      </p:cBhvr>
                                      <p:to>
                                        <p:strVal val="visible"/>
                                      </p:to>
                                    </p:set>
                                    <p:animEffect transition="in" filter="fade">
                                      <p:cBhvr>
                                        <p:cTn id="40"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Conditionals statements</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23682"/>
            <a:ext cx="11577918" cy="4216539"/>
          </a:xfrm>
          <a:prstGeom prst="rect">
            <a:avLst/>
          </a:prstGeom>
          <a:noFill/>
        </p:spPr>
        <p:txBody>
          <a:bodyPr wrap="square" rtlCol="0">
            <a:spAutoFit/>
          </a:bodyPr>
          <a:lstStyle/>
          <a:p>
            <a:r>
              <a:rPr lang="en-IN" sz="3600" b="1" dirty="0" smtClean="0">
                <a:latin typeface="Times New Roman" panose="02020603050405020304" pitchFamily="18" charset="0"/>
                <a:cs typeface="Times New Roman" panose="02020603050405020304" pitchFamily="18" charset="0"/>
              </a:rPr>
              <a:t>In Java we have four types of conditional statements:</a:t>
            </a:r>
          </a:p>
          <a:p>
            <a:r>
              <a:rPr lang="en-IN" sz="3600" b="1" dirty="0" smtClean="0">
                <a:latin typeface="Times New Roman" panose="02020603050405020304" pitchFamily="18" charset="0"/>
                <a:cs typeface="Times New Roman" panose="02020603050405020304" pitchFamily="18" charset="0"/>
              </a:rPr>
              <a:t> </a:t>
            </a:r>
          </a:p>
          <a:p>
            <a:pPr marL="514350" indent="-514350">
              <a:buFont typeface="+mj-lt"/>
              <a:buAutoNum type="arabicPeriod"/>
            </a:pPr>
            <a:r>
              <a:rPr lang="en-IN" sz="2800" dirty="0" smtClean="0">
                <a:latin typeface="Times New Roman" panose="02020603050405020304" pitchFamily="18" charset="0"/>
                <a:cs typeface="Times New Roman" panose="02020603050405020304" pitchFamily="18" charset="0"/>
              </a:rPr>
              <a:t>if statement</a:t>
            </a:r>
          </a:p>
          <a:p>
            <a:pPr marL="514350" indent="-514350">
              <a:buFont typeface="+mj-lt"/>
              <a:buAutoNum type="arabicPeriod"/>
            </a:pPr>
            <a:endParaRPr lang="en-IN" sz="2800" dirty="0" smtClean="0">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2800" dirty="0">
                <a:latin typeface="Times New Roman" panose="02020603050405020304" pitchFamily="18" charset="0"/>
                <a:cs typeface="Times New Roman" panose="02020603050405020304" pitchFamily="18" charset="0"/>
              </a:rPr>
              <a:t>i</a:t>
            </a:r>
            <a:r>
              <a:rPr lang="en-IN" sz="2800" dirty="0" smtClean="0">
                <a:latin typeface="Times New Roman" panose="02020603050405020304" pitchFamily="18" charset="0"/>
                <a:cs typeface="Times New Roman" panose="02020603050405020304" pitchFamily="18" charset="0"/>
              </a:rPr>
              <a:t>f-else statement</a:t>
            </a:r>
          </a:p>
          <a:p>
            <a:pPr marL="514350" indent="-514350">
              <a:buFont typeface="+mj-lt"/>
              <a:buAutoNum type="arabicPeriod"/>
            </a:pPr>
            <a:endParaRPr lang="en-IN" sz="2800" dirty="0" smtClean="0">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2800" dirty="0" smtClean="0">
                <a:latin typeface="Times New Roman" panose="02020603050405020304" pitchFamily="18" charset="0"/>
                <a:cs typeface="Times New Roman" panose="02020603050405020304" pitchFamily="18" charset="0"/>
              </a:rPr>
              <a:t>if-else if statement</a:t>
            </a:r>
          </a:p>
          <a:p>
            <a:pPr marL="514350" indent="-514350">
              <a:buFont typeface="+mj-lt"/>
              <a:buAutoNum type="arabicPeriod"/>
            </a:pPr>
            <a:endParaRPr lang="en-IN" sz="2800" dirty="0" smtClean="0">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2800" dirty="0">
                <a:latin typeface="Times New Roman" panose="02020603050405020304" pitchFamily="18" charset="0"/>
                <a:cs typeface="Times New Roman" panose="02020603050405020304" pitchFamily="18" charset="0"/>
              </a:rPr>
              <a:t>s</a:t>
            </a:r>
            <a:r>
              <a:rPr lang="en-IN" sz="2800" dirty="0" smtClean="0">
                <a:latin typeface="Times New Roman" panose="02020603050405020304" pitchFamily="18" charset="0"/>
                <a:cs typeface="Times New Roman" panose="02020603050405020304" pitchFamily="18" charset="0"/>
              </a:rPr>
              <a:t>witch statement</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161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Conditionals statements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23682"/>
            <a:ext cx="11577918" cy="4647426"/>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if statement:</a:t>
            </a:r>
          </a:p>
          <a:p>
            <a:endParaRPr lang="en-IN" sz="3600" b="1" dirty="0" smtClean="0">
              <a:latin typeface="Times New Roman" pitchFamily="18" charset="0"/>
              <a:cs typeface="Times New Roman" pitchFamily="18" charset="0"/>
            </a:endParaRPr>
          </a:p>
          <a:p>
            <a:r>
              <a:rPr lang="en-IN" sz="2800" dirty="0" smtClean="0">
                <a:latin typeface="Times New Roman" pitchFamily="18" charset="0"/>
                <a:cs typeface="Times New Roman" pitchFamily="18" charset="0"/>
              </a:rPr>
              <a:t>		if statement is used if we want to execute a block of code if the condition is true.</a:t>
            </a:r>
          </a:p>
          <a:p>
            <a:endParaRPr lang="en-IN" sz="2800" dirty="0" smtClean="0">
              <a:latin typeface="Times New Roman" pitchFamily="18" charset="0"/>
              <a:cs typeface="Times New Roman" pitchFamily="18" charset="0"/>
            </a:endParaRPr>
          </a:p>
          <a:p>
            <a:r>
              <a:rPr lang="en-IN" sz="2800" dirty="0">
                <a:latin typeface="Times New Roman" pitchFamily="18" charset="0"/>
                <a:cs typeface="Times New Roman" pitchFamily="18" charset="0"/>
              </a:rPr>
              <a:t>	S</a:t>
            </a:r>
            <a:r>
              <a:rPr lang="en-IN" sz="2800" dirty="0" smtClean="0">
                <a:latin typeface="Times New Roman" pitchFamily="18" charset="0"/>
                <a:cs typeface="Times New Roman" pitchFamily="18" charset="0"/>
              </a:rPr>
              <a:t>yntax:</a:t>
            </a:r>
          </a:p>
          <a:p>
            <a:r>
              <a:rPr lang="en-IN" sz="2800" dirty="0" smtClean="0">
                <a:latin typeface="Times New Roman" pitchFamily="18" charset="0"/>
                <a:cs typeface="Times New Roman" pitchFamily="18" charset="0"/>
              </a:rPr>
              <a:t>		if(condition)</a:t>
            </a:r>
          </a:p>
          <a:p>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	{</a:t>
            </a:r>
          </a:p>
          <a:p>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		block to be executed if the condition is true</a:t>
            </a:r>
            <a:br>
              <a:rPr lang="en-IN" sz="2800" dirty="0" smtClean="0">
                <a:latin typeface="Times New Roman" pitchFamily="18" charset="0"/>
                <a:cs typeface="Times New Roman" pitchFamily="18" charset="0"/>
              </a:rPr>
            </a:br>
            <a:r>
              <a:rPr lang="en-IN" sz="2800" dirty="0" smtClean="0">
                <a:latin typeface="Times New Roman" pitchFamily="18" charset="0"/>
                <a:cs typeface="Times New Roman" pitchFamily="18" charset="0"/>
              </a:rPr>
              <a:t>		}</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141225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Conditionals statements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23682"/>
            <a:ext cx="11577918" cy="646331"/>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if statement demo:</a:t>
            </a:r>
            <a:endParaRPr lang="en-IN" sz="2800"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870013"/>
            <a:ext cx="11577918" cy="4423211"/>
          </a:xfrm>
          <a:prstGeom prst="rect">
            <a:avLst/>
          </a:prstGeom>
        </p:spPr>
      </p:pic>
    </p:spTree>
    <p:extLst>
      <p:ext uri="{BB962C8B-B14F-4D97-AF65-F5344CB8AC3E}">
        <p14:creationId xmlns:p14="http://schemas.microsoft.com/office/powerpoint/2010/main" val="319129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Conditionals statements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23682"/>
            <a:ext cx="11577918" cy="646331"/>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if statement demo:</a:t>
            </a:r>
            <a:endParaRPr lang="en-IN" sz="2800" dirty="0">
              <a:latin typeface="Times New Roman" pitchFamily="18" charset="0"/>
              <a:cs typeface="Times New Roman"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870014"/>
            <a:ext cx="11577918" cy="4342528"/>
          </a:xfrm>
          <a:prstGeom prst="rect">
            <a:avLst/>
          </a:prstGeom>
        </p:spPr>
      </p:pic>
    </p:spTree>
    <p:extLst>
      <p:ext uri="{BB962C8B-B14F-4D97-AF65-F5344CB8AC3E}">
        <p14:creationId xmlns:p14="http://schemas.microsoft.com/office/powerpoint/2010/main" val="378350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Conditionals statements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23682"/>
            <a:ext cx="11577918" cy="4955203"/>
          </a:xfrm>
          <a:prstGeom prst="rect">
            <a:avLst/>
          </a:prstGeom>
          <a:noFill/>
        </p:spPr>
        <p:txBody>
          <a:bodyPr wrap="square" rtlCol="0">
            <a:spAutoFit/>
          </a:bodyPr>
          <a:lstStyle/>
          <a:p>
            <a:r>
              <a:rPr lang="en-IN" sz="3600" b="1" dirty="0">
                <a:latin typeface="Times New Roman" pitchFamily="18" charset="0"/>
                <a:cs typeface="Times New Roman" pitchFamily="18" charset="0"/>
              </a:rPr>
              <a:t>i</a:t>
            </a:r>
            <a:r>
              <a:rPr lang="en-IN" sz="3600" b="1" dirty="0" smtClean="0">
                <a:latin typeface="Times New Roman" pitchFamily="18" charset="0"/>
                <a:cs typeface="Times New Roman" pitchFamily="18" charset="0"/>
              </a:rPr>
              <a:t>f else statement: </a:t>
            </a:r>
            <a:r>
              <a:rPr lang="en-IN" sz="2800" dirty="0" smtClean="0">
                <a:latin typeface="Times New Roman" pitchFamily="18" charset="0"/>
                <a:cs typeface="Times New Roman" pitchFamily="18" charset="0"/>
              </a:rPr>
              <a:t>if else statement is used if we want to execute a block of code if the condition is true otherwise else block is executed.</a:t>
            </a:r>
          </a:p>
          <a:p>
            <a:r>
              <a:rPr lang="en-IN" sz="2800" dirty="0">
                <a:latin typeface="Times New Roman" pitchFamily="18" charset="0"/>
                <a:cs typeface="Times New Roman" pitchFamily="18" charset="0"/>
              </a:rPr>
              <a:t>	S</a:t>
            </a:r>
            <a:r>
              <a:rPr lang="en-IN" sz="2800" dirty="0" smtClean="0">
                <a:latin typeface="Times New Roman" pitchFamily="18" charset="0"/>
                <a:cs typeface="Times New Roman" pitchFamily="18" charset="0"/>
              </a:rPr>
              <a:t>yntax:</a:t>
            </a:r>
          </a:p>
          <a:p>
            <a:r>
              <a:rPr lang="en-IN" sz="2800" dirty="0" smtClean="0">
                <a:latin typeface="Times New Roman" pitchFamily="18" charset="0"/>
                <a:cs typeface="Times New Roman" pitchFamily="18" charset="0"/>
              </a:rPr>
              <a:t>		if(condition)</a:t>
            </a:r>
          </a:p>
          <a:p>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	{</a:t>
            </a:r>
          </a:p>
          <a:p>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		block to be executed if the condition is true</a:t>
            </a:r>
            <a:br>
              <a:rPr lang="en-IN" sz="2800" dirty="0" smtClean="0">
                <a:latin typeface="Times New Roman" pitchFamily="18" charset="0"/>
                <a:cs typeface="Times New Roman" pitchFamily="18" charset="0"/>
              </a:rPr>
            </a:br>
            <a:r>
              <a:rPr lang="en-IN" sz="2800" dirty="0" smtClean="0">
                <a:latin typeface="Times New Roman" pitchFamily="18" charset="0"/>
                <a:cs typeface="Times New Roman" pitchFamily="18" charset="0"/>
              </a:rPr>
              <a:t>		}</a:t>
            </a:r>
          </a:p>
          <a:p>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	else</a:t>
            </a:r>
            <a:br>
              <a:rPr lang="en-IN" sz="2800" dirty="0" smtClean="0">
                <a:latin typeface="Times New Roman" pitchFamily="18" charset="0"/>
                <a:cs typeface="Times New Roman" pitchFamily="18" charset="0"/>
              </a:rPr>
            </a:br>
            <a:r>
              <a:rPr lang="en-IN" sz="2800" dirty="0" smtClean="0">
                <a:latin typeface="Times New Roman" pitchFamily="18" charset="0"/>
                <a:cs typeface="Times New Roman" pitchFamily="18" charset="0"/>
              </a:rPr>
              <a:t>		{</a:t>
            </a:r>
          </a:p>
          <a:p>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		block to be executed if the condition is false</a:t>
            </a:r>
            <a:br>
              <a:rPr lang="en-IN" sz="2800" dirty="0" smtClean="0">
                <a:latin typeface="Times New Roman" pitchFamily="18" charset="0"/>
                <a:cs typeface="Times New Roman" pitchFamily="18" charset="0"/>
              </a:rPr>
            </a:br>
            <a:r>
              <a:rPr lang="en-IN" sz="2800" dirty="0" smtClean="0">
                <a:latin typeface="Times New Roman" pitchFamily="18" charset="0"/>
                <a:cs typeface="Times New Roman" pitchFamily="18" charset="0"/>
              </a:rPr>
              <a:t>		}</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395069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Conditionals statements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23682"/>
            <a:ext cx="11577918" cy="646331"/>
          </a:xfrm>
          <a:prstGeom prst="rect">
            <a:avLst/>
          </a:prstGeom>
          <a:noFill/>
        </p:spPr>
        <p:txBody>
          <a:bodyPr wrap="square" rtlCol="0">
            <a:spAutoFit/>
          </a:bodyPr>
          <a:lstStyle/>
          <a:p>
            <a:r>
              <a:rPr lang="en-IN" sz="3600" b="1" dirty="0">
                <a:latin typeface="Times New Roman" pitchFamily="18" charset="0"/>
                <a:cs typeface="Times New Roman" pitchFamily="18" charset="0"/>
              </a:rPr>
              <a:t>i</a:t>
            </a:r>
            <a:r>
              <a:rPr lang="en-IN" sz="3600" b="1" dirty="0" smtClean="0">
                <a:latin typeface="Times New Roman" pitchFamily="18" charset="0"/>
                <a:cs typeface="Times New Roman" pitchFamily="18" charset="0"/>
              </a:rPr>
              <a:t>f else statement demo:</a:t>
            </a:r>
            <a:endParaRPr lang="en-IN" sz="2800" dirty="0">
              <a:latin typeface="Times New Roman" pitchFamily="18" charset="0"/>
              <a:cs typeface="Times New Roman"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1" y="1870012"/>
            <a:ext cx="11483789" cy="4423211"/>
          </a:xfrm>
          <a:prstGeom prst="rect">
            <a:avLst/>
          </a:prstGeom>
        </p:spPr>
      </p:pic>
    </p:spTree>
    <p:extLst>
      <p:ext uri="{BB962C8B-B14F-4D97-AF65-F5344CB8AC3E}">
        <p14:creationId xmlns:p14="http://schemas.microsoft.com/office/powerpoint/2010/main" val="177579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Conditionals statements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23682"/>
            <a:ext cx="11577918" cy="646331"/>
          </a:xfrm>
          <a:prstGeom prst="rect">
            <a:avLst/>
          </a:prstGeom>
          <a:noFill/>
        </p:spPr>
        <p:txBody>
          <a:bodyPr wrap="square" rtlCol="0">
            <a:spAutoFit/>
          </a:bodyPr>
          <a:lstStyle/>
          <a:p>
            <a:r>
              <a:rPr lang="en-IN" sz="3600" b="1" dirty="0">
                <a:latin typeface="Times New Roman" pitchFamily="18" charset="0"/>
                <a:cs typeface="Times New Roman" pitchFamily="18" charset="0"/>
              </a:rPr>
              <a:t>i</a:t>
            </a:r>
            <a:r>
              <a:rPr lang="en-IN" sz="3600" b="1" dirty="0" smtClean="0">
                <a:latin typeface="Times New Roman" pitchFamily="18" charset="0"/>
                <a:cs typeface="Times New Roman" pitchFamily="18" charset="0"/>
              </a:rPr>
              <a:t>f else statement demo:</a:t>
            </a:r>
            <a:endParaRPr lang="en-IN" sz="2800"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870013"/>
            <a:ext cx="11577918" cy="4525006"/>
          </a:xfrm>
          <a:prstGeom prst="rect">
            <a:avLst/>
          </a:prstGeom>
        </p:spPr>
      </p:pic>
    </p:spTree>
    <p:extLst>
      <p:ext uri="{BB962C8B-B14F-4D97-AF65-F5344CB8AC3E}">
        <p14:creationId xmlns:p14="http://schemas.microsoft.com/office/powerpoint/2010/main" val="162139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Conditionals statements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23682"/>
            <a:ext cx="11577918" cy="5262979"/>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if-else if statement: </a:t>
            </a:r>
            <a:r>
              <a:rPr lang="en-IN" sz="2800" dirty="0" smtClean="0">
                <a:latin typeface="Times New Roman" pitchFamily="18" charset="0"/>
                <a:cs typeface="Times New Roman" pitchFamily="18" charset="0"/>
              </a:rPr>
              <a:t>if-else if can be used when we have to check multiple conditions</a:t>
            </a:r>
            <a:r>
              <a:rPr lang="en-IN" sz="3600" dirty="0" smtClean="0">
                <a:latin typeface="Times New Roman" pitchFamily="18" charset="0"/>
                <a:cs typeface="Times New Roman" pitchFamily="18" charset="0"/>
              </a:rPr>
              <a:t>.</a:t>
            </a:r>
            <a:r>
              <a:rPr lang="en-IN" sz="2800" dirty="0">
                <a:latin typeface="Times New Roman" pitchFamily="18" charset="0"/>
                <a:cs typeface="Times New Roman" pitchFamily="18" charset="0"/>
              </a:rPr>
              <a:t> </a:t>
            </a:r>
            <a:r>
              <a:rPr lang="en-IN" sz="2800" b="1" dirty="0" smtClean="0">
                <a:latin typeface="Times New Roman" pitchFamily="18" charset="0"/>
                <a:cs typeface="Times New Roman" pitchFamily="18" charset="0"/>
              </a:rPr>
              <a:t>Syntax:</a:t>
            </a:r>
          </a:p>
          <a:p>
            <a:r>
              <a:rPr lang="en-IN" sz="2400" dirty="0" smtClean="0">
                <a:latin typeface="Times New Roman" pitchFamily="18" charset="0"/>
                <a:cs typeface="Times New Roman" pitchFamily="18" charset="0"/>
              </a:rPr>
              <a:t>		if(condition)</a:t>
            </a:r>
          </a:p>
          <a:p>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a:t>
            </a:r>
          </a:p>
          <a:p>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block to be executed if this condition is true</a:t>
            </a:r>
            <a:br>
              <a:rPr lang="en-IN" sz="2400" dirty="0" smtClean="0">
                <a:latin typeface="Times New Roman" pitchFamily="18" charset="0"/>
                <a:cs typeface="Times New Roman" pitchFamily="18" charset="0"/>
              </a:rPr>
            </a:br>
            <a:r>
              <a:rPr lang="en-IN" sz="2400" dirty="0" smtClean="0">
                <a:latin typeface="Times New Roman" pitchFamily="18" charset="0"/>
                <a:cs typeface="Times New Roman" pitchFamily="18" charset="0"/>
              </a:rPr>
              <a:t>		}</a:t>
            </a:r>
          </a:p>
          <a:p>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else if(condition)</a:t>
            </a:r>
            <a:br>
              <a:rPr lang="en-IN" sz="2400" dirty="0" smtClean="0">
                <a:latin typeface="Times New Roman" pitchFamily="18" charset="0"/>
                <a:cs typeface="Times New Roman" pitchFamily="18" charset="0"/>
              </a:rPr>
            </a:br>
            <a:r>
              <a:rPr lang="en-IN" sz="2400" dirty="0" smtClean="0">
                <a:latin typeface="Times New Roman" pitchFamily="18" charset="0"/>
                <a:cs typeface="Times New Roman" pitchFamily="18" charset="0"/>
              </a:rPr>
              <a:t>		{</a:t>
            </a:r>
          </a:p>
          <a:p>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block to be executed if this condition is true</a:t>
            </a:r>
            <a:br>
              <a:rPr lang="en-IN" sz="2400" dirty="0" smtClean="0">
                <a:latin typeface="Times New Roman" pitchFamily="18" charset="0"/>
                <a:cs typeface="Times New Roman" pitchFamily="18" charset="0"/>
              </a:rPr>
            </a:br>
            <a:r>
              <a:rPr lang="en-IN" sz="2400" dirty="0" smtClean="0">
                <a:latin typeface="Times New Roman" pitchFamily="18" charset="0"/>
                <a:cs typeface="Times New Roman" pitchFamily="18" charset="0"/>
              </a:rPr>
              <a:t>		}</a:t>
            </a:r>
          </a:p>
          <a:p>
            <a:r>
              <a:rPr lang="en-IN" sz="2400" dirty="0">
                <a:latin typeface="Times New Roman" pitchFamily="18" charset="0"/>
                <a:cs typeface="Times New Roman" pitchFamily="18" charset="0"/>
              </a:rPr>
              <a:t>		else {</a:t>
            </a:r>
            <a:br>
              <a:rPr lang="en-IN" sz="2400" dirty="0">
                <a:latin typeface="Times New Roman" pitchFamily="18" charset="0"/>
                <a:cs typeface="Times New Roman" pitchFamily="18" charset="0"/>
              </a:rPr>
            </a:br>
            <a:r>
              <a:rPr lang="en-IN" sz="2400" dirty="0">
                <a:latin typeface="Times New Roman" pitchFamily="18" charset="0"/>
                <a:cs typeface="Times New Roman" pitchFamily="18" charset="0"/>
              </a:rPr>
              <a:t>			block to be executed if </a:t>
            </a:r>
            <a:r>
              <a:rPr lang="en-IN" sz="2400" dirty="0" smtClean="0">
                <a:latin typeface="Times New Roman" pitchFamily="18" charset="0"/>
                <a:cs typeface="Times New Roman" pitchFamily="18" charset="0"/>
              </a:rPr>
              <a:t>all the conditions are false</a:t>
            </a:r>
            <a:r>
              <a:rPr lang="en-IN" sz="2400" dirty="0">
                <a:latin typeface="Times New Roman" pitchFamily="18" charset="0"/>
                <a:cs typeface="Times New Roman" pitchFamily="18" charset="0"/>
              </a:rPr>
              <a:t/>
            </a:r>
            <a:br>
              <a:rPr lang="en-IN" sz="2400" dirty="0">
                <a:latin typeface="Times New Roman" pitchFamily="18" charset="0"/>
                <a:cs typeface="Times New Roman" pitchFamily="18" charset="0"/>
              </a:rPr>
            </a:br>
            <a:r>
              <a:rPr lang="en-IN" sz="2400" dirty="0">
                <a:latin typeface="Times New Roman" pitchFamily="18" charset="0"/>
                <a:cs typeface="Times New Roman" pitchFamily="18" charset="0"/>
              </a:rPr>
              <a:t>		}</a:t>
            </a:r>
          </a:p>
        </p:txBody>
      </p:sp>
    </p:spTree>
    <p:extLst>
      <p:ext uri="{BB962C8B-B14F-4D97-AF65-F5344CB8AC3E}">
        <p14:creationId xmlns:p14="http://schemas.microsoft.com/office/powerpoint/2010/main" val="99348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Conditionals statements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23682"/>
            <a:ext cx="11577918" cy="646331"/>
          </a:xfrm>
          <a:prstGeom prst="rect">
            <a:avLst/>
          </a:prstGeom>
          <a:noFill/>
        </p:spPr>
        <p:txBody>
          <a:bodyPr wrap="square" rtlCol="0">
            <a:spAutoFit/>
          </a:bodyPr>
          <a:lstStyle/>
          <a:p>
            <a:r>
              <a:rPr lang="en-IN" sz="3600" b="1" dirty="0">
                <a:latin typeface="Times New Roman" pitchFamily="18" charset="0"/>
                <a:cs typeface="Times New Roman" pitchFamily="18" charset="0"/>
              </a:rPr>
              <a:t>i</a:t>
            </a:r>
            <a:r>
              <a:rPr lang="en-IN" sz="3600" b="1" dirty="0" smtClean="0">
                <a:latin typeface="Times New Roman" pitchFamily="18" charset="0"/>
                <a:cs typeface="Times New Roman" pitchFamily="18" charset="0"/>
              </a:rPr>
              <a:t>f-else if statement demo:</a:t>
            </a:r>
            <a:endParaRPr lang="en-IN" sz="2800"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870013"/>
            <a:ext cx="11577918" cy="4463552"/>
          </a:xfrm>
          <a:prstGeom prst="rect">
            <a:avLst/>
          </a:prstGeom>
        </p:spPr>
      </p:pic>
    </p:spTree>
    <p:extLst>
      <p:ext uri="{BB962C8B-B14F-4D97-AF65-F5344CB8AC3E}">
        <p14:creationId xmlns:p14="http://schemas.microsoft.com/office/powerpoint/2010/main" val="33705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Conditionals statements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23682"/>
            <a:ext cx="11577918" cy="646331"/>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if-else if statement demo:</a:t>
            </a:r>
            <a:endParaRPr lang="en-IN" sz="2800" dirty="0">
              <a:latin typeface="Times New Roman" pitchFamily="18" charset="0"/>
              <a:cs typeface="Times New Roman"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870013"/>
            <a:ext cx="11577918" cy="4463552"/>
          </a:xfrm>
          <a:prstGeom prst="rect">
            <a:avLst/>
          </a:prstGeom>
        </p:spPr>
      </p:pic>
    </p:spTree>
    <p:extLst>
      <p:ext uri="{BB962C8B-B14F-4D97-AF65-F5344CB8AC3E}">
        <p14:creationId xmlns:p14="http://schemas.microsoft.com/office/powerpoint/2010/main" val="159508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2300" y="698500"/>
            <a:ext cx="10960100" cy="4832092"/>
          </a:xfrm>
          <a:prstGeom prst="rect">
            <a:avLst/>
          </a:prstGeom>
          <a:noFill/>
        </p:spPr>
        <p:txBody>
          <a:bodyPr wrap="square" rtlCol="0">
            <a:spAutoFit/>
          </a:bodyPr>
          <a:lstStyle/>
          <a:p>
            <a:pPr marL="514350" indent="-514350">
              <a:buFont typeface="+mj-lt"/>
              <a:buAutoNum type="arabicPeriod" startAt="32"/>
            </a:pPr>
            <a:r>
              <a:rPr lang="en-US" sz="2800" dirty="0" smtClean="0">
                <a:latin typeface="Times New Roman" panose="02020603050405020304" pitchFamily="18" charset="0"/>
                <a:cs typeface="Times New Roman" panose="02020603050405020304" pitchFamily="18" charset="0"/>
              </a:rPr>
              <a:t>Type Conversion</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auto widening and explicit narrowing</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auto upcasting and explicit downcasting</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instance operator</a:t>
            </a:r>
          </a:p>
          <a:p>
            <a:pPr marL="514350" indent="-514350">
              <a:buFont typeface="+mj-lt"/>
              <a:buAutoNum type="arabicPeriod" startAt="32"/>
            </a:pPr>
            <a:r>
              <a:rPr lang="en-US" sz="2800" dirty="0" smtClean="0">
                <a:latin typeface="Times New Roman" panose="02020603050405020304" pitchFamily="18" charset="0"/>
                <a:cs typeface="Times New Roman" panose="02020603050405020304" pitchFamily="18" charset="0"/>
              </a:rPr>
              <a:t>Keyword final</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For variables</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For classes</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For methods</a:t>
            </a:r>
          </a:p>
          <a:p>
            <a:pPr marL="514350" indent="-514350">
              <a:buFont typeface="+mj-lt"/>
              <a:buAutoNum type="arabicPeriod" startAt="32"/>
            </a:pPr>
            <a:r>
              <a:rPr lang="en-US" sz="2800" dirty="0" smtClean="0">
                <a:latin typeface="Times New Roman" panose="02020603050405020304" pitchFamily="18" charset="0"/>
                <a:cs typeface="Times New Roman" panose="02020603050405020304" pitchFamily="18" charset="0"/>
              </a:rPr>
              <a:t>Packages in Java</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create user-defined package</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importing the user-defined packages</a:t>
            </a:r>
          </a:p>
        </p:txBody>
      </p:sp>
    </p:spTree>
    <p:extLst>
      <p:ext uri="{BB962C8B-B14F-4D97-AF65-F5344CB8AC3E}">
        <p14:creationId xmlns:p14="http://schemas.microsoft.com/office/powerpoint/2010/main" val="396131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Conditionals statements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23682"/>
            <a:ext cx="11577918" cy="5078313"/>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switch statement: </a:t>
            </a:r>
            <a:r>
              <a:rPr lang="en-IN" sz="2800" dirty="0" smtClean="0">
                <a:latin typeface="Times New Roman" pitchFamily="18" charset="0"/>
                <a:cs typeface="Times New Roman" pitchFamily="18" charset="0"/>
              </a:rPr>
              <a:t>switch statements can </a:t>
            </a:r>
            <a:r>
              <a:rPr lang="en-IN" sz="2800" dirty="0">
                <a:latin typeface="Times New Roman" pitchFamily="18" charset="0"/>
                <a:cs typeface="Times New Roman" pitchFamily="18" charset="0"/>
              </a:rPr>
              <a:t>be used when we have to </a:t>
            </a:r>
            <a:r>
              <a:rPr lang="en-IN" sz="2800" dirty="0" smtClean="0">
                <a:latin typeface="Times New Roman" pitchFamily="18" charset="0"/>
                <a:cs typeface="Times New Roman" pitchFamily="18" charset="0"/>
              </a:rPr>
              <a:t>check multiple conditions and execute any one according to user’s choice</a:t>
            </a:r>
            <a:r>
              <a:rPr lang="en-IN" sz="4400" dirty="0" smtClean="0">
                <a:latin typeface="Times New Roman" pitchFamily="18" charset="0"/>
                <a:cs typeface="Times New Roman" pitchFamily="18" charset="0"/>
              </a:rPr>
              <a:t>.</a:t>
            </a:r>
            <a:r>
              <a:rPr lang="en-IN" sz="3600" dirty="0" smtClean="0">
                <a:latin typeface="Times New Roman" pitchFamily="18" charset="0"/>
                <a:cs typeface="Times New Roman" pitchFamily="18" charset="0"/>
              </a:rPr>
              <a:t> </a:t>
            </a:r>
            <a:endParaRPr lang="en-IN" sz="3600" b="1" dirty="0" smtClean="0">
              <a:latin typeface="Times New Roman" pitchFamily="18" charset="0"/>
              <a:cs typeface="Times New Roman" pitchFamily="18" charset="0"/>
            </a:endParaRPr>
          </a:p>
          <a:p>
            <a:r>
              <a:rPr lang="en-IN" sz="2800" b="1" dirty="0" smtClean="0">
                <a:latin typeface="Times New Roman" pitchFamily="18" charset="0"/>
                <a:cs typeface="Times New Roman" pitchFamily="18" charset="0"/>
              </a:rPr>
              <a:t>Syntax: </a:t>
            </a:r>
            <a:r>
              <a:rPr lang="en-IN" sz="2400" dirty="0" smtClean="0">
                <a:latin typeface="Times New Roman" pitchFamily="18" charset="0"/>
                <a:cs typeface="Times New Roman" pitchFamily="18" charset="0"/>
              </a:rPr>
              <a:t>switch(choice) {</a:t>
            </a:r>
          </a:p>
          <a:p>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case 1:{</a:t>
            </a:r>
            <a:br>
              <a:rPr lang="en-IN" sz="2400" dirty="0" smtClean="0">
                <a:latin typeface="Times New Roman" pitchFamily="18" charset="0"/>
                <a:cs typeface="Times New Roman" pitchFamily="18" charset="0"/>
              </a:rPr>
            </a:br>
            <a:r>
              <a:rPr lang="en-IN" sz="2400" dirty="0" smtClean="0">
                <a:latin typeface="Times New Roman" pitchFamily="18" charset="0"/>
                <a:cs typeface="Times New Roman" pitchFamily="18" charset="0"/>
              </a:rPr>
              <a:t>				statements</a:t>
            </a:r>
          </a:p>
          <a:p>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a:t>
            </a:r>
          </a:p>
          <a:p>
            <a:r>
              <a:rPr lang="en-IN" sz="2400" dirty="0">
                <a:latin typeface="Times New Roman" pitchFamily="18" charset="0"/>
                <a:cs typeface="Times New Roman" pitchFamily="18" charset="0"/>
              </a:rPr>
              <a:t>		case </a:t>
            </a:r>
            <a:r>
              <a:rPr lang="en-IN" sz="2400" dirty="0" smtClean="0">
                <a:latin typeface="Times New Roman" pitchFamily="18" charset="0"/>
                <a:cs typeface="Times New Roman" pitchFamily="18" charset="0"/>
              </a:rPr>
              <a:t>2:{</a:t>
            </a:r>
            <a:r>
              <a:rPr lang="en-IN" sz="2400" dirty="0">
                <a:latin typeface="Times New Roman" pitchFamily="18" charset="0"/>
                <a:cs typeface="Times New Roman" pitchFamily="18" charset="0"/>
              </a:rPr>
              <a:t/>
            </a:r>
            <a:br>
              <a:rPr lang="en-IN" sz="2400" dirty="0">
                <a:latin typeface="Times New Roman" pitchFamily="18" charset="0"/>
                <a:cs typeface="Times New Roman" pitchFamily="18" charset="0"/>
              </a:rPr>
            </a:br>
            <a:r>
              <a:rPr lang="en-IN" sz="2400" dirty="0">
                <a:latin typeface="Times New Roman" pitchFamily="18" charset="0"/>
                <a:cs typeface="Times New Roman" pitchFamily="18" charset="0"/>
              </a:rPr>
              <a:t>				statements</a:t>
            </a:r>
          </a:p>
          <a:p>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a:t>
            </a:r>
          </a:p>
          <a:p>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default :{</a:t>
            </a:r>
          </a:p>
          <a:p>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statements</a:t>
            </a:r>
            <a:br>
              <a:rPr lang="en-IN" sz="2400" dirty="0" smtClean="0">
                <a:latin typeface="Times New Roman" pitchFamily="18" charset="0"/>
                <a:cs typeface="Times New Roman" pitchFamily="18" charset="0"/>
              </a:rPr>
            </a:br>
            <a:r>
              <a:rPr lang="en-IN" sz="2400" dirty="0" smtClean="0">
                <a:latin typeface="Times New Roman" pitchFamily="18" charset="0"/>
                <a:cs typeface="Times New Roman" pitchFamily="18" charset="0"/>
              </a:rPr>
              <a:t>			}}</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310271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Conditionals statements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23682"/>
            <a:ext cx="11577918" cy="646331"/>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switch statement demo:</a:t>
            </a:r>
            <a:endParaRPr lang="en-IN" sz="2800" dirty="0">
              <a:latin typeface="Times New Roman" pitchFamily="18" charset="0"/>
              <a:cs typeface="Times New Roman"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870013"/>
            <a:ext cx="11577918" cy="4463552"/>
          </a:xfrm>
          <a:prstGeom prst="rect">
            <a:avLst/>
          </a:prstGeom>
        </p:spPr>
      </p:pic>
    </p:spTree>
    <p:extLst>
      <p:ext uri="{BB962C8B-B14F-4D97-AF65-F5344CB8AC3E}">
        <p14:creationId xmlns:p14="http://schemas.microsoft.com/office/powerpoint/2010/main" val="250896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Conditionals statements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23682"/>
            <a:ext cx="11577918" cy="646331"/>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switch </a:t>
            </a:r>
            <a:r>
              <a:rPr lang="en-IN" sz="3600" b="1" dirty="0">
                <a:latin typeface="Times New Roman" pitchFamily="18" charset="0"/>
                <a:cs typeface="Times New Roman" pitchFamily="18" charset="0"/>
              </a:rPr>
              <a:t>s</a:t>
            </a:r>
            <a:r>
              <a:rPr lang="en-IN" sz="3600" b="1" dirty="0" smtClean="0">
                <a:latin typeface="Times New Roman" pitchFamily="18" charset="0"/>
                <a:cs typeface="Times New Roman" pitchFamily="18" charset="0"/>
              </a:rPr>
              <a:t>tatement demo:</a:t>
            </a:r>
            <a:endParaRPr lang="en-IN" sz="2800"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870014"/>
            <a:ext cx="11577918" cy="4436658"/>
          </a:xfrm>
          <a:prstGeom prst="rect">
            <a:avLst/>
          </a:prstGeom>
        </p:spPr>
      </p:pic>
    </p:spTree>
    <p:extLst>
      <p:ext uri="{BB962C8B-B14F-4D97-AF65-F5344CB8AC3E}">
        <p14:creationId xmlns:p14="http://schemas.microsoft.com/office/powerpoint/2010/main" val="421731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Loops </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09282" y="1237129"/>
            <a:ext cx="11577918" cy="3539430"/>
          </a:xfrm>
          <a:prstGeom prst="rect">
            <a:avLst/>
          </a:prstGeom>
          <a:noFill/>
        </p:spPr>
        <p:txBody>
          <a:bodyPr wrap="square" rtlCol="0">
            <a:spAutoFit/>
          </a:bodyPr>
          <a:lstStyle/>
          <a:p>
            <a:r>
              <a:rPr lang="en-IN" sz="2800" dirty="0" smtClean="0">
                <a:latin typeface="Times New Roman" panose="02020603050405020304" pitchFamily="18" charset="0"/>
                <a:cs typeface="Times New Roman" panose="02020603050405020304" pitchFamily="18" charset="0"/>
              </a:rPr>
              <a:t>Looping statements are used to execute a block of code more than one time depending upon </a:t>
            </a:r>
            <a:r>
              <a:rPr lang="en-IN" sz="2800" dirty="0">
                <a:latin typeface="Times New Roman" panose="02020603050405020304" pitchFamily="18" charset="0"/>
                <a:cs typeface="Times New Roman" panose="02020603050405020304" pitchFamily="18" charset="0"/>
              </a:rPr>
              <a:t>the </a:t>
            </a:r>
            <a:r>
              <a:rPr lang="en-IN" sz="2800" dirty="0" smtClean="0">
                <a:latin typeface="Times New Roman" panose="02020603050405020304" pitchFamily="18" charset="0"/>
                <a:cs typeface="Times New Roman" panose="02020603050405020304" pitchFamily="18" charset="0"/>
              </a:rPr>
              <a:t>scenario.</a:t>
            </a:r>
          </a:p>
          <a:p>
            <a:endParaRPr lang="en-IN" sz="2800" dirty="0" smtClean="0">
              <a:latin typeface="Times New Roman" panose="02020603050405020304" pitchFamily="18" charset="0"/>
              <a:cs typeface="Times New Roman" panose="02020603050405020304" pitchFamily="18" charset="0"/>
            </a:endParaRPr>
          </a:p>
          <a:p>
            <a:r>
              <a:rPr lang="en-IN" sz="2800" dirty="0" smtClean="0">
                <a:latin typeface="Times New Roman" panose="02020603050405020304" pitchFamily="18" charset="0"/>
                <a:cs typeface="Times New Roman" panose="02020603050405020304" pitchFamily="18" charset="0"/>
              </a:rPr>
              <a:t>In java there are four types of looping statements:</a:t>
            </a:r>
          </a:p>
          <a:p>
            <a:pPr marL="514350" indent="-514350">
              <a:buFont typeface="+mj-lt"/>
              <a:buAutoNum type="arabicPeriod"/>
            </a:pPr>
            <a:r>
              <a:rPr lang="en-IN" sz="2800" dirty="0" smtClean="0">
                <a:latin typeface="Times New Roman" panose="02020603050405020304" pitchFamily="18" charset="0"/>
                <a:cs typeface="Times New Roman" panose="02020603050405020304" pitchFamily="18" charset="0"/>
              </a:rPr>
              <a:t>while loop</a:t>
            </a:r>
          </a:p>
          <a:p>
            <a:pPr marL="514350" indent="-514350">
              <a:buFont typeface="+mj-lt"/>
              <a:buAutoNum type="arabicPeriod"/>
            </a:pPr>
            <a:r>
              <a:rPr lang="en-IN" sz="2800" dirty="0">
                <a:latin typeface="Times New Roman" panose="02020603050405020304" pitchFamily="18" charset="0"/>
                <a:cs typeface="Times New Roman" panose="02020603050405020304" pitchFamily="18" charset="0"/>
              </a:rPr>
              <a:t>d</a:t>
            </a:r>
            <a:r>
              <a:rPr lang="en-IN" sz="2800" dirty="0" smtClean="0">
                <a:latin typeface="Times New Roman" panose="02020603050405020304" pitchFamily="18" charset="0"/>
                <a:cs typeface="Times New Roman" panose="02020603050405020304" pitchFamily="18" charset="0"/>
              </a:rPr>
              <a:t>o while loop</a:t>
            </a:r>
          </a:p>
          <a:p>
            <a:pPr marL="514350" indent="-514350">
              <a:buFont typeface="+mj-lt"/>
              <a:buAutoNum type="arabicPeriod"/>
            </a:pPr>
            <a:r>
              <a:rPr lang="en-IN" sz="2800" dirty="0" smtClean="0">
                <a:latin typeface="Times New Roman" panose="02020603050405020304" pitchFamily="18" charset="0"/>
                <a:cs typeface="Times New Roman" panose="02020603050405020304" pitchFamily="18" charset="0"/>
              </a:rPr>
              <a:t>for loop</a:t>
            </a:r>
          </a:p>
          <a:p>
            <a:pPr marL="514350" indent="-514350">
              <a:buFont typeface="+mj-lt"/>
              <a:buAutoNum type="arabicPeriod"/>
            </a:pPr>
            <a:r>
              <a:rPr lang="en-IN" sz="2800" dirty="0" smtClean="0">
                <a:latin typeface="Times New Roman" panose="02020603050405020304" pitchFamily="18" charset="0"/>
                <a:cs typeface="Times New Roman" panose="02020603050405020304" pitchFamily="18" charset="0"/>
              </a:rPr>
              <a:t>nested for loop</a:t>
            </a:r>
            <a:endParaRPr lang="en-IN" sz="28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2776" y="1909549"/>
            <a:ext cx="4464423" cy="4370227"/>
          </a:xfrm>
          <a:prstGeom prst="rect">
            <a:avLst/>
          </a:prstGeom>
        </p:spPr>
      </p:pic>
    </p:spTree>
    <p:extLst>
      <p:ext uri="{BB962C8B-B14F-4D97-AF65-F5344CB8AC3E}">
        <p14:creationId xmlns:p14="http://schemas.microsoft.com/office/powerpoint/2010/main" val="262602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fade">
                                      <p:cBhvr>
                                        <p:cTn id="34"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Loops (contd.) </a:t>
            </a:r>
            <a:endParaRPr lang="en-US" sz="4000" b="1"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457200" y="1128059"/>
            <a:ext cx="11430000" cy="4955203"/>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while loop:</a:t>
            </a:r>
          </a:p>
          <a:p>
            <a:pPr marL="1371600" lvl="2" indent="-457200">
              <a:buFont typeface="Wingdings" panose="05000000000000000000" pitchFamily="2" charset="2"/>
              <a:buChar char="Ø"/>
            </a:pPr>
            <a:r>
              <a:rPr lang="en-IN" sz="2800" dirty="0" smtClean="0">
                <a:latin typeface="Times New Roman" pitchFamily="18" charset="0"/>
                <a:cs typeface="Times New Roman" pitchFamily="18" charset="0"/>
              </a:rPr>
              <a:t>while </a:t>
            </a:r>
            <a:r>
              <a:rPr lang="en-IN" sz="2800" dirty="0">
                <a:latin typeface="Times New Roman" pitchFamily="18" charset="0"/>
                <a:cs typeface="Times New Roman" pitchFamily="18" charset="0"/>
              </a:rPr>
              <a:t>loop is used to iterate a part of the program several </a:t>
            </a:r>
            <a:r>
              <a:rPr lang="en-IN" sz="2800" dirty="0" smtClean="0">
                <a:latin typeface="Times New Roman" pitchFamily="18" charset="0"/>
                <a:cs typeface="Times New Roman" pitchFamily="18" charset="0"/>
              </a:rPr>
              <a:t>times.</a:t>
            </a:r>
          </a:p>
          <a:p>
            <a:pPr marL="1371600" lvl="2" indent="-457200">
              <a:buFont typeface="Wingdings" panose="05000000000000000000" pitchFamily="2" charset="2"/>
              <a:buChar char="Ø"/>
            </a:pPr>
            <a:r>
              <a:rPr lang="en-IN" sz="2800" dirty="0" smtClean="0">
                <a:latin typeface="Times New Roman" pitchFamily="18" charset="0"/>
                <a:cs typeface="Times New Roman" pitchFamily="18" charset="0"/>
              </a:rPr>
              <a:t>If </a:t>
            </a:r>
            <a:r>
              <a:rPr lang="en-IN" sz="2800" dirty="0">
                <a:latin typeface="Times New Roman" pitchFamily="18" charset="0"/>
                <a:cs typeface="Times New Roman" pitchFamily="18" charset="0"/>
              </a:rPr>
              <a:t>the number of iteration is not fixed, it is recommended to use while </a:t>
            </a:r>
            <a:r>
              <a:rPr lang="en-IN" sz="2800" dirty="0" smtClean="0">
                <a:latin typeface="Times New Roman" pitchFamily="18" charset="0"/>
                <a:cs typeface="Times New Roman" pitchFamily="18" charset="0"/>
              </a:rPr>
              <a:t>loop.</a:t>
            </a:r>
          </a:p>
          <a:p>
            <a:pPr marL="1371600" lvl="2" indent="-457200">
              <a:buFont typeface="Wingdings" panose="05000000000000000000" pitchFamily="2" charset="2"/>
              <a:buChar char="Ø"/>
            </a:pPr>
            <a:endParaRPr lang="en-IN" sz="2800" dirty="0" smtClean="0">
              <a:latin typeface="Times New Roman" pitchFamily="18" charset="0"/>
              <a:cs typeface="Times New Roman" pitchFamily="18" charset="0"/>
            </a:endParaRPr>
          </a:p>
          <a:p>
            <a:pPr marL="1371600" lvl="2" indent="-457200">
              <a:buFont typeface="Wingdings" panose="05000000000000000000" pitchFamily="2" charset="2"/>
              <a:buChar char="Ø"/>
            </a:pPr>
            <a:r>
              <a:rPr lang="en-IN" sz="2800" dirty="0" smtClean="0">
                <a:latin typeface="Times New Roman" pitchFamily="18" charset="0"/>
                <a:cs typeface="Times New Roman" pitchFamily="18" charset="0"/>
              </a:rPr>
              <a:t>Syntax:</a:t>
            </a:r>
          </a:p>
          <a:p>
            <a:pPr lvl="2"/>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while (condition)</a:t>
            </a:r>
          </a:p>
          <a:p>
            <a:pPr lvl="2"/>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a:t>
            </a:r>
          </a:p>
          <a:p>
            <a:pPr lvl="2"/>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	block of code to be executed</a:t>
            </a:r>
          </a:p>
          <a:p>
            <a:pPr lvl="2"/>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	expression</a:t>
            </a:r>
            <a:br>
              <a:rPr lang="en-IN" sz="2800" dirty="0" smtClean="0">
                <a:latin typeface="Times New Roman" pitchFamily="18" charset="0"/>
                <a:cs typeface="Times New Roman" pitchFamily="18" charset="0"/>
              </a:rPr>
            </a:br>
            <a:r>
              <a:rPr lang="en-IN" sz="2800" dirty="0" smtClean="0">
                <a:latin typeface="Times New Roman" pitchFamily="18" charset="0"/>
                <a:cs typeface="Times New Roman" pitchFamily="18" charset="0"/>
              </a:rPr>
              <a:t>	}</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289700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500"/>
                                        <p:tgtEl>
                                          <p:spTgt spid="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xEl>
                                              <p:pRg st="1" end="1"/>
                                            </p:txEl>
                                          </p:spTgt>
                                        </p:tgtEl>
                                        <p:attrNameLst>
                                          <p:attrName>style.visibility</p:attrName>
                                        </p:attrNameLst>
                                      </p:cBhvr>
                                      <p:to>
                                        <p:strVal val="visible"/>
                                      </p:to>
                                    </p:set>
                                    <p:animEffect transition="in" filter="fade">
                                      <p:cBhvr>
                                        <p:cTn id="17" dur="500"/>
                                        <p:tgtEl>
                                          <p:spTgt spid="20">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xEl>
                                              <p:pRg st="2" end="2"/>
                                            </p:txEl>
                                          </p:spTgt>
                                        </p:tgtEl>
                                        <p:attrNameLst>
                                          <p:attrName>style.visibility</p:attrName>
                                        </p:attrNameLst>
                                      </p:cBhvr>
                                      <p:to>
                                        <p:strVal val="visible"/>
                                      </p:to>
                                    </p:set>
                                    <p:animEffect transition="in" filter="fade">
                                      <p:cBhvr>
                                        <p:cTn id="20" dur="500"/>
                                        <p:tgtEl>
                                          <p:spTgt spid="20">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animEffect transition="in" filter="fade">
                                      <p:cBhvr>
                                        <p:cTn id="23" dur="500"/>
                                        <p:tgtEl>
                                          <p:spTgt spid="20">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xEl>
                                              <p:pRg st="5" end="5"/>
                                            </p:txEl>
                                          </p:spTgt>
                                        </p:tgtEl>
                                        <p:attrNameLst>
                                          <p:attrName>style.visibility</p:attrName>
                                        </p:attrNameLst>
                                      </p:cBhvr>
                                      <p:to>
                                        <p:strVal val="visible"/>
                                      </p:to>
                                    </p:set>
                                    <p:animEffect transition="in" filter="fade">
                                      <p:cBhvr>
                                        <p:cTn id="26" dur="500"/>
                                        <p:tgtEl>
                                          <p:spTgt spid="20">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xEl>
                                              <p:pRg st="6" end="6"/>
                                            </p:txEl>
                                          </p:spTgt>
                                        </p:tgtEl>
                                        <p:attrNameLst>
                                          <p:attrName>style.visibility</p:attrName>
                                        </p:attrNameLst>
                                      </p:cBhvr>
                                      <p:to>
                                        <p:strVal val="visible"/>
                                      </p:to>
                                    </p:set>
                                    <p:animEffect transition="in" filter="fade">
                                      <p:cBhvr>
                                        <p:cTn id="29" dur="500"/>
                                        <p:tgtEl>
                                          <p:spTgt spid="20">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xEl>
                                              <p:pRg st="7" end="7"/>
                                            </p:txEl>
                                          </p:spTgt>
                                        </p:tgtEl>
                                        <p:attrNameLst>
                                          <p:attrName>style.visibility</p:attrName>
                                        </p:attrNameLst>
                                      </p:cBhvr>
                                      <p:to>
                                        <p:strVal val="visible"/>
                                      </p:to>
                                    </p:set>
                                    <p:animEffect transition="in" filter="fade">
                                      <p:cBhvr>
                                        <p:cTn id="32" dur="500"/>
                                        <p:tgtEl>
                                          <p:spTgt spid="20">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xEl>
                                              <p:pRg st="8" end="8"/>
                                            </p:txEl>
                                          </p:spTgt>
                                        </p:tgtEl>
                                        <p:attrNameLst>
                                          <p:attrName>style.visibility</p:attrName>
                                        </p:attrNameLst>
                                      </p:cBhvr>
                                      <p:to>
                                        <p:strVal val="visible"/>
                                      </p:to>
                                    </p:set>
                                    <p:animEffect transition="in" filter="fade">
                                      <p:cBhvr>
                                        <p:cTn id="35" dur="500"/>
                                        <p:tgtEl>
                                          <p:spTgt spid="2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Loops (contd.) </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57200" y="1128059"/>
            <a:ext cx="11430000" cy="646331"/>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while loop example: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74390"/>
            <a:ext cx="11430000" cy="4572622"/>
          </a:xfrm>
          <a:prstGeom prst="rect">
            <a:avLst/>
          </a:prstGeom>
        </p:spPr>
      </p:pic>
    </p:spTree>
    <p:extLst>
      <p:ext uri="{BB962C8B-B14F-4D97-AF65-F5344CB8AC3E}">
        <p14:creationId xmlns:p14="http://schemas.microsoft.com/office/powerpoint/2010/main" val="18427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Loops (contd.) </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57200" y="1128059"/>
            <a:ext cx="11430000" cy="646331"/>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while loop example: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774390"/>
            <a:ext cx="11577918" cy="4505954"/>
          </a:xfrm>
          <a:prstGeom prst="rect">
            <a:avLst/>
          </a:prstGeom>
        </p:spPr>
      </p:pic>
    </p:spTree>
    <p:extLst>
      <p:ext uri="{BB962C8B-B14F-4D97-AF65-F5344CB8AC3E}">
        <p14:creationId xmlns:p14="http://schemas.microsoft.com/office/powerpoint/2010/main" val="47074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9450" y="438811"/>
            <a:ext cx="11727750"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Loops (contd.) </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146697"/>
            <a:ext cx="11577918" cy="4955203"/>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do while loop:</a:t>
            </a:r>
          </a:p>
          <a:p>
            <a:pPr marL="1371600" lvl="2" indent="-457200">
              <a:buFont typeface="Wingdings" panose="05000000000000000000" pitchFamily="2" charset="2"/>
              <a:buChar char="Ø"/>
            </a:pPr>
            <a:r>
              <a:rPr lang="en-IN" sz="2800" dirty="0">
                <a:latin typeface="Times New Roman" pitchFamily="18" charset="0"/>
                <a:cs typeface="Times New Roman" pitchFamily="18" charset="0"/>
              </a:rPr>
              <a:t>d</a:t>
            </a:r>
            <a:r>
              <a:rPr lang="en-IN" sz="2800" dirty="0" smtClean="0">
                <a:latin typeface="Times New Roman" pitchFamily="18" charset="0"/>
                <a:cs typeface="Times New Roman" pitchFamily="18" charset="0"/>
              </a:rPr>
              <a:t>o while </a:t>
            </a:r>
            <a:r>
              <a:rPr lang="en-IN" sz="2800" dirty="0">
                <a:latin typeface="Times New Roman" pitchFamily="18" charset="0"/>
                <a:cs typeface="Times New Roman" pitchFamily="18" charset="0"/>
              </a:rPr>
              <a:t>loop is used to iterate a part of the program several </a:t>
            </a:r>
            <a:r>
              <a:rPr lang="en-IN" sz="2800" dirty="0" smtClean="0">
                <a:latin typeface="Times New Roman" pitchFamily="18" charset="0"/>
                <a:cs typeface="Times New Roman" pitchFamily="18" charset="0"/>
              </a:rPr>
              <a:t>times.</a:t>
            </a:r>
          </a:p>
          <a:p>
            <a:pPr marL="1371600" lvl="2" indent="-457200">
              <a:buFont typeface="Wingdings" panose="05000000000000000000" pitchFamily="2" charset="2"/>
              <a:buChar char="Ø"/>
            </a:pPr>
            <a:r>
              <a:rPr lang="en-IN" sz="2800" dirty="0" smtClean="0">
                <a:latin typeface="Times New Roman" pitchFamily="18" charset="0"/>
                <a:cs typeface="Times New Roman" pitchFamily="18" charset="0"/>
              </a:rPr>
              <a:t>If </a:t>
            </a:r>
            <a:r>
              <a:rPr lang="en-IN" sz="2800" dirty="0">
                <a:latin typeface="Times New Roman" pitchFamily="18" charset="0"/>
                <a:cs typeface="Times New Roman" pitchFamily="18" charset="0"/>
              </a:rPr>
              <a:t>the number of iteration is not </a:t>
            </a:r>
            <a:r>
              <a:rPr lang="en-IN" sz="2800" dirty="0" smtClean="0">
                <a:latin typeface="Times New Roman" pitchFamily="18" charset="0"/>
                <a:cs typeface="Times New Roman" pitchFamily="18" charset="0"/>
              </a:rPr>
              <a:t>fixed and you must have to execute the loop at least once then </a:t>
            </a:r>
            <a:r>
              <a:rPr lang="en-IN" sz="2800" dirty="0">
                <a:latin typeface="Times New Roman" pitchFamily="18" charset="0"/>
                <a:cs typeface="Times New Roman" pitchFamily="18" charset="0"/>
              </a:rPr>
              <a:t>it is recommended to use </a:t>
            </a:r>
            <a:r>
              <a:rPr lang="en-IN" sz="2800" dirty="0" smtClean="0">
                <a:latin typeface="Times New Roman" pitchFamily="18" charset="0"/>
                <a:cs typeface="Times New Roman" pitchFamily="18" charset="0"/>
              </a:rPr>
              <a:t>do while loop.</a:t>
            </a:r>
          </a:p>
          <a:p>
            <a:pPr marL="1371600" lvl="2" indent="-457200">
              <a:buFont typeface="Wingdings" panose="05000000000000000000" pitchFamily="2" charset="2"/>
              <a:buChar char="Ø"/>
            </a:pPr>
            <a:endParaRPr lang="en-IN" sz="2800" dirty="0" smtClean="0">
              <a:latin typeface="Times New Roman" pitchFamily="18" charset="0"/>
              <a:cs typeface="Times New Roman" pitchFamily="18" charset="0"/>
            </a:endParaRPr>
          </a:p>
          <a:p>
            <a:pPr marL="1371600" lvl="2" indent="-457200">
              <a:buFont typeface="Wingdings" panose="05000000000000000000" pitchFamily="2" charset="2"/>
              <a:buChar char="Ø"/>
            </a:pPr>
            <a:r>
              <a:rPr lang="en-IN" sz="2800" dirty="0" smtClean="0">
                <a:latin typeface="Times New Roman" pitchFamily="18" charset="0"/>
                <a:cs typeface="Times New Roman" pitchFamily="18" charset="0"/>
              </a:rPr>
              <a:t>Syntax:</a:t>
            </a:r>
          </a:p>
          <a:p>
            <a:pPr lvl="2"/>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do {</a:t>
            </a:r>
          </a:p>
          <a:p>
            <a:pPr lvl="2"/>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	block of code to be executed</a:t>
            </a:r>
          </a:p>
          <a:p>
            <a:pPr lvl="2"/>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	expression</a:t>
            </a:r>
            <a:br>
              <a:rPr lang="en-IN" sz="2800" dirty="0" smtClean="0">
                <a:latin typeface="Times New Roman" pitchFamily="18" charset="0"/>
                <a:cs typeface="Times New Roman" pitchFamily="18" charset="0"/>
              </a:rPr>
            </a:br>
            <a:r>
              <a:rPr lang="en-IN" sz="2800" dirty="0" smtClean="0">
                <a:latin typeface="Times New Roman" pitchFamily="18" charset="0"/>
                <a:cs typeface="Times New Roman" pitchFamily="18" charset="0"/>
              </a:rPr>
              <a:t>	}</a:t>
            </a:r>
            <a:r>
              <a:rPr lang="en-IN" sz="2800" dirty="0">
                <a:latin typeface="Times New Roman" pitchFamily="18" charset="0"/>
                <a:cs typeface="Times New Roman" pitchFamily="18" charset="0"/>
              </a:rPr>
              <a:t> while (condition</a:t>
            </a:r>
            <a:r>
              <a:rPr lang="en-IN" sz="2800" dirty="0" smtClean="0">
                <a:latin typeface="Times New Roman" pitchFamily="18" charset="0"/>
                <a:cs typeface="Times New Roman" pitchFamily="18" charset="0"/>
              </a:rPr>
              <a:t>);</a:t>
            </a:r>
            <a:endParaRPr lang="en-IN" sz="2800" dirty="0">
              <a:latin typeface="Times New Roman" pitchFamily="18" charset="0"/>
              <a:cs typeface="Times New Roman" pitchFamily="18" charset="0"/>
            </a:endParaRPr>
          </a:p>
          <a:p>
            <a:pPr lvl="2"/>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271892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47067"/>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Loops (contd.) </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57200" y="1154953"/>
            <a:ext cx="11430000" cy="646331"/>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do while loop example: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1" y="1814732"/>
            <a:ext cx="11483789" cy="4478492"/>
          </a:xfrm>
          <a:prstGeom prst="rect">
            <a:avLst/>
          </a:prstGeom>
        </p:spPr>
      </p:pic>
    </p:spTree>
    <p:extLst>
      <p:ext uri="{BB962C8B-B14F-4D97-AF65-F5344CB8AC3E}">
        <p14:creationId xmlns:p14="http://schemas.microsoft.com/office/powerpoint/2010/main" val="6722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9282" y="447067"/>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Loops (contd.) </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57200" y="1154953"/>
            <a:ext cx="11430000" cy="646331"/>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do while loop example: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801284"/>
            <a:ext cx="11577918" cy="4544059"/>
          </a:xfrm>
          <a:prstGeom prst="rect">
            <a:avLst/>
          </a:prstGeom>
        </p:spPr>
      </p:pic>
    </p:spTree>
    <p:extLst>
      <p:ext uri="{BB962C8B-B14F-4D97-AF65-F5344CB8AC3E}">
        <p14:creationId xmlns:p14="http://schemas.microsoft.com/office/powerpoint/2010/main" val="303185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10972800" cy="5693866"/>
          </a:xfrm>
          <a:prstGeom prst="rect">
            <a:avLst/>
          </a:prstGeom>
          <a:noFill/>
        </p:spPr>
        <p:txBody>
          <a:bodyPr wrap="square" rtlCol="0">
            <a:spAutoFit/>
          </a:bodyPr>
          <a:lstStyle/>
          <a:p>
            <a:pPr marL="514350" indent="-514350">
              <a:buFont typeface="+mj-lt"/>
              <a:buAutoNum type="arabicPeriod" startAt="35"/>
            </a:pPr>
            <a:r>
              <a:rPr lang="en-US" sz="2800" dirty="0" smtClean="0">
                <a:latin typeface="Times New Roman" panose="02020603050405020304" pitchFamily="18" charset="0"/>
                <a:cs typeface="Times New Roman" panose="02020603050405020304" pitchFamily="18" charset="0"/>
              </a:rPr>
              <a:t>Access specifier</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private scope</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package scope</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protected scope</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public scope</a:t>
            </a:r>
          </a:p>
          <a:p>
            <a:pPr marL="514350" indent="-514350">
              <a:buFont typeface="+mj-lt"/>
              <a:buAutoNum type="arabicPeriod" startAt="35"/>
            </a:pPr>
            <a:r>
              <a:rPr lang="en-US" sz="2800" dirty="0" smtClean="0">
                <a:latin typeface="Times New Roman" panose="02020603050405020304" pitchFamily="18" charset="0"/>
                <a:cs typeface="Times New Roman" panose="02020603050405020304" pitchFamily="18" charset="0"/>
              </a:rPr>
              <a:t>Scanner class</a:t>
            </a:r>
          </a:p>
          <a:p>
            <a:pPr marL="514350" indent="-514350">
              <a:buFont typeface="+mj-lt"/>
              <a:buAutoNum type="arabicPeriod" startAt="35"/>
            </a:pPr>
            <a:r>
              <a:rPr lang="en-US" sz="2800" dirty="0" smtClean="0">
                <a:latin typeface="Times New Roman" panose="02020603050405020304" pitchFamily="18" charset="0"/>
                <a:cs typeface="Times New Roman" panose="02020603050405020304" pitchFamily="18" charset="0"/>
              </a:rPr>
              <a:t>Exception Handling</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Keyword try</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Keyword catch</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Keyword finally</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Keyword throw</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Keyword throws</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Exception hierarchy</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46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fade">
                                      <p:cBhvr>
                                        <p:cTn id="34" dur="500"/>
                                        <p:tgtEl>
                                          <p:spTgt spid="2">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Effect transition="in" filter="fade">
                                      <p:cBhvr>
                                        <p:cTn id="37" dur="500"/>
                                        <p:tgtEl>
                                          <p:spTgt spid="2">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
                                            <p:txEl>
                                              <p:pRg st="11" end="11"/>
                                            </p:txEl>
                                          </p:spTgt>
                                        </p:tgtEl>
                                        <p:attrNameLst>
                                          <p:attrName>style.visibility</p:attrName>
                                        </p:attrNameLst>
                                      </p:cBhvr>
                                      <p:to>
                                        <p:strVal val="visible"/>
                                      </p:to>
                                    </p:set>
                                    <p:animEffect transition="in" filter="fade">
                                      <p:cBhvr>
                                        <p:cTn id="40" dur="500"/>
                                        <p:tgtEl>
                                          <p:spTgt spid="2">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animEffect transition="in" filter="fade">
                                      <p:cBhvr>
                                        <p:cTn id="43"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Loops (contd.) </a:t>
            </a:r>
            <a:endParaRPr lang="en-US" sz="40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309282" y="1146697"/>
            <a:ext cx="11577918" cy="4093428"/>
          </a:xfrm>
          <a:prstGeom prst="rect">
            <a:avLst/>
          </a:prstGeom>
          <a:noFill/>
        </p:spPr>
        <p:txBody>
          <a:bodyPr wrap="square" rtlCol="0">
            <a:spAutoFit/>
          </a:bodyPr>
          <a:lstStyle/>
          <a:p>
            <a:r>
              <a:rPr lang="en-IN" sz="3600" b="1" dirty="0">
                <a:latin typeface="Times New Roman" pitchFamily="18" charset="0"/>
                <a:cs typeface="Times New Roman" pitchFamily="18" charset="0"/>
              </a:rPr>
              <a:t>f</a:t>
            </a:r>
            <a:r>
              <a:rPr lang="en-IN" sz="3600" b="1" dirty="0" smtClean="0">
                <a:latin typeface="Times New Roman" pitchFamily="18" charset="0"/>
                <a:cs typeface="Times New Roman" pitchFamily="18" charset="0"/>
              </a:rPr>
              <a:t>or loop:</a:t>
            </a:r>
          </a:p>
          <a:p>
            <a:pPr marL="1371600" lvl="2" indent="-457200">
              <a:buFont typeface="Wingdings" panose="05000000000000000000" pitchFamily="2" charset="2"/>
              <a:buChar char="Ø"/>
            </a:pPr>
            <a:r>
              <a:rPr lang="en-IN" sz="2800" dirty="0">
                <a:latin typeface="Times New Roman" pitchFamily="18" charset="0"/>
                <a:cs typeface="Times New Roman" pitchFamily="18" charset="0"/>
              </a:rPr>
              <a:t>f</a:t>
            </a:r>
            <a:r>
              <a:rPr lang="en-IN" sz="2800" dirty="0" smtClean="0">
                <a:latin typeface="Times New Roman" pitchFamily="18" charset="0"/>
                <a:cs typeface="Times New Roman" pitchFamily="18" charset="0"/>
              </a:rPr>
              <a:t>or loop </a:t>
            </a:r>
            <a:r>
              <a:rPr lang="en-IN" sz="2800" dirty="0">
                <a:latin typeface="Times New Roman" pitchFamily="18" charset="0"/>
                <a:cs typeface="Times New Roman" pitchFamily="18" charset="0"/>
              </a:rPr>
              <a:t>is used to iterate a part of the program several </a:t>
            </a:r>
            <a:r>
              <a:rPr lang="en-IN" sz="2800" dirty="0" smtClean="0">
                <a:latin typeface="Times New Roman" pitchFamily="18" charset="0"/>
                <a:cs typeface="Times New Roman" pitchFamily="18" charset="0"/>
              </a:rPr>
              <a:t>times.</a:t>
            </a:r>
          </a:p>
          <a:p>
            <a:pPr marL="1371600" lvl="2" indent="-457200">
              <a:buFont typeface="Wingdings" panose="05000000000000000000" pitchFamily="2" charset="2"/>
              <a:buChar char="Ø"/>
            </a:pPr>
            <a:r>
              <a:rPr lang="en-IN" sz="2800" dirty="0" smtClean="0">
                <a:latin typeface="Times New Roman" pitchFamily="18" charset="0"/>
                <a:cs typeface="Times New Roman" pitchFamily="18" charset="0"/>
              </a:rPr>
              <a:t>If </a:t>
            </a:r>
            <a:r>
              <a:rPr lang="en-IN" sz="2800" dirty="0">
                <a:latin typeface="Times New Roman" pitchFamily="18" charset="0"/>
                <a:cs typeface="Times New Roman" pitchFamily="18" charset="0"/>
              </a:rPr>
              <a:t>the number of iteration is </a:t>
            </a:r>
            <a:r>
              <a:rPr lang="en-IN" sz="2800" dirty="0" smtClean="0">
                <a:latin typeface="Times New Roman" pitchFamily="18" charset="0"/>
                <a:cs typeface="Times New Roman" pitchFamily="18" charset="0"/>
              </a:rPr>
              <a:t>fixed then </a:t>
            </a:r>
            <a:r>
              <a:rPr lang="en-IN" sz="2800" dirty="0">
                <a:latin typeface="Times New Roman" pitchFamily="18" charset="0"/>
                <a:cs typeface="Times New Roman" pitchFamily="18" charset="0"/>
              </a:rPr>
              <a:t>it is recommended to use </a:t>
            </a:r>
            <a:r>
              <a:rPr lang="en-IN" sz="2800" dirty="0" smtClean="0">
                <a:latin typeface="Times New Roman" pitchFamily="18" charset="0"/>
                <a:cs typeface="Times New Roman" pitchFamily="18" charset="0"/>
              </a:rPr>
              <a:t>do while loop.</a:t>
            </a:r>
          </a:p>
          <a:p>
            <a:pPr marL="1371600" lvl="2" indent="-457200">
              <a:buFont typeface="Wingdings" panose="05000000000000000000" pitchFamily="2" charset="2"/>
              <a:buChar char="Ø"/>
            </a:pPr>
            <a:endParaRPr lang="en-IN" sz="2800" dirty="0" smtClean="0">
              <a:latin typeface="Times New Roman" pitchFamily="18" charset="0"/>
              <a:cs typeface="Times New Roman" pitchFamily="18" charset="0"/>
            </a:endParaRPr>
          </a:p>
          <a:p>
            <a:pPr marL="1371600" lvl="2" indent="-457200">
              <a:buFont typeface="Wingdings" panose="05000000000000000000" pitchFamily="2" charset="2"/>
              <a:buChar char="Ø"/>
            </a:pPr>
            <a:r>
              <a:rPr lang="en-IN" sz="2800" dirty="0" smtClean="0">
                <a:latin typeface="Times New Roman" pitchFamily="18" charset="0"/>
                <a:cs typeface="Times New Roman" pitchFamily="18" charset="0"/>
              </a:rPr>
              <a:t>Syntax:</a:t>
            </a:r>
          </a:p>
          <a:p>
            <a:pPr lvl="2"/>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for(initialization; condition; expression) {</a:t>
            </a:r>
          </a:p>
          <a:p>
            <a:pPr lvl="2"/>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	block of code to be executed</a:t>
            </a:r>
            <a:br>
              <a:rPr lang="en-IN" sz="2800" dirty="0" smtClean="0">
                <a:latin typeface="Times New Roman" pitchFamily="18" charset="0"/>
                <a:cs typeface="Times New Roman" pitchFamily="18" charset="0"/>
              </a:rPr>
            </a:br>
            <a:r>
              <a:rPr lang="en-IN" sz="2800" dirty="0" smtClean="0">
                <a:latin typeface="Times New Roman" pitchFamily="18" charset="0"/>
                <a:cs typeface="Times New Roman" pitchFamily="18" charset="0"/>
              </a:rPr>
              <a:t>	}</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365722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Loops (contd.) </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57200" y="1154953"/>
            <a:ext cx="11430000" cy="646331"/>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for loop example: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240" y="1897086"/>
            <a:ext cx="11503959" cy="4449926"/>
          </a:xfrm>
          <a:prstGeom prst="rect">
            <a:avLst/>
          </a:prstGeom>
        </p:spPr>
      </p:pic>
    </p:spTree>
    <p:extLst>
      <p:ext uri="{BB962C8B-B14F-4D97-AF65-F5344CB8AC3E}">
        <p14:creationId xmlns:p14="http://schemas.microsoft.com/office/powerpoint/2010/main" val="151960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Loops (contd.) </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57200" y="1154953"/>
            <a:ext cx="11430000" cy="646331"/>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for loop example: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01284"/>
            <a:ext cx="11430000" cy="4515480"/>
          </a:xfrm>
          <a:prstGeom prst="rect">
            <a:avLst/>
          </a:prstGeom>
        </p:spPr>
      </p:pic>
    </p:spTree>
    <p:extLst>
      <p:ext uri="{BB962C8B-B14F-4D97-AF65-F5344CB8AC3E}">
        <p14:creationId xmlns:p14="http://schemas.microsoft.com/office/powerpoint/2010/main" val="217201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Enhanced for loop</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37129"/>
            <a:ext cx="11577918" cy="4401205"/>
          </a:xfrm>
          <a:prstGeom prst="rect">
            <a:avLst/>
          </a:prstGeom>
          <a:noFill/>
        </p:spPr>
        <p:txBody>
          <a:bodyPr wrap="square" rtlCol="0">
            <a:spAutoFit/>
          </a:bodyPr>
          <a:lstStyle/>
          <a:p>
            <a:pPr marL="457200" indent="-457200">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Enhanced for loop is used to traverse collection of elements including arrays</a:t>
            </a:r>
            <a:r>
              <a:rPr lang="en-IN" sz="2800" dirty="0" smtClean="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Enhanced for loop was introduced in Java 5.</a:t>
            </a:r>
          </a:p>
          <a:p>
            <a:r>
              <a:rPr lang="en-IN" sz="2800" dirty="0">
                <a:latin typeface="Times New Roman" panose="02020603050405020304" pitchFamily="18" charset="0"/>
                <a:cs typeface="Times New Roman" panose="02020603050405020304" pitchFamily="18" charset="0"/>
              </a:rPr>
              <a:t>	</a:t>
            </a:r>
            <a:endParaRPr lang="en-IN" sz="2800" dirty="0" smtClean="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 </a:t>
            </a:r>
            <a:r>
              <a:rPr lang="en-IN" sz="2800" dirty="0" smtClean="0">
                <a:latin typeface="Times New Roman" panose="02020603050405020304" pitchFamily="18" charset="0"/>
                <a:cs typeface="Times New Roman" panose="02020603050405020304" pitchFamily="18" charset="0"/>
              </a:rPr>
              <a:t>    Syntax:</a:t>
            </a:r>
          </a:p>
          <a:p>
            <a:r>
              <a:rPr lang="en-IN" sz="2800" dirty="0">
                <a:latin typeface="Times New Roman" panose="02020603050405020304" pitchFamily="18" charset="0"/>
                <a:cs typeface="Times New Roman" panose="02020603050405020304" pitchFamily="18" charset="0"/>
              </a:rPr>
              <a:t>	</a:t>
            </a:r>
            <a:r>
              <a:rPr lang="en-IN" sz="2800" dirty="0" smtClean="0">
                <a:latin typeface="Times New Roman" panose="02020603050405020304" pitchFamily="18" charset="0"/>
                <a:cs typeface="Times New Roman" panose="02020603050405020304" pitchFamily="18" charset="0"/>
              </a:rPr>
              <a:t>for(declaration : expression) {</a:t>
            </a:r>
          </a:p>
          <a:p>
            <a:endParaRPr lang="en-IN" sz="2800" dirty="0" smtClean="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	</a:t>
            </a:r>
            <a:r>
              <a:rPr lang="en-IN" sz="2800" dirty="0" smtClean="0">
                <a:latin typeface="Times New Roman" panose="02020603050405020304" pitchFamily="18" charset="0"/>
                <a:cs typeface="Times New Roman" panose="02020603050405020304" pitchFamily="18" charset="0"/>
              </a:rPr>
              <a:t>	block of code to be executed</a:t>
            </a:r>
          </a:p>
          <a:p>
            <a:endParaRPr lang="en-IN" sz="2800" dirty="0" smtClean="0">
              <a:latin typeface="Times New Roman" panose="02020603050405020304" pitchFamily="18" charset="0"/>
              <a:cs typeface="Times New Roman" panose="02020603050405020304" pitchFamily="18" charset="0"/>
            </a:endParaRPr>
          </a:p>
          <a:p>
            <a:r>
              <a:rPr lang="en-IN" sz="2800" dirty="0" smtClean="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8110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Enhanced for loop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57200" y="1154953"/>
            <a:ext cx="11430000" cy="646331"/>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Enhanced for loop example: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01284"/>
            <a:ext cx="11430000" cy="4451598"/>
          </a:xfrm>
          <a:prstGeom prst="rect">
            <a:avLst/>
          </a:prstGeom>
        </p:spPr>
      </p:pic>
    </p:spTree>
    <p:extLst>
      <p:ext uri="{BB962C8B-B14F-4D97-AF65-F5344CB8AC3E}">
        <p14:creationId xmlns:p14="http://schemas.microsoft.com/office/powerpoint/2010/main" val="204336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Enhanced for loop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57200" y="1154953"/>
            <a:ext cx="11430000" cy="646331"/>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Enhanced for loop example: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801284"/>
            <a:ext cx="11577918" cy="4553585"/>
          </a:xfrm>
          <a:prstGeom prst="rect">
            <a:avLst/>
          </a:prstGeom>
        </p:spPr>
      </p:pic>
    </p:spTree>
    <p:extLst>
      <p:ext uri="{BB962C8B-B14F-4D97-AF65-F5344CB8AC3E}">
        <p14:creationId xmlns:p14="http://schemas.microsoft.com/office/powerpoint/2010/main" val="186775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Command line arguments</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23682"/>
            <a:ext cx="11577918" cy="4401205"/>
          </a:xfrm>
          <a:prstGeom prst="rect">
            <a:avLst/>
          </a:prstGeom>
          <a:noFill/>
        </p:spPr>
        <p:txBody>
          <a:bodyPr wrap="square" rtlCol="0">
            <a:spAutoFit/>
          </a:bodyPr>
          <a:lstStyle/>
          <a:p>
            <a:pPr marL="457200" indent="-457200">
              <a:buFont typeface="Wingdings" panose="05000000000000000000" pitchFamily="2" charset="2"/>
              <a:buChar char="Ø"/>
            </a:pPr>
            <a:endParaRPr lang="en-IN" sz="28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The </a:t>
            </a:r>
            <a:r>
              <a:rPr lang="en-IN" sz="2800" dirty="0">
                <a:latin typeface="Times New Roman" panose="02020603050405020304" pitchFamily="18" charset="0"/>
                <a:cs typeface="Times New Roman" panose="02020603050405020304" pitchFamily="18" charset="0"/>
              </a:rPr>
              <a:t>command line argument is the argument passed to a program at the time when you run </a:t>
            </a:r>
            <a:r>
              <a:rPr lang="en-IN" sz="2800" dirty="0" smtClean="0">
                <a:latin typeface="Times New Roman" panose="02020603050405020304" pitchFamily="18" charset="0"/>
                <a:cs typeface="Times New Roman" panose="02020603050405020304" pitchFamily="18" charset="0"/>
              </a:rPr>
              <a:t>it.</a:t>
            </a:r>
          </a:p>
          <a:p>
            <a:pPr marL="457200" indent="-457200">
              <a:buFont typeface="Wingdings" panose="05000000000000000000" pitchFamily="2" charset="2"/>
              <a:buChar char="Ø"/>
            </a:pPr>
            <a:endParaRPr lang="en-IN" sz="28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To </a:t>
            </a:r>
            <a:r>
              <a:rPr lang="en-IN" sz="2800" dirty="0">
                <a:latin typeface="Times New Roman" panose="02020603050405020304" pitchFamily="18" charset="0"/>
                <a:cs typeface="Times New Roman" panose="02020603050405020304" pitchFamily="18" charset="0"/>
              </a:rPr>
              <a:t>access the command-line argument inside a java program is quite easy, they are stored as string in String array passed to the args parameter of main() method</a:t>
            </a:r>
            <a:r>
              <a:rPr lang="en-IN" sz="2800" dirty="0" smtClean="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Ø"/>
            </a:pPr>
            <a:endParaRPr lang="en-IN" sz="2800" dirty="0" smtClean="0">
              <a:latin typeface="Times New Roman" panose="02020603050405020304" pitchFamily="18" charset="0"/>
              <a:cs typeface="Times New Roman" panose="02020603050405020304" pitchFamily="18" charset="0"/>
            </a:endParaRPr>
          </a:p>
          <a:p>
            <a:r>
              <a:rPr lang="en-IN" sz="2800" b="1" dirty="0">
                <a:latin typeface="Times New Roman" panose="02020603050405020304" pitchFamily="18" charset="0"/>
                <a:cs typeface="Times New Roman" panose="02020603050405020304" pitchFamily="18" charset="0"/>
              </a:rPr>
              <a:t>	</a:t>
            </a:r>
            <a:r>
              <a:rPr lang="en-IN" sz="2800" b="1" dirty="0" smtClean="0">
                <a:latin typeface="Times New Roman" panose="02020603050405020304" pitchFamily="18" charset="0"/>
                <a:cs typeface="Times New Roman" panose="02020603050405020304" pitchFamily="18" charset="0"/>
              </a:rPr>
              <a:t>	public static void main(String args[])</a:t>
            </a:r>
          </a:p>
          <a:p>
            <a:r>
              <a:rPr lang="en-IN" sz="2800" dirty="0">
                <a:latin typeface="Times New Roman" panose="02020603050405020304" pitchFamily="18" charset="0"/>
                <a:cs typeface="Times New Roman" panose="02020603050405020304" pitchFamily="18" charset="0"/>
              </a:rPr>
              <a:t>	</a:t>
            </a:r>
            <a:r>
              <a:rPr lang="en-IN" sz="2800" dirty="0" smtClean="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845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Command line arguments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57200" y="1154953"/>
            <a:ext cx="11430000" cy="646331"/>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Command line arguments example: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1801284"/>
            <a:ext cx="11577918" cy="4518834"/>
          </a:xfrm>
          <a:prstGeom prst="rect">
            <a:avLst/>
          </a:prstGeom>
        </p:spPr>
      </p:pic>
    </p:spTree>
    <p:extLst>
      <p:ext uri="{BB962C8B-B14F-4D97-AF65-F5344CB8AC3E}">
        <p14:creationId xmlns:p14="http://schemas.microsoft.com/office/powerpoint/2010/main" val="252022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Command line arguments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57200" y="1154953"/>
            <a:ext cx="11430000" cy="646331"/>
          </a:xfrm>
          <a:prstGeom prst="rect">
            <a:avLst/>
          </a:prstGeom>
          <a:noFill/>
        </p:spPr>
        <p:txBody>
          <a:bodyPr wrap="square" rtlCol="0">
            <a:spAutoFit/>
          </a:bodyPr>
          <a:lstStyle/>
          <a:p>
            <a:r>
              <a:rPr lang="en-IN" sz="3600" b="1" dirty="0" smtClean="0">
                <a:latin typeface="Times New Roman" pitchFamily="18" charset="0"/>
                <a:cs typeface="Times New Roman" pitchFamily="18" charset="0"/>
              </a:rPr>
              <a:t>Command line arguments example: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01284"/>
            <a:ext cx="11430000" cy="4563112"/>
          </a:xfrm>
          <a:prstGeom prst="rect">
            <a:avLst/>
          </a:prstGeom>
        </p:spPr>
      </p:pic>
    </p:spTree>
    <p:extLst>
      <p:ext uri="{BB962C8B-B14F-4D97-AF65-F5344CB8AC3E}">
        <p14:creationId xmlns:p14="http://schemas.microsoft.com/office/powerpoint/2010/main" val="337750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Wrapper classes</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77471"/>
            <a:ext cx="11577918" cy="954107"/>
          </a:xfrm>
          <a:prstGeom prst="rect">
            <a:avLst/>
          </a:prstGeom>
          <a:noFill/>
        </p:spPr>
        <p:txBody>
          <a:bodyPr wrap="square" rtlCol="0">
            <a:spAutoFit/>
          </a:bodyPr>
          <a:lstStyle/>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Wrapper class was introduced in Java 5.</a:t>
            </a:r>
          </a:p>
          <a:p>
            <a:r>
              <a:rPr lang="en-IN" sz="2800" dirty="0">
                <a:latin typeface="Times New Roman" panose="02020603050405020304" pitchFamily="18" charset="0"/>
                <a:cs typeface="Times New Roman" panose="02020603050405020304" pitchFamily="18" charset="0"/>
              </a:rPr>
              <a:t>	</a:t>
            </a:r>
            <a:endParaRPr lang="en-IN" sz="2800" dirty="0" smtClean="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84600137"/>
              </p:ext>
            </p:extLst>
          </p:nvPr>
        </p:nvGraphicFramePr>
        <p:xfrm>
          <a:off x="309279" y="2454334"/>
          <a:ext cx="11577920" cy="3825441"/>
        </p:xfrm>
        <a:graphic>
          <a:graphicData uri="http://schemas.openxmlformats.org/drawingml/2006/table">
            <a:tbl>
              <a:tblPr firstRow="1" bandRow="1">
                <a:tableStyleId>{5C22544A-7EE6-4342-B048-85BDC9FD1C3A}</a:tableStyleId>
              </a:tblPr>
              <a:tblGrid>
                <a:gridCol w="5788960">
                  <a:extLst>
                    <a:ext uri="{9D8B030D-6E8A-4147-A177-3AD203B41FA5}">
                      <a16:colId xmlns:a16="http://schemas.microsoft.com/office/drawing/2014/main" xmlns="" val="20000"/>
                    </a:ext>
                  </a:extLst>
                </a:gridCol>
                <a:gridCol w="5788960">
                  <a:extLst>
                    <a:ext uri="{9D8B030D-6E8A-4147-A177-3AD203B41FA5}">
                      <a16:colId xmlns:a16="http://schemas.microsoft.com/office/drawing/2014/main" xmlns="" val="20001"/>
                    </a:ext>
                  </a:extLst>
                </a:gridCol>
              </a:tblGrid>
              <a:tr h="425049">
                <a:tc>
                  <a:txBody>
                    <a:bodyPr/>
                    <a:lstStyle/>
                    <a:p>
                      <a:pPr algn="ctr"/>
                      <a:r>
                        <a:rPr lang="en-IN" b="1" dirty="0" smtClean="0"/>
                        <a:t>Wrapper</a:t>
                      </a:r>
                      <a:r>
                        <a:rPr lang="en-IN" b="1" baseline="0" dirty="0" smtClean="0"/>
                        <a:t> classes</a:t>
                      </a:r>
                      <a:endParaRPr lang="en-IN" b="1" dirty="0"/>
                    </a:p>
                  </a:txBody>
                  <a:tcPr/>
                </a:tc>
                <a:tc>
                  <a:txBody>
                    <a:bodyPr/>
                    <a:lstStyle/>
                    <a:p>
                      <a:pPr algn="ctr"/>
                      <a:r>
                        <a:rPr lang="en-IN" dirty="0" smtClean="0"/>
                        <a:t>Primitive types</a:t>
                      </a:r>
                      <a:endParaRPr lang="en-IN" dirty="0"/>
                    </a:p>
                  </a:txBody>
                  <a:tcPr/>
                </a:tc>
                <a:extLst>
                  <a:ext uri="{0D108BD9-81ED-4DB2-BD59-A6C34878D82A}">
                    <a16:rowId xmlns:a16="http://schemas.microsoft.com/office/drawing/2014/main" xmlns="" val="10000"/>
                  </a:ext>
                </a:extLst>
              </a:tr>
              <a:tr h="425049">
                <a:tc>
                  <a:txBody>
                    <a:bodyPr/>
                    <a:lstStyle/>
                    <a:p>
                      <a:pPr algn="ctr"/>
                      <a:r>
                        <a:rPr lang="en-IN" dirty="0" smtClean="0"/>
                        <a:t>Byte </a:t>
                      </a:r>
                      <a:endParaRPr lang="en-IN" dirty="0"/>
                    </a:p>
                  </a:txBody>
                  <a:tcPr/>
                </a:tc>
                <a:tc>
                  <a:txBody>
                    <a:bodyPr/>
                    <a:lstStyle/>
                    <a:p>
                      <a:pPr algn="ctr"/>
                      <a:r>
                        <a:rPr lang="en-IN" dirty="0" smtClean="0"/>
                        <a:t>byte</a:t>
                      </a:r>
                      <a:endParaRPr lang="en-IN" dirty="0"/>
                    </a:p>
                  </a:txBody>
                  <a:tcPr/>
                </a:tc>
                <a:extLst>
                  <a:ext uri="{0D108BD9-81ED-4DB2-BD59-A6C34878D82A}">
                    <a16:rowId xmlns:a16="http://schemas.microsoft.com/office/drawing/2014/main" xmlns="" val="10001"/>
                  </a:ext>
                </a:extLst>
              </a:tr>
              <a:tr h="425049">
                <a:tc>
                  <a:txBody>
                    <a:bodyPr/>
                    <a:lstStyle/>
                    <a:p>
                      <a:pPr algn="ctr"/>
                      <a:r>
                        <a:rPr lang="en-IN" dirty="0" smtClean="0"/>
                        <a:t>Integer</a:t>
                      </a:r>
                      <a:endParaRPr lang="en-IN" dirty="0"/>
                    </a:p>
                  </a:txBody>
                  <a:tcPr/>
                </a:tc>
                <a:tc>
                  <a:txBody>
                    <a:bodyPr/>
                    <a:lstStyle/>
                    <a:p>
                      <a:pPr algn="ctr"/>
                      <a:r>
                        <a:rPr lang="en-IN" dirty="0" smtClean="0"/>
                        <a:t>int </a:t>
                      </a:r>
                      <a:endParaRPr lang="en-IN" dirty="0"/>
                    </a:p>
                  </a:txBody>
                  <a:tcPr/>
                </a:tc>
                <a:extLst>
                  <a:ext uri="{0D108BD9-81ED-4DB2-BD59-A6C34878D82A}">
                    <a16:rowId xmlns:a16="http://schemas.microsoft.com/office/drawing/2014/main" xmlns="" val="10002"/>
                  </a:ext>
                </a:extLst>
              </a:tr>
              <a:tr h="425049">
                <a:tc>
                  <a:txBody>
                    <a:bodyPr/>
                    <a:lstStyle/>
                    <a:p>
                      <a:pPr algn="ctr"/>
                      <a:r>
                        <a:rPr lang="en-IN" dirty="0" smtClean="0"/>
                        <a:t>Short</a:t>
                      </a:r>
                      <a:endParaRPr lang="en-IN" dirty="0"/>
                    </a:p>
                  </a:txBody>
                  <a:tcPr/>
                </a:tc>
                <a:tc>
                  <a:txBody>
                    <a:bodyPr/>
                    <a:lstStyle/>
                    <a:p>
                      <a:pPr algn="ctr"/>
                      <a:r>
                        <a:rPr lang="en-IN" dirty="0" smtClean="0"/>
                        <a:t>short</a:t>
                      </a:r>
                      <a:endParaRPr lang="en-IN" dirty="0"/>
                    </a:p>
                  </a:txBody>
                  <a:tcPr/>
                </a:tc>
                <a:extLst>
                  <a:ext uri="{0D108BD9-81ED-4DB2-BD59-A6C34878D82A}">
                    <a16:rowId xmlns:a16="http://schemas.microsoft.com/office/drawing/2014/main" xmlns="" val="10003"/>
                  </a:ext>
                </a:extLst>
              </a:tr>
              <a:tr h="425049">
                <a:tc>
                  <a:txBody>
                    <a:bodyPr/>
                    <a:lstStyle/>
                    <a:p>
                      <a:pPr algn="ctr"/>
                      <a:r>
                        <a:rPr lang="en-IN" dirty="0" smtClean="0"/>
                        <a:t>Long</a:t>
                      </a:r>
                      <a:endParaRPr lang="en-IN" dirty="0"/>
                    </a:p>
                  </a:txBody>
                  <a:tcPr/>
                </a:tc>
                <a:tc>
                  <a:txBody>
                    <a:bodyPr/>
                    <a:lstStyle/>
                    <a:p>
                      <a:pPr algn="ctr"/>
                      <a:r>
                        <a:rPr lang="en-IN" dirty="0" smtClean="0"/>
                        <a:t>long </a:t>
                      </a:r>
                      <a:endParaRPr lang="en-IN" dirty="0"/>
                    </a:p>
                  </a:txBody>
                  <a:tcPr/>
                </a:tc>
                <a:extLst>
                  <a:ext uri="{0D108BD9-81ED-4DB2-BD59-A6C34878D82A}">
                    <a16:rowId xmlns:a16="http://schemas.microsoft.com/office/drawing/2014/main" xmlns="" val="10004"/>
                  </a:ext>
                </a:extLst>
              </a:tr>
              <a:tr h="425049">
                <a:tc>
                  <a:txBody>
                    <a:bodyPr/>
                    <a:lstStyle/>
                    <a:p>
                      <a:pPr algn="ctr"/>
                      <a:r>
                        <a:rPr lang="en-IN" dirty="0" smtClean="0"/>
                        <a:t>Float</a:t>
                      </a:r>
                      <a:endParaRPr lang="en-IN" dirty="0"/>
                    </a:p>
                  </a:txBody>
                  <a:tcPr/>
                </a:tc>
                <a:tc>
                  <a:txBody>
                    <a:bodyPr/>
                    <a:lstStyle/>
                    <a:p>
                      <a:pPr algn="ctr"/>
                      <a:r>
                        <a:rPr lang="en-IN" dirty="0" smtClean="0"/>
                        <a:t>float </a:t>
                      </a:r>
                      <a:endParaRPr lang="en-IN" dirty="0"/>
                    </a:p>
                  </a:txBody>
                  <a:tcPr/>
                </a:tc>
                <a:extLst>
                  <a:ext uri="{0D108BD9-81ED-4DB2-BD59-A6C34878D82A}">
                    <a16:rowId xmlns:a16="http://schemas.microsoft.com/office/drawing/2014/main" xmlns="" val="10005"/>
                  </a:ext>
                </a:extLst>
              </a:tr>
              <a:tr h="425049">
                <a:tc>
                  <a:txBody>
                    <a:bodyPr/>
                    <a:lstStyle/>
                    <a:p>
                      <a:pPr algn="ctr"/>
                      <a:r>
                        <a:rPr lang="en-IN" dirty="0" smtClean="0"/>
                        <a:t>Double</a:t>
                      </a:r>
                      <a:endParaRPr lang="en-IN" dirty="0"/>
                    </a:p>
                  </a:txBody>
                  <a:tcPr/>
                </a:tc>
                <a:tc>
                  <a:txBody>
                    <a:bodyPr/>
                    <a:lstStyle/>
                    <a:p>
                      <a:pPr algn="ctr"/>
                      <a:r>
                        <a:rPr lang="en-IN" dirty="0" smtClean="0"/>
                        <a:t> double </a:t>
                      </a:r>
                      <a:endParaRPr lang="en-IN" dirty="0"/>
                    </a:p>
                  </a:txBody>
                  <a:tcPr/>
                </a:tc>
                <a:extLst>
                  <a:ext uri="{0D108BD9-81ED-4DB2-BD59-A6C34878D82A}">
                    <a16:rowId xmlns:a16="http://schemas.microsoft.com/office/drawing/2014/main" xmlns="" val="10006"/>
                  </a:ext>
                </a:extLst>
              </a:tr>
              <a:tr h="425049">
                <a:tc>
                  <a:txBody>
                    <a:bodyPr/>
                    <a:lstStyle/>
                    <a:p>
                      <a:pPr algn="ctr"/>
                      <a:r>
                        <a:rPr lang="en-IN" dirty="0" smtClean="0"/>
                        <a:t>Character</a:t>
                      </a:r>
                      <a:endParaRPr lang="en-IN" dirty="0"/>
                    </a:p>
                  </a:txBody>
                  <a:tcPr/>
                </a:tc>
                <a:tc>
                  <a:txBody>
                    <a:bodyPr/>
                    <a:lstStyle/>
                    <a:p>
                      <a:pPr algn="ctr"/>
                      <a:r>
                        <a:rPr lang="en-IN" dirty="0" smtClean="0"/>
                        <a:t>char </a:t>
                      </a:r>
                      <a:endParaRPr lang="en-IN" dirty="0"/>
                    </a:p>
                  </a:txBody>
                  <a:tcPr/>
                </a:tc>
                <a:extLst>
                  <a:ext uri="{0D108BD9-81ED-4DB2-BD59-A6C34878D82A}">
                    <a16:rowId xmlns:a16="http://schemas.microsoft.com/office/drawing/2014/main" xmlns="" val="10007"/>
                  </a:ext>
                </a:extLst>
              </a:tr>
              <a:tr h="425049">
                <a:tc>
                  <a:txBody>
                    <a:bodyPr/>
                    <a:lstStyle/>
                    <a:p>
                      <a:pPr algn="ctr"/>
                      <a:r>
                        <a:rPr lang="en-IN" dirty="0" smtClean="0"/>
                        <a:t>Boolean</a:t>
                      </a:r>
                      <a:endParaRPr lang="en-IN" dirty="0"/>
                    </a:p>
                  </a:txBody>
                  <a:tcPr/>
                </a:tc>
                <a:tc>
                  <a:txBody>
                    <a:bodyPr/>
                    <a:lstStyle/>
                    <a:p>
                      <a:pPr algn="ctr"/>
                      <a:r>
                        <a:rPr lang="en-IN" dirty="0" smtClean="0"/>
                        <a:t>boolean </a:t>
                      </a:r>
                      <a:endParaRPr lang="en-IN" dirty="0"/>
                    </a:p>
                  </a:txBody>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419125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98500"/>
            <a:ext cx="10972800" cy="5693866"/>
          </a:xfrm>
          <a:prstGeom prst="rect">
            <a:avLst/>
          </a:prstGeom>
          <a:noFill/>
        </p:spPr>
        <p:txBody>
          <a:bodyPr wrap="square" rtlCol="0">
            <a:spAutoFit/>
          </a:bodyPr>
          <a:lstStyle/>
          <a:p>
            <a:pPr marL="971550" lvl="1" indent="-514350">
              <a:buFont typeface="+mj-lt"/>
              <a:buAutoNum type="alphaLcPeriod" startAt="7"/>
            </a:pPr>
            <a:r>
              <a:rPr lang="en-US" sz="2800" dirty="0" smtClean="0">
                <a:latin typeface="Times New Roman" panose="02020603050405020304" pitchFamily="18" charset="0"/>
                <a:cs typeface="Times New Roman" panose="02020603050405020304" pitchFamily="18" charset="0"/>
              </a:rPr>
              <a:t>Checked and Unchecked exceptions</a:t>
            </a:r>
          </a:p>
          <a:p>
            <a:pPr marL="971550" lvl="1" indent="-514350">
              <a:buFont typeface="+mj-lt"/>
              <a:buAutoNum type="alphaLcPeriod" startAt="7"/>
            </a:pPr>
            <a:r>
              <a:rPr lang="en-US" sz="2800" dirty="0" smtClean="0">
                <a:latin typeface="Times New Roman" panose="02020603050405020304" pitchFamily="18" charset="0"/>
                <a:cs typeface="Times New Roman" panose="02020603050405020304" pitchFamily="18" charset="0"/>
              </a:rPr>
              <a:t>Handling all types of exceptions</a:t>
            </a:r>
          </a:p>
          <a:p>
            <a:pPr marL="971550" lvl="1" indent="-514350">
              <a:buFont typeface="+mj-lt"/>
              <a:buAutoNum type="alphaLcPeriod" startAt="7"/>
            </a:pPr>
            <a:r>
              <a:rPr lang="en-US" sz="2800" dirty="0" smtClean="0">
                <a:latin typeface="Times New Roman" panose="02020603050405020304" pitchFamily="18" charset="0"/>
                <a:cs typeface="Times New Roman" panose="02020603050405020304" pitchFamily="18" charset="0"/>
              </a:rPr>
              <a:t>Custom exception</a:t>
            </a:r>
          </a:p>
          <a:p>
            <a:pPr marL="514350" indent="-514350">
              <a:buFont typeface="+mj-lt"/>
              <a:buAutoNum type="arabicPeriod" startAt="38"/>
            </a:pPr>
            <a:r>
              <a:rPr lang="en-US" sz="2800" dirty="0" smtClean="0">
                <a:latin typeface="Times New Roman" panose="02020603050405020304" pitchFamily="18" charset="0"/>
                <a:cs typeface="Times New Roman" panose="02020603050405020304" pitchFamily="18" charset="0"/>
              </a:rPr>
              <a:t>Predefined packages</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java.lang</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java.io</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java.util</a:t>
            </a:r>
          </a:p>
          <a:p>
            <a:pPr marL="514350" indent="-514350">
              <a:buFont typeface="+mj-lt"/>
              <a:buAutoNum type="arabicPeriod" startAt="38"/>
            </a:pPr>
            <a:r>
              <a:rPr lang="en-US" sz="2800" dirty="0" smtClean="0">
                <a:latin typeface="Times New Roman" panose="02020603050405020304" pitchFamily="18" charset="0"/>
                <a:cs typeface="Times New Roman" panose="02020603050405020304" pitchFamily="18" charset="0"/>
              </a:rPr>
              <a:t>Multithreading</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Runnable interface</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Thread class</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start and run difference</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Some common methods in Thread</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Synchronization</a:t>
            </a:r>
          </a:p>
        </p:txBody>
      </p:sp>
    </p:spTree>
    <p:extLst>
      <p:ext uri="{BB962C8B-B14F-4D97-AF65-F5344CB8AC3E}">
        <p14:creationId xmlns:p14="http://schemas.microsoft.com/office/powerpoint/2010/main" val="417866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fade">
                                      <p:cBhvr>
                                        <p:cTn id="34" dur="500"/>
                                        <p:tgtEl>
                                          <p:spTgt spid="2">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Effect transition="in" filter="fade">
                                      <p:cBhvr>
                                        <p:cTn id="37" dur="500"/>
                                        <p:tgtEl>
                                          <p:spTgt spid="2">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
                                            <p:txEl>
                                              <p:pRg st="11" end="11"/>
                                            </p:txEl>
                                          </p:spTgt>
                                        </p:tgtEl>
                                        <p:attrNameLst>
                                          <p:attrName>style.visibility</p:attrName>
                                        </p:attrNameLst>
                                      </p:cBhvr>
                                      <p:to>
                                        <p:strVal val="visible"/>
                                      </p:to>
                                    </p:set>
                                    <p:animEffect transition="in" filter="fade">
                                      <p:cBhvr>
                                        <p:cTn id="40" dur="500"/>
                                        <p:tgtEl>
                                          <p:spTgt spid="2">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animEffect transition="in" filter="fade">
                                      <p:cBhvr>
                                        <p:cTn id="43"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282" y="420173"/>
            <a:ext cx="11577918" cy="707886"/>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Wrapper classes (contd.)</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282" y="1277471"/>
            <a:ext cx="11577918" cy="4647426"/>
          </a:xfrm>
          <a:prstGeom prst="rect">
            <a:avLst/>
          </a:prstGeom>
          <a:noFill/>
        </p:spPr>
        <p:txBody>
          <a:bodyPr wrap="square" rtlCol="0">
            <a:spAutoFit/>
          </a:bodyPr>
          <a:lstStyle/>
          <a:p>
            <a:r>
              <a:rPr lang="en-IN" sz="3600" b="1" dirty="0" smtClean="0">
                <a:latin typeface="Times New Roman" panose="02020603050405020304" pitchFamily="18" charset="0"/>
                <a:cs typeface="Times New Roman" panose="02020603050405020304" pitchFamily="18" charset="0"/>
              </a:rPr>
              <a:t>Unboxing:</a:t>
            </a: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The phenomenon of converting object into primitive is called </a:t>
            </a:r>
            <a:r>
              <a:rPr lang="en-IN" sz="2800" b="1" dirty="0" smtClean="0">
                <a:latin typeface="Times New Roman" panose="02020603050405020304" pitchFamily="18" charset="0"/>
                <a:cs typeface="Times New Roman" panose="02020603050405020304" pitchFamily="18" charset="0"/>
              </a:rPr>
              <a:t>unboxing.</a:t>
            </a:r>
          </a:p>
          <a:p>
            <a:pPr marL="914400" lvl="1" indent="-457200">
              <a:buFont typeface="Arial" panose="020B0604020202020204" pitchFamily="34" charset="0"/>
              <a:buChar char="•"/>
            </a:pPr>
            <a:r>
              <a:rPr lang="en-IN" sz="2800" b="1" dirty="0" smtClean="0">
                <a:latin typeface="Times New Roman" panose="02020603050405020304" pitchFamily="18" charset="0"/>
                <a:cs typeface="Times New Roman" panose="02020603050405020304" pitchFamily="18" charset="0"/>
              </a:rPr>
              <a:t>E.g.:</a:t>
            </a:r>
          </a:p>
          <a:p>
            <a:pPr lvl="1"/>
            <a:r>
              <a:rPr lang="en-IN" sz="2800" dirty="0" smtClean="0">
                <a:latin typeface="Times New Roman" panose="02020603050405020304" pitchFamily="18" charset="0"/>
                <a:cs typeface="Times New Roman" panose="02020603050405020304" pitchFamily="18" charset="0"/>
              </a:rPr>
              <a:t>	Integer n=new Integer(5);    </a:t>
            </a:r>
            <a:endParaRPr lang="en-IN" sz="2800" dirty="0">
              <a:latin typeface="Times New Roman" panose="02020603050405020304" pitchFamily="18" charset="0"/>
              <a:cs typeface="Times New Roman" panose="02020603050405020304" pitchFamily="18" charset="0"/>
            </a:endParaRPr>
          </a:p>
          <a:p>
            <a:pPr lvl="1"/>
            <a:r>
              <a:rPr lang="en-IN" sz="2800" dirty="0" smtClean="0">
                <a:latin typeface="Times New Roman" panose="02020603050405020304" pitchFamily="18" charset="0"/>
                <a:cs typeface="Times New Roman" panose="02020603050405020304" pitchFamily="18" charset="0"/>
              </a:rPr>
              <a:t>	int n1=n.intValue();		//</a:t>
            </a:r>
            <a:r>
              <a:rPr lang="en-IN" sz="2800" dirty="0">
                <a:latin typeface="Times New Roman" panose="02020603050405020304" pitchFamily="18" charset="0"/>
                <a:cs typeface="Times New Roman" panose="02020603050405020304" pitchFamily="18" charset="0"/>
              </a:rPr>
              <a:t>converting Integer to </a:t>
            </a:r>
            <a:r>
              <a:rPr lang="en-IN" sz="2800" dirty="0" smtClean="0">
                <a:latin typeface="Times New Roman" panose="02020603050405020304" pitchFamily="18" charset="0"/>
                <a:cs typeface="Times New Roman" panose="02020603050405020304" pitchFamily="18" charset="0"/>
              </a:rPr>
              <a:t>int (unboxing)</a:t>
            </a:r>
          </a:p>
          <a:p>
            <a:r>
              <a:rPr lang="en-IN" sz="3600" b="1" dirty="0" smtClean="0">
                <a:latin typeface="Times New Roman" panose="02020603050405020304" pitchFamily="18" charset="0"/>
                <a:cs typeface="Times New Roman" panose="02020603050405020304" pitchFamily="18" charset="0"/>
              </a:rPr>
              <a:t>Autoboxing:</a:t>
            </a:r>
            <a:endParaRPr lang="en-IN" sz="3600" b="1"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IN" sz="2800" dirty="0" smtClean="0">
                <a:latin typeface="Times New Roman" panose="02020603050405020304" pitchFamily="18" charset="0"/>
                <a:cs typeface="Times New Roman" panose="02020603050405020304" pitchFamily="18" charset="0"/>
              </a:rPr>
              <a:t>The phenomenon of converting primitive into object is called </a:t>
            </a:r>
            <a:r>
              <a:rPr lang="en-IN" sz="2800" b="1" dirty="0" smtClean="0">
                <a:latin typeface="Times New Roman" panose="02020603050405020304" pitchFamily="18" charset="0"/>
                <a:cs typeface="Times New Roman" panose="02020603050405020304" pitchFamily="18" charset="0"/>
              </a:rPr>
              <a:t>autoboxing.</a:t>
            </a:r>
          </a:p>
          <a:p>
            <a:pPr marL="914400" lvl="1" indent="-457200">
              <a:buFont typeface="Arial" panose="020B0604020202020204" pitchFamily="34" charset="0"/>
              <a:buChar char="•"/>
            </a:pPr>
            <a:r>
              <a:rPr lang="en-IN" sz="2800" b="1" dirty="0" smtClean="0">
                <a:latin typeface="Times New Roman" panose="02020603050405020304" pitchFamily="18" charset="0"/>
                <a:cs typeface="Times New Roman" panose="02020603050405020304" pitchFamily="18" charset="0"/>
              </a:rPr>
              <a:t>E.g.:</a:t>
            </a:r>
            <a:endParaRPr lang="en-IN" sz="2800" dirty="0" smtClean="0">
              <a:latin typeface="Times New Roman" panose="02020603050405020304" pitchFamily="18" charset="0"/>
              <a:cs typeface="Times New Roman" panose="02020603050405020304" pitchFamily="18" charset="0"/>
            </a:endParaRPr>
          </a:p>
          <a:p>
            <a:pPr lvl="1"/>
            <a:r>
              <a:rPr lang="en-IN" sz="2800" dirty="0" smtClean="0">
                <a:latin typeface="Times New Roman" panose="02020603050405020304" pitchFamily="18" charset="0"/>
                <a:cs typeface="Times New Roman" panose="02020603050405020304" pitchFamily="18" charset="0"/>
              </a:rPr>
              <a:t>	int n=20</a:t>
            </a:r>
            <a:r>
              <a:rPr lang="en-IN" sz="2800" dirty="0">
                <a:latin typeface="Times New Roman" panose="02020603050405020304" pitchFamily="18" charset="0"/>
                <a:cs typeface="Times New Roman" panose="02020603050405020304" pitchFamily="18" charset="0"/>
              </a:rPr>
              <a:t>;  </a:t>
            </a:r>
          </a:p>
          <a:p>
            <a:pPr lvl="1"/>
            <a:r>
              <a:rPr lang="en-IN" sz="2800" dirty="0" smtClean="0">
                <a:latin typeface="Times New Roman" panose="02020603050405020304" pitchFamily="18" charset="0"/>
                <a:cs typeface="Times New Roman" panose="02020603050405020304" pitchFamily="18" charset="0"/>
              </a:rPr>
              <a:t>	Integer n1=Integer.valueOf(n);//</a:t>
            </a:r>
            <a:r>
              <a:rPr lang="en-IN" sz="2800" dirty="0">
                <a:latin typeface="Times New Roman" panose="02020603050405020304" pitchFamily="18" charset="0"/>
                <a:cs typeface="Times New Roman" panose="02020603050405020304" pitchFamily="18" charset="0"/>
              </a:rPr>
              <a:t>converting int into </a:t>
            </a:r>
            <a:r>
              <a:rPr lang="en-IN" sz="2800" dirty="0" smtClean="0">
                <a:latin typeface="Times New Roman" panose="02020603050405020304" pitchFamily="18" charset="0"/>
                <a:cs typeface="Times New Roman" panose="02020603050405020304" pitchFamily="18" charset="0"/>
              </a:rPr>
              <a:t>Integer (autoboxing)</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186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Keyword ‘this’</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IN" dirty="0" smtClean="0">
                <a:latin typeface="Times New Roman" pitchFamily="18" charset="0"/>
                <a:cs typeface="Times New Roman" pitchFamily="18" charset="0"/>
              </a:rPr>
              <a:t>‘</a:t>
            </a:r>
            <a:r>
              <a:rPr lang="en-IN" dirty="0">
                <a:latin typeface="Times New Roman" pitchFamily="18" charset="0"/>
                <a:cs typeface="Times New Roman" pitchFamily="18" charset="0"/>
              </a:rPr>
              <a:t>t</a:t>
            </a:r>
            <a:r>
              <a:rPr lang="en-IN" dirty="0" smtClean="0">
                <a:latin typeface="Times New Roman" pitchFamily="18" charset="0"/>
                <a:cs typeface="Times New Roman" pitchFamily="18" charset="0"/>
              </a:rPr>
              <a:t>his’ is a keyword which refer to the same class or current class.</a:t>
            </a:r>
          </a:p>
          <a:p>
            <a:pPr>
              <a:buFont typeface="Wingdings" pitchFamily="2" charset="2"/>
              <a:buChar char="Ø"/>
            </a:pPr>
            <a:r>
              <a:rPr lang="en-IN" dirty="0" smtClean="0">
                <a:latin typeface="Times New Roman" pitchFamily="18" charset="0"/>
                <a:cs typeface="Times New Roman" pitchFamily="18" charset="0"/>
              </a:rPr>
              <a:t>While calling constructor using this key word ,this keyword should be the first statement.</a:t>
            </a:r>
          </a:p>
          <a:p>
            <a:pPr>
              <a:buFont typeface="Wingdings" pitchFamily="2" charset="2"/>
              <a:buChar char="Ø"/>
            </a:pPr>
            <a:r>
              <a:rPr lang="en-IN" dirty="0" smtClean="0">
                <a:latin typeface="Times New Roman" pitchFamily="18" charset="0"/>
                <a:cs typeface="Times New Roman" pitchFamily="18" charset="0"/>
              </a:rPr>
              <a:t>While calling variable and methods it can be any where.</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90783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92697"/>
            <a:ext cx="10972800" cy="5433467"/>
          </a:xfrm>
        </p:spPr>
        <p:txBody>
          <a:bodyPr>
            <a:normAutofit fontScale="92500" lnSpcReduction="10000"/>
          </a:bodyPr>
          <a:lstStyle/>
          <a:p>
            <a:pPr marL="0" indent="0">
              <a:buNone/>
            </a:pPr>
            <a:r>
              <a:rPr lang="en-IN" b="1" dirty="0" smtClean="0">
                <a:latin typeface="Times New Roman" pitchFamily="18" charset="0"/>
                <a:cs typeface="Times New Roman" pitchFamily="18" charset="0"/>
              </a:rPr>
              <a:t>Example for this key word</a:t>
            </a:r>
          </a:p>
          <a:p>
            <a:pPr marL="0" indent="0">
              <a:buNone/>
            </a:pPr>
            <a:endParaRPr lang="en-IN" dirty="0" smtClean="0">
              <a:latin typeface="Times New Roman" pitchFamily="18" charset="0"/>
              <a:cs typeface="Times New Roman" pitchFamily="18" charset="0"/>
            </a:endParaRPr>
          </a:p>
          <a:p>
            <a:pPr marL="0" indent="0">
              <a:buNone/>
            </a:pPr>
            <a:r>
              <a:rPr lang="en-IN" b="1" dirty="0" smtClean="0">
                <a:latin typeface="Times New Roman" pitchFamily="18" charset="0"/>
                <a:cs typeface="Times New Roman" pitchFamily="18" charset="0"/>
              </a:rPr>
              <a:t>Demo :</a:t>
            </a:r>
            <a:r>
              <a:rPr lang="en-IN" dirty="0" smtClean="0">
                <a:latin typeface="Times New Roman" pitchFamily="18" charset="0"/>
                <a:cs typeface="Times New Roman" pitchFamily="18" charset="0"/>
              </a:rPr>
              <a:t>	</a:t>
            </a:r>
          </a:p>
          <a:p>
            <a:pPr marL="0" indent="0">
              <a:buNone/>
            </a:pPr>
            <a:r>
              <a:rPr lang="en-IN" dirty="0" smtClean="0">
                <a:latin typeface="Times New Roman" pitchFamily="18" charset="0"/>
                <a:cs typeface="Times New Roman" pitchFamily="18" charset="0"/>
              </a:rPr>
              <a:t>class A</a:t>
            </a:r>
          </a:p>
          <a:p>
            <a:pPr marL="0" indent="0">
              <a:buNone/>
            </a:pPr>
            <a:r>
              <a:rPr lang="en-IN" dirty="0" smtClean="0">
                <a:latin typeface="Times New Roman" pitchFamily="18" charset="0"/>
                <a:cs typeface="Times New Roman" pitchFamily="18" charset="0"/>
              </a:rPr>
              <a:t>	{</a:t>
            </a:r>
          </a:p>
          <a:p>
            <a:pPr marL="0" indent="0">
              <a:buNone/>
            </a:pPr>
            <a:r>
              <a:rPr lang="en-IN" dirty="0" smtClean="0">
                <a:latin typeface="Times New Roman" pitchFamily="18" charset="0"/>
                <a:cs typeface="Times New Roman" pitchFamily="18" charset="0"/>
              </a:rPr>
              <a:t>		int a=34;</a:t>
            </a:r>
          </a:p>
          <a:p>
            <a:pPr marL="0" indent="0">
              <a:buNone/>
            </a:pPr>
            <a:r>
              <a:rPr lang="en-IN" dirty="0" smtClean="0">
                <a:latin typeface="Times New Roman" pitchFamily="18" charset="0"/>
                <a:cs typeface="Times New Roman" pitchFamily="18" charset="0"/>
              </a:rPr>
              <a:t>		void add(){}		</a:t>
            </a:r>
          </a:p>
          <a:p>
            <a:pPr marL="0" indent="0">
              <a:buNone/>
            </a:pPr>
            <a:r>
              <a:rPr lang="en-IN" dirty="0" smtClean="0">
                <a:latin typeface="Times New Roman" pitchFamily="18" charset="0"/>
                <a:cs typeface="Times New Roman" pitchFamily="18" charset="0"/>
              </a:rPr>
              <a:t>	}</a:t>
            </a:r>
          </a:p>
          <a:p>
            <a:pPr marL="0" indent="0">
              <a:buNone/>
            </a:pPr>
            <a:r>
              <a:rPr lang="en-IN" dirty="0" smtClean="0">
                <a:latin typeface="Times New Roman" pitchFamily="18" charset="0"/>
                <a:cs typeface="Times New Roman" pitchFamily="18" charset="0"/>
              </a:rPr>
              <a:t>	class B extends A</a:t>
            </a:r>
          </a:p>
          <a:p>
            <a:pPr marL="0" indent="0">
              <a:buNone/>
            </a:pPr>
            <a:r>
              <a:rPr lang="en-IN" dirty="0" smtClean="0">
                <a:latin typeface="Times New Roman" pitchFamily="18" charset="0"/>
                <a:cs typeface="Times New Roman" pitchFamily="18" charset="0"/>
              </a:rPr>
              <a:t>	{</a:t>
            </a:r>
          </a:p>
          <a:p>
            <a:pPr marL="0" indent="0">
              <a:buNone/>
            </a:pPr>
            <a:r>
              <a:rPr lang="en-IN" dirty="0" smtClean="0">
                <a:latin typeface="Times New Roman" pitchFamily="18" charset="0"/>
                <a:cs typeface="Times New Roman" pitchFamily="18" charset="0"/>
              </a:rPr>
              <a:t>		int a=22;		System.out.println(this.a);		 </a:t>
            </a:r>
          </a:p>
          <a:p>
            <a:pPr marL="0" indent="0">
              <a:buNone/>
            </a:pPr>
            <a:r>
              <a:rPr lang="en-IN" dirty="0" smtClean="0">
                <a:latin typeface="Times New Roman" pitchFamily="18" charset="0"/>
                <a:cs typeface="Times New Roman" pitchFamily="18" charset="0"/>
              </a:rPr>
              <a:t>	}</a:t>
            </a:r>
          </a:p>
        </p:txBody>
      </p:sp>
    </p:spTree>
    <p:extLst>
      <p:ext uri="{BB962C8B-B14F-4D97-AF65-F5344CB8AC3E}">
        <p14:creationId xmlns:p14="http://schemas.microsoft.com/office/powerpoint/2010/main" val="39858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36175" y="365126"/>
            <a:ext cx="11483789" cy="898898"/>
          </a:xfrm>
        </p:spPr>
        <p:txBody>
          <a:bodyPr>
            <a:normAutofit/>
          </a:bodyPr>
          <a:lstStyle/>
          <a:p>
            <a:r>
              <a:rPr lang="en-IN" b="1" dirty="0">
                <a:latin typeface="Times New Roman" panose="02020603050405020304" pitchFamily="18" charset="0"/>
                <a:cs typeface="Times New Roman" panose="02020603050405020304" pitchFamily="18" charset="0"/>
              </a:rPr>
              <a:t>Difference between constructors and </a:t>
            </a:r>
            <a:r>
              <a:rPr lang="en-IN" b="1" dirty="0" smtClean="0">
                <a:latin typeface="Times New Roman" panose="02020603050405020304" pitchFamily="18" charset="0"/>
                <a:cs typeface="Times New Roman" panose="02020603050405020304" pitchFamily="18" charset="0"/>
              </a:rPr>
              <a:t>methods</a:t>
            </a:r>
            <a:endParaRPr lang="en-IN" dirty="0"/>
          </a:p>
        </p:txBody>
      </p:sp>
      <p:sp>
        <p:nvSpPr>
          <p:cNvPr id="9" name="Text Placeholder 8"/>
          <p:cNvSpPr>
            <a:spLocks noGrp="1"/>
          </p:cNvSpPr>
          <p:nvPr>
            <p:ph type="body" idx="1"/>
          </p:nvPr>
        </p:nvSpPr>
        <p:spPr>
          <a:xfrm>
            <a:off x="422929" y="1202498"/>
            <a:ext cx="5157787" cy="697459"/>
          </a:xfrm>
        </p:spPr>
        <p:txBody>
          <a:bodyPr>
            <a:noAutofit/>
          </a:bodyPr>
          <a:lstStyle/>
          <a:p>
            <a:pPr algn="ctr">
              <a:lnSpc>
                <a:spcPct val="200000"/>
              </a:lnSpc>
            </a:pPr>
            <a:r>
              <a:rPr lang="en-IN" sz="3200" dirty="0" smtClean="0">
                <a:latin typeface="Times New Roman" panose="02020603050405020304" pitchFamily="18" charset="0"/>
                <a:cs typeface="Times New Roman" panose="02020603050405020304" pitchFamily="18" charset="0"/>
              </a:rPr>
              <a:t>constructors</a:t>
            </a:r>
            <a:endParaRPr lang="en-IN" sz="3200" dirty="0">
              <a:latin typeface="Times New Roman" panose="02020603050405020304" pitchFamily="18" charset="0"/>
              <a:cs typeface="Times New Roman" panose="02020603050405020304" pitchFamily="18" charset="0"/>
            </a:endParaRPr>
          </a:p>
        </p:txBody>
      </p:sp>
      <p:sp>
        <p:nvSpPr>
          <p:cNvPr id="10" name="Content Placeholder 9"/>
          <p:cNvSpPr>
            <a:spLocks noGrp="1"/>
          </p:cNvSpPr>
          <p:nvPr>
            <p:ph sz="half" idx="2"/>
          </p:nvPr>
        </p:nvSpPr>
        <p:spPr>
          <a:xfrm>
            <a:off x="436376" y="1899956"/>
            <a:ext cx="5157787" cy="4393267"/>
          </a:xfrm>
        </p:spPr>
        <p:txBody>
          <a:bodyPr>
            <a:normAutofit fontScale="92500" lnSpcReduction="20000"/>
          </a:bodyPr>
          <a:lstStyle/>
          <a:p>
            <a:r>
              <a:rPr lang="en-IN" dirty="0" smtClean="0"/>
              <a:t>Constructors must have the same name as the class name.</a:t>
            </a:r>
          </a:p>
          <a:p>
            <a:r>
              <a:rPr lang="en-IN" dirty="0" smtClean="0"/>
              <a:t>Non access modifiers can’t be applied with constructors.</a:t>
            </a:r>
          </a:p>
          <a:p>
            <a:r>
              <a:rPr lang="en-IN" dirty="0" smtClean="0"/>
              <a:t>Constructors are automatically called when the object of the class is created.</a:t>
            </a:r>
          </a:p>
          <a:p>
            <a:r>
              <a:rPr lang="en-IN" dirty="0" smtClean="0"/>
              <a:t>Constructors can be called only once for one object.</a:t>
            </a:r>
          </a:p>
          <a:p>
            <a:r>
              <a:rPr lang="en-IN" dirty="0" smtClean="0"/>
              <a:t>Constructors don’t have any return type.</a:t>
            </a:r>
          </a:p>
          <a:p>
            <a:r>
              <a:rPr lang="en-IN" dirty="0" smtClean="0"/>
              <a:t>Constructs can’t be overridden.</a:t>
            </a:r>
          </a:p>
        </p:txBody>
      </p:sp>
      <p:sp>
        <p:nvSpPr>
          <p:cNvPr id="11" name="Text Placeholder 10"/>
          <p:cNvSpPr>
            <a:spLocks noGrp="1"/>
          </p:cNvSpPr>
          <p:nvPr>
            <p:ph type="body" sz="quarter" idx="3"/>
          </p:nvPr>
        </p:nvSpPr>
        <p:spPr>
          <a:xfrm>
            <a:off x="6252883" y="1116387"/>
            <a:ext cx="5183188" cy="823912"/>
          </a:xfrm>
        </p:spPr>
        <p:txBody>
          <a:bodyPr>
            <a:normAutofit/>
          </a:bodyPr>
          <a:lstStyle/>
          <a:p>
            <a:pPr algn="ctr"/>
            <a:r>
              <a:rPr lang="en-IN" sz="3200" dirty="0" smtClean="0">
                <a:latin typeface="Times New Roman" pitchFamily="18" charset="0"/>
                <a:cs typeface="Times New Roman" pitchFamily="18" charset="0"/>
              </a:rPr>
              <a:t>methods</a:t>
            </a:r>
            <a:endParaRPr lang="en-IN" sz="3200" dirty="0">
              <a:latin typeface="Times New Roman" pitchFamily="18" charset="0"/>
              <a:cs typeface="Times New Roman" pitchFamily="18" charset="0"/>
            </a:endParaRPr>
          </a:p>
        </p:txBody>
      </p:sp>
      <p:sp>
        <p:nvSpPr>
          <p:cNvPr id="12" name="Content Placeholder 11"/>
          <p:cNvSpPr>
            <a:spLocks noGrp="1"/>
          </p:cNvSpPr>
          <p:nvPr>
            <p:ph sz="quarter" idx="4"/>
          </p:nvPr>
        </p:nvSpPr>
        <p:spPr>
          <a:xfrm>
            <a:off x="6279776" y="1953746"/>
            <a:ext cx="5183188" cy="4339478"/>
          </a:xfrm>
        </p:spPr>
        <p:txBody>
          <a:bodyPr>
            <a:normAutofit lnSpcReduction="10000"/>
          </a:bodyPr>
          <a:lstStyle/>
          <a:p>
            <a:r>
              <a:rPr lang="en-IN" dirty="0" smtClean="0"/>
              <a:t>Methods can be have any name including the class name.</a:t>
            </a:r>
          </a:p>
          <a:p>
            <a:r>
              <a:rPr lang="en-IN" dirty="0" smtClean="0"/>
              <a:t>Non access modifiers can be applied with methods.</a:t>
            </a:r>
          </a:p>
          <a:p>
            <a:r>
              <a:rPr lang="en-IN" dirty="0" smtClean="0"/>
              <a:t>Methods are needed to be called explicitly.</a:t>
            </a:r>
          </a:p>
          <a:p>
            <a:r>
              <a:rPr lang="en-IN" dirty="0" smtClean="0"/>
              <a:t>Methods can be called any number of times.</a:t>
            </a:r>
          </a:p>
          <a:p>
            <a:r>
              <a:rPr lang="en-IN" dirty="0" smtClean="0"/>
              <a:t>Methods have return type.</a:t>
            </a:r>
          </a:p>
          <a:p>
            <a:r>
              <a:rPr lang="en-IN" dirty="0" smtClean="0"/>
              <a:t>Methods can be overridden.</a:t>
            </a:r>
            <a:endParaRPr lang="en-IN" dirty="0"/>
          </a:p>
        </p:txBody>
      </p:sp>
    </p:spTree>
    <p:extLst>
      <p:ext uri="{BB962C8B-B14F-4D97-AF65-F5344CB8AC3E}">
        <p14:creationId xmlns:p14="http://schemas.microsoft.com/office/powerpoint/2010/main" val="58793069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2729" y="365125"/>
            <a:ext cx="11510683" cy="643403"/>
          </a:xfrm>
        </p:spPr>
        <p:txBody>
          <a:bodyPr>
            <a:normAutofit fontScale="90000"/>
          </a:bodyPr>
          <a:lstStyle/>
          <a:p>
            <a:r>
              <a:rPr lang="en-IN" b="1" dirty="0" smtClean="0">
                <a:latin typeface="Times New Roman" pitchFamily="18" charset="0"/>
                <a:cs typeface="Times New Roman" pitchFamily="18" charset="0"/>
              </a:rPr>
              <a:t>OOPS CONCEPT</a:t>
            </a:r>
            <a:endParaRPr lang="en-IN" b="1" dirty="0">
              <a:latin typeface="Times New Roman" pitchFamily="18" charset="0"/>
              <a:cs typeface="Times New Roman" pitchFamily="18" charset="0"/>
            </a:endParaRPr>
          </a:p>
        </p:txBody>
      </p:sp>
      <p:sp>
        <p:nvSpPr>
          <p:cNvPr id="5" name="Content Placeholder 4"/>
          <p:cNvSpPr>
            <a:spLocks noGrp="1"/>
          </p:cNvSpPr>
          <p:nvPr>
            <p:ph idx="1"/>
          </p:nvPr>
        </p:nvSpPr>
        <p:spPr>
          <a:xfrm>
            <a:off x="354106" y="1134290"/>
            <a:ext cx="10972800" cy="4857403"/>
          </a:xfrm>
        </p:spPr>
        <p:txBody>
          <a:bodyPr/>
          <a:lstStyle/>
          <a:p>
            <a:pPr>
              <a:buFont typeface="Wingdings" pitchFamily="2" charset="2"/>
              <a:buChar char="Ø"/>
            </a:pPr>
            <a:r>
              <a:rPr lang="en-IN" dirty="0" smtClean="0">
                <a:latin typeface="Times New Roman" pitchFamily="18" charset="0"/>
                <a:cs typeface="Times New Roman" pitchFamily="18" charset="0"/>
              </a:rPr>
              <a:t>There are 2 famous programming models</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1. pops</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2.oops</a:t>
            </a:r>
          </a:p>
          <a:p>
            <a:pPr marL="0" indent="0">
              <a:buNone/>
            </a:pPr>
            <a:r>
              <a:rPr lang="en-IN" b="1" dirty="0" smtClean="0">
                <a:latin typeface="Times New Roman" pitchFamily="18" charset="0"/>
                <a:cs typeface="Times New Roman" pitchFamily="18" charset="0"/>
              </a:rPr>
              <a:t>1.Procedure oriented programming model</a:t>
            </a:r>
          </a:p>
          <a:p>
            <a:pPr>
              <a:buFont typeface="Wingdings" pitchFamily="2" charset="2"/>
              <a:buChar char="Ø"/>
            </a:pPr>
            <a:r>
              <a:rPr lang="en-IN" dirty="0" smtClean="0">
                <a:latin typeface="Times New Roman" pitchFamily="18" charset="0"/>
                <a:cs typeface="Times New Roman" pitchFamily="18" charset="0"/>
              </a:rPr>
              <a:t>The main building blocks of this model is function </a:t>
            </a:r>
          </a:p>
          <a:p>
            <a:pPr>
              <a:buFont typeface="Wingdings" pitchFamily="2" charset="2"/>
              <a:buChar char="Ø"/>
            </a:pPr>
            <a:r>
              <a:rPr lang="en-IN" dirty="0" smtClean="0">
                <a:latin typeface="Times New Roman" pitchFamily="18" charset="0"/>
                <a:cs typeface="Times New Roman" pitchFamily="18" charset="0"/>
              </a:rPr>
              <a:t>Any function can access any data</a:t>
            </a:r>
          </a:p>
          <a:p>
            <a:pPr>
              <a:buFont typeface="Wingdings" pitchFamily="2" charset="2"/>
              <a:buChar char="Ø"/>
            </a:pPr>
            <a:r>
              <a:rPr lang="en-IN" dirty="0" smtClean="0">
                <a:latin typeface="Times New Roman" pitchFamily="18" charset="0"/>
                <a:cs typeface="Times New Roman" pitchFamily="18" charset="0"/>
              </a:rPr>
              <a:t>Programming is more complex </a:t>
            </a:r>
          </a:p>
          <a:p>
            <a:pPr marL="0" indent="0">
              <a:buNone/>
            </a:pPr>
            <a:endParaRPr lang="en-IN"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37682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836712"/>
            <a:ext cx="10972800" cy="5289451"/>
          </a:xfrm>
        </p:spPr>
        <p:txBody>
          <a:bodyPr/>
          <a:lstStyle/>
          <a:p>
            <a:pPr marL="0" indent="0">
              <a:buNone/>
            </a:pPr>
            <a:r>
              <a:rPr lang="en-IN" b="1" dirty="0" smtClean="0">
                <a:latin typeface="Times New Roman" pitchFamily="18" charset="0"/>
                <a:cs typeface="Times New Roman" pitchFamily="18" charset="0"/>
              </a:rPr>
              <a:t>2.Object  oriented programming model</a:t>
            </a:r>
          </a:p>
          <a:p>
            <a:pPr>
              <a:buFont typeface="Wingdings" pitchFamily="2" charset="2"/>
              <a:buChar char="Ø"/>
            </a:pPr>
            <a:r>
              <a:rPr lang="en-IN" dirty="0" smtClean="0">
                <a:latin typeface="Times New Roman" pitchFamily="18" charset="0"/>
                <a:cs typeface="Times New Roman" pitchFamily="18" charset="0"/>
              </a:rPr>
              <a:t>The main building blocks of this model is Object </a:t>
            </a:r>
          </a:p>
          <a:p>
            <a:pPr>
              <a:buFont typeface="Wingdings" pitchFamily="2" charset="2"/>
              <a:buChar char="Ø"/>
            </a:pPr>
            <a:r>
              <a:rPr lang="en-IN" dirty="0" smtClean="0">
                <a:latin typeface="Times New Roman" pitchFamily="18" charset="0"/>
                <a:cs typeface="Times New Roman" pitchFamily="18" charset="0"/>
              </a:rPr>
              <a:t>Programming is more simple</a:t>
            </a:r>
          </a:p>
          <a:p>
            <a:pPr>
              <a:buFont typeface="Wingdings" pitchFamily="2" charset="2"/>
              <a:buChar char="Ø"/>
            </a:pPr>
            <a:r>
              <a:rPr lang="en-IN" dirty="0" smtClean="0">
                <a:latin typeface="Times New Roman" pitchFamily="18" charset="0"/>
                <a:cs typeface="Times New Roman" pitchFamily="18" charset="0"/>
              </a:rPr>
              <a:t>Concept of encapsulation and data security code reusability</a:t>
            </a:r>
          </a:p>
          <a:p>
            <a:pPr>
              <a:buFont typeface="Wingdings" pitchFamily="2" charset="2"/>
              <a:buChar char="Ø"/>
            </a:pPr>
            <a:r>
              <a:rPr lang="en-IN" dirty="0" smtClean="0">
                <a:latin typeface="Times New Roman" pitchFamily="18" charset="0"/>
                <a:cs typeface="Times New Roman" pitchFamily="18" charset="0"/>
              </a:rPr>
              <a:t> adding more function is not difficult</a:t>
            </a:r>
          </a:p>
          <a:p>
            <a:pPr>
              <a:buFont typeface="Wingdings" pitchFamily="2" charset="2"/>
              <a:buChar char="Ø"/>
            </a:pPr>
            <a:r>
              <a:rPr lang="en-IN" dirty="0" smtClean="0">
                <a:latin typeface="Times New Roman" pitchFamily="18" charset="0"/>
                <a:cs typeface="Times New Roman" pitchFamily="18" charset="0"/>
              </a:rPr>
              <a:t>Objects are independent of each other</a:t>
            </a:r>
          </a:p>
        </p:txBody>
      </p:sp>
    </p:spTree>
    <p:extLst>
      <p:ext uri="{BB962C8B-B14F-4D97-AF65-F5344CB8AC3E}">
        <p14:creationId xmlns:p14="http://schemas.microsoft.com/office/powerpoint/2010/main" val="339158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b="1" dirty="0" smtClean="0">
                <a:latin typeface="Times New Roman" pitchFamily="18" charset="0"/>
                <a:cs typeface="Times New Roman" pitchFamily="18" charset="0"/>
              </a:rPr>
              <a:t>Difference between oops and pops</a:t>
            </a:r>
            <a:endParaRPr lang="en-IN" b="1" dirty="0">
              <a:latin typeface="Times New Roman" pitchFamily="18" charset="0"/>
              <a:cs typeface="Times New Roman" pitchFamily="18" charset="0"/>
            </a:endParaRPr>
          </a:p>
        </p:txBody>
      </p:sp>
      <p:sp>
        <p:nvSpPr>
          <p:cNvPr id="5" name="Text Placeholder 4"/>
          <p:cNvSpPr>
            <a:spLocks noGrp="1"/>
          </p:cNvSpPr>
          <p:nvPr>
            <p:ph type="body" idx="1"/>
          </p:nvPr>
        </p:nvSpPr>
        <p:spPr/>
        <p:txBody>
          <a:bodyPr>
            <a:normAutofit/>
          </a:bodyPr>
          <a:lstStyle/>
          <a:p>
            <a:r>
              <a:rPr lang="en-IN" dirty="0"/>
              <a:t>	</a:t>
            </a:r>
            <a:r>
              <a:rPr lang="en-IN" sz="3600" dirty="0" smtClean="0"/>
              <a:t>oops</a:t>
            </a:r>
            <a:endParaRPr lang="en-IN" sz="3600" dirty="0"/>
          </a:p>
        </p:txBody>
      </p:sp>
      <p:sp>
        <p:nvSpPr>
          <p:cNvPr id="6" name="Content Placeholder 5"/>
          <p:cNvSpPr>
            <a:spLocks noGrp="1"/>
          </p:cNvSpPr>
          <p:nvPr>
            <p:ph sz="half" idx="2"/>
          </p:nvPr>
        </p:nvSpPr>
        <p:spPr/>
        <p:txBody>
          <a:bodyPr/>
          <a:lstStyle/>
          <a:p>
            <a:r>
              <a:rPr lang="en-IN" dirty="0" smtClean="0"/>
              <a:t>Object are main building blocks</a:t>
            </a:r>
          </a:p>
          <a:p>
            <a:r>
              <a:rPr lang="en-IN" dirty="0" smtClean="0"/>
              <a:t>Modification is easy because Object are independent of each other</a:t>
            </a:r>
          </a:p>
          <a:p>
            <a:r>
              <a:rPr lang="en-IN" dirty="0" smtClean="0"/>
              <a:t>It provide access modifier so more secure</a:t>
            </a:r>
          </a:p>
          <a:p>
            <a:r>
              <a:rPr lang="en-IN" dirty="0" smtClean="0"/>
              <a:t>Ex: c language</a:t>
            </a:r>
          </a:p>
          <a:p>
            <a:pPr marL="0" indent="0">
              <a:buNone/>
            </a:pPr>
            <a:endParaRPr lang="en-IN" dirty="0"/>
          </a:p>
        </p:txBody>
      </p:sp>
      <p:sp>
        <p:nvSpPr>
          <p:cNvPr id="7" name="Text Placeholder 6"/>
          <p:cNvSpPr>
            <a:spLocks noGrp="1"/>
          </p:cNvSpPr>
          <p:nvPr>
            <p:ph type="body" sz="quarter" idx="3"/>
          </p:nvPr>
        </p:nvSpPr>
        <p:spPr/>
        <p:txBody>
          <a:bodyPr>
            <a:noAutofit/>
          </a:bodyPr>
          <a:lstStyle/>
          <a:p>
            <a:r>
              <a:rPr lang="en-IN" sz="3600" dirty="0" smtClean="0"/>
              <a:t>	pops</a:t>
            </a:r>
            <a:endParaRPr lang="en-IN" sz="3600" dirty="0"/>
          </a:p>
        </p:txBody>
      </p:sp>
      <p:sp>
        <p:nvSpPr>
          <p:cNvPr id="8" name="Content Placeholder 7"/>
          <p:cNvSpPr>
            <a:spLocks noGrp="1"/>
          </p:cNvSpPr>
          <p:nvPr>
            <p:ph sz="quarter" idx="4"/>
          </p:nvPr>
        </p:nvSpPr>
        <p:spPr/>
        <p:txBody>
          <a:bodyPr/>
          <a:lstStyle/>
          <a:p>
            <a:r>
              <a:rPr lang="en-IN" dirty="0" smtClean="0"/>
              <a:t>Function are main building block</a:t>
            </a:r>
          </a:p>
          <a:p>
            <a:r>
              <a:rPr lang="en-IN" dirty="0" smtClean="0"/>
              <a:t>Modification is difficult because  functions are dependent on each other</a:t>
            </a:r>
          </a:p>
          <a:p>
            <a:r>
              <a:rPr lang="en-IN" dirty="0" smtClean="0"/>
              <a:t>It is not provide any access modifier so less secure</a:t>
            </a:r>
          </a:p>
          <a:p>
            <a:r>
              <a:rPr lang="en-IN" dirty="0" smtClean="0"/>
              <a:t>Ex : java and c++</a:t>
            </a:r>
          </a:p>
          <a:p>
            <a:endParaRPr lang="en-IN" dirty="0" smtClean="0"/>
          </a:p>
        </p:txBody>
      </p:sp>
    </p:spTree>
    <p:extLst>
      <p:ext uri="{BB962C8B-B14F-4D97-AF65-F5344CB8AC3E}">
        <p14:creationId xmlns:p14="http://schemas.microsoft.com/office/powerpoint/2010/main" val="168793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1" end="1"/>
                                            </p:txEl>
                                          </p:spTgt>
                                        </p:tgtEl>
                                        <p:attrNameLst>
                                          <p:attrName>style.visibility</p:attrName>
                                        </p:attrNameLst>
                                      </p:cBhvr>
                                      <p:to>
                                        <p:strVal val="visible"/>
                                      </p:to>
                                    </p:set>
                                    <p:animEffect transition="in" filter="fade">
                                      <p:cBhvr>
                                        <p:cTn id="36" dur="500"/>
                                        <p:tgtEl>
                                          <p:spTgt spid="8">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2" end="2"/>
                                            </p:txEl>
                                          </p:spTgt>
                                        </p:tgtEl>
                                        <p:attrNameLst>
                                          <p:attrName>style.visibility</p:attrName>
                                        </p:attrNameLst>
                                      </p:cBhvr>
                                      <p:to>
                                        <p:strVal val="visible"/>
                                      </p:to>
                                    </p:set>
                                    <p:animEffect transition="in" filter="fade">
                                      <p:cBhvr>
                                        <p:cTn id="41" dur="500"/>
                                        <p:tgtEl>
                                          <p:spTgt spid="6">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
                                            <p:txEl>
                                              <p:pRg st="2" end="2"/>
                                            </p:txEl>
                                          </p:spTgt>
                                        </p:tgtEl>
                                        <p:attrNameLst>
                                          <p:attrName>style.visibility</p:attrName>
                                        </p:attrNameLst>
                                      </p:cBhvr>
                                      <p:to>
                                        <p:strVal val="visible"/>
                                      </p:to>
                                    </p:set>
                                    <p:animEffect transition="in" filter="fade">
                                      <p:cBhvr>
                                        <p:cTn id="46" dur="500"/>
                                        <p:tgtEl>
                                          <p:spTgt spid="8">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animEffect transition="in" filter="fade">
                                      <p:cBhvr>
                                        <p:cTn id="51" dur="500"/>
                                        <p:tgtEl>
                                          <p:spTgt spid="6">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8">
                                            <p:txEl>
                                              <p:pRg st="3" end="3"/>
                                            </p:txEl>
                                          </p:spTgt>
                                        </p:tgtEl>
                                        <p:attrNameLst>
                                          <p:attrName>style.visibility</p:attrName>
                                        </p:attrNameLst>
                                      </p:cBhvr>
                                      <p:to>
                                        <p:strVal val="visible"/>
                                      </p:to>
                                    </p:set>
                                    <p:animEffect transition="in" filter="fade">
                                      <p:cBhvr>
                                        <p:cTn id="56"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b="1" dirty="0" smtClean="0">
                <a:latin typeface="Times New Roman" panose="02020603050405020304" pitchFamily="18" charset="0"/>
                <a:cs typeface="Times New Roman" panose="02020603050405020304" pitchFamily="18" charset="0"/>
              </a:rPr>
              <a:t>Principle of oops</a:t>
            </a:r>
            <a:endParaRPr lang="en-IN" b="1" dirty="0">
              <a:latin typeface="Times New Roman" panose="02020603050405020304" pitchFamily="18" charset="0"/>
              <a:cs typeface="Times New Roman" panose="02020603050405020304" pitchFamily="18" charset="0"/>
            </a:endParaRPr>
          </a:p>
        </p:txBody>
      </p:sp>
      <p:sp>
        <p:nvSpPr>
          <p:cNvPr id="8" name="Content Placeholder 7"/>
          <p:cNvSpPr>
            <a:spLocks noGrp="1"/>
          </p:cNvSpPr>
          <p:nvPr>
            <p:ph idx="1"/>
          </p:nvPr>
        </p:nvSpPr>
        <p:spPr/>
        <p:txBody>
          <a:bodyPr>
            <a:normAutofit/>
          </a:bodyPr>
          <a:lstStyle/>
          <a:p>
            <a:pPr>
              <a:buFont typeface="Wingdings" pitchFamily="2" charset="2"/>
              <a:buChar char="Ø"/>
            </a:pPr>
            <a:r>
              <a:rPr lang="en-IN" sz="2800" dirty="0" smtClean="0">
                <a:latin typeface="Times New Roman" pitchFamily="18" charset="0"/>
                <a:cs typeface="Times New Roman" pitchFamily="18" charset="0"/>
              </a:rPr>
              <a:t>There are total six oops concept </a:t>
            </a:r>
          </a:p>
          <a:p>
            <a:pPr marL="514350" indent="-514350">
              <a:buFont typeface="+mj-lt"/>
              <a:buAutoNum type="arabicPeriod"/>
            </a:pPr>
            <a:r>
              <a:rPr lang="en-IN" sz="2800" dirty="0" smtClean="0">
                <a:latin typeface="Times New Roman" pitchFamily="18" charset="0"/>
                <a:cs typeface="Times New Roman" pitchFamily="18" charset="0"/>
              </a:rPr>
              <a:t>Encapsulation</a:t>
            </a:r>
          </a:p>
          <a:p>
            <a:pPr marL="514350" indent="-514350">
              <a:buFont typeface="+mj-lt"/>
              <a:buAutoNum type="arabicPeriod"/>
            </a:pPr>
            <a:r>
              <a:rPr lang="en-IN" sz="2800" dirty="0" smtClean="0">
                <a:latin typeface="Times New Roman" pitchFamily="18" charset="0"/>
                <a:cs typeface="Times New Roman" pitchFamily="18" charset="0"/>
              </a:rPr>
              <a:t>Inheritance</a:t>
            </a:r>
          </a:p>
          <a:p>
            <a:pPr marL="514350" indent="-514350">
              <a:buFont typeface="+mj-lt"/>
              <a:buAutoNum type="arabicPeriod"/>
            </a:pPr>
            <a:r>
              <a:rPr lang="en-IN" sz="2800" dirty="0" smtClean="0">
                <a:latin typeface="Times New Roman" pitchFamily="18" charset="0"/>
                <a:cs typeface="Times New Roman" pitchFamily="18" charset="0"/>
              </a:rPr>
              <a:t>Polymorphism</a:t>
            </a:r>
          </a:p>
          <a:p>
            <a:pPr marL="514350" indent="-514350">
              <a:buFont typeface="+mj-lt"/>
              <a:buAutoNum type="arabicPeriod"/>
            </a:pPr>
            <a:r>
              <a:rPr lang="en-IN" sz="2800" dirty="0" smtClean="0">
                <a:latin typeface="Times New Roman" pitchFamily="18" charset="0"/>
                <a:cs typeface="Times New Roman" pitchFamily="18" charset="0"/>
              </a:rPr>
              <a:t>State and behaviour should be declare inside the class</a:t>
            </a:r>
          </a:p>
          <a:p>
            <a:pPr marL="514350" indent="-514350">
              <a:buFont typeface="+mj-lt"/>
              <a:buAutoNum type="arabicPeriod"/>
            </a:pPr>
            <a:r>
              <a:rPr lang="en-IN" sz="2800" dirty="0" smtClean="0">
                <a:latin typeface="Times New Roman" pitchFamily="18" charset="0"/>
                <a:cs typeface="Times New Roman" pitchFamily="18" charset="0"/>
              </a:rPr>
              <a:t>Every thing should be in terms of classes and Objects</a:t>
            </a:r>
          </a:p>
          <a:p>
            <a:pPr marL="514350" indent="-514350">
              <a:buFont typeface="+mj-lt"/>
              <a:buAutoNum type="arabicPeriod"/>
            </a:pPr>
            <a:r>
              <a:rPr lang="en-IN" sz="2800" dirty="0" smtClean="0">
                <a:latin typeface="Times New Roman" pitchFamily="18" charset="0"/>
                <a:cs typeface="Times New Roman" pitchFamily="18" charset="0"/>
              </a:rPr>
              <a:t>Every operation should be done by invoking method</a:t>
            </a:r>
          </a:p>
          <a:p>
            <a:pPr marL="514350" indent="-514350">
              <a:buFont typeface="+mj-lt"/>
              <a:buAutoNum type="arabicPeriod"/>
            </a:pPr>
            <a:endParaRPr lang="en-IN" dirty="0" smtClean="0"/>
          </a:p>
          <a:p>
            <a:pPr marL="514350" indent="-514350">
              <a:buFont typeface="+mj-lt"/>
              <a:buAutoNum type="arabicPeriod"/>
            </a:pPr>
            <a:endParaRPr lang="en-IN" dirty="0"/>
          </a:p>
        </p:txBody>
      </p:sp>
    </p:spTree>
    <p:extLst>
      <p:ext uri="{BB962C8B-B14F-4D97-AF65-F5344CB8AC3E}">
        <p14:creationId xmlns:p14="http://schemas.microsoft.com/office/powerpoint/2010/main" val="289565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80729"/>
            <a:ext cx="10972800" cy="5145435"/>
          </a:xfrm>
        </p:spPr>
        <p:txBody>
          <a:bodyPr>
            <a:normAutofit/>
          </a:bodyPr>
          <a:lstStyle/>
          <a:p>
            <a:pPr>
              <a:buFont typeface="Wingdings" pitchFamily="2" charset="2"/>
              <a:buChar char="Ø"/>
            </a:pPr>
            <a:r>
              <a:rPr lang="en-IN" dirty="0" smtClean="0"/>
              <a:t>Java is not 100% Object Oriented Programing language</a:t>
            </a:r>
          </a:p>
          <a:p>
            <a:pPr>
              <a:buFont typeface="Wingdings" pitchFamily="2" charset="2"/>
              <a:buChar char="Ø"/>
            </a:pPr>
            <a:r>
              <a:rPr lang="en-IN" dirty="0" smtClean="0"/>
              <a:t>Java supports only first 4 features of oops so Java is pure Object oriented Programming language</a:t>
            </a:r>
          </a:p>
          <a:p>
            <a:pPr>
              <a:buFont typeface="Wingdings" pitchFamily="2" charset="2"/>
              <a:buChar char="Ø"/>
            </a:pPr>
            <a:r>
              <a:rPr lang="en-IN" dirty="0" smtClean="0"/>
              <a:t>Small talk support all feature of oops so it is 100% oops</a:t>
            </a:r>
          </a:p>
          <a:p>
            <a:pPr>
              <a:buFont typeface="Wingdings" pitchFamily="2" charset="2"/>
              <a:buChar char="Ø"/>
            </a:pPr>
            <a:r>
              <a:rPr lang="en-IN" dirty="0" smtClean="0"/>
              <a:t>C++ support first 3 feature of oops so it is object oriented programming language</a:t>
            </a:r>
          </a:p>
          <a:p>
            <a:pPr>
              <a:buFont typeface="Wingdings" pitchFamily="2" charset="2"/>
              <a:buChar char="Ø"/>
            </a:pPr>
            <a:r>
              <a:rPr lang="en-IN" dirty="0" smtClean="0"/>
              <a:t>C does not support oops</a:t>
            </a:r>
            <a:endParaRPr lang="en-IN" dirty="0"/>
          </a:p>
        </p:txBody>
      </p:sp>
    </p:spTree>
    <p:extLst>
      <p:ext uri="{BB962C8B-B14F-4D97-AF65-F5344CB8AC3E}">
        <p14:creationId xmlns:p14="http://schemas.microsoft.com/office/powerpoint/2010/main" val="47505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80729"/>
            <a:ext cx="10972800" cy="5258706"/>
          </a:xfrm>
        </p:spPr>
        <p:txBody>
          <a:bodyPr>
            <a:noAutofit/>
          </a:bodyPr>
          <a:lstStyle/>
          <a:p>
            <a:pPr marL="514350" indent="-514350">
              <a:buFont typeface="+mj-lt"/>
              <a:buAutoNum type="arabicPeriod"/>
            </a:pPr>
            <a:r>
              <a:rPr lang="en-IN" sz="3200" b="1" dirty="0" smtClean="0">
                <a:latin typeface="Times New Roman" pitchFamily="18" charset="0"/>
                <a:cs typeface="Times New Roman" pitchFamily="18" charset="0"/>
              </a:rPr>
              <a:t>Encapsulation</a:t>
            </a:r>
          </a:p>
          <a:p>
            <a:pPr>
              <a:buFont typeface="Wingdings" pitchFamily="2" charset="2"/>
              <a:buChar char="Ø"/>
            </a:pPr>
            <a:r>
              <a:rPr lang="en-IN" sz="3200" dirty="0"/>
              <a:t>I</a:t>
            </a:r>
            <a:r>
              <a:rPr lang="en-IN" sz="3200" dirty="0" smtClean="0"/>
              <a:t>n Encapsulation the data and function are declare inside class itself.</a:t>
            </a:r>
          </a:p>
          <a:p>
            <a:pPr>
              <a:buFont typeface="Wingdings" pitchFamily="2" charset="2"/>
              <a:buChar char="Ø"/>
            </a:pPr>
            <a:r>
              <a:rPr lang="en-IN" sz="3200" dirty="0" smtClean="0"/>
              <a:t>Abstraction is concept of data hiding and  is part of encapsulation</a:t>
            </a:r>
          </a:p>
          <a:p>
            <a:pPr marL="0" indent="0">
              <a:buNone/>
            </a:pPr>
            <a:r>
              <a:rPr lang="en-IN" sz="2400" dirty="0" smtClean="0"/>
              <a:t>ex :class, capsule</a:t>
            </a:r>
          </a:p>
          <a:p>
            <a:pPr marL="0" indent="0">
              <a:buNone/>
            </a:pPr>
            <a:r>
              <a:rPr lang="en-IN" sz="2400" dirty="0" smtClean="0"/>
              <a:t>	class {</a:t>
            </a:r>
          </a:p>
          <a:p>
            <a:pPr marL="0" indent="0">
              <a:buNone/>
            </a:pPr>
            <a:r>
              <a:rPr lang="en-IN" sz="2400" dirty="0" smtClean="0"/>
              <a:t>		int a=10;</a:t>
            </a:r>
          </a:p>
          <a:p>
            <a:pPr marL="0" indent="0">
              <a:buNone/>
            </a:pPr>
            <a:r>
              <a:rPr lang="en-IN" sz="2400" dirty="0" smtClean="0"/>
              <a:t>		void add(){</a:t>
            </a:r>
          </a:p>
          <a:p>
            <a:pPr marL="0" indent="0">
              <a:buNone/>
            </a:pPr>
            <a:r>
              <a:rPr lang="en-IN" sz="2400" dirty="0"/>
              <a:t>	</a:t>
            </a:r>
            <a:r>
              <a:rPr lang="en-IN" sz="2400" dirty="0" smtClean="0"/>
              <a:t>	}</a:t>
            </a:r>
          </a:p>
          <a:p>
            <a:pPr marL="0" indent="0">
              <a:buNone/>
            </a:pPr>
            <a:r>
              <a:rPr lang="en-IN" sz="2400" dirty="0" smtClean="0"/>
              <a:t>	}</a:t>
            </a:r>
            <a:r>
              <a:rPr lang="en-IN" sz="1000" dirty="0"/>
              <a:t>	</a:t>
            </a:r>
          </a:p>
        </p:txBody>
      </p:sp>
    </p:spTree>
    <p:extLst>
      <p:ext uri="{BB962C8B-B14F-4D97-AF65-F5344CB8AC3E}">
        <p14:creationId xmlns:p14="http://schemas.microsoft.com/office/powerpoint/2010/main" val="363334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698500"/>
            <a:ext cx="10985500" cy="5262979"/>
          </a:xfrm>
          <a:prstGeom prst="rect">
            <a:avLst/>
          </a:prstGeom>
          <a:noFill/>
        </p:spPr>
        <p:txBody>
          <a:bodyPr wrap="square" rtlCol="0">
            <a:spAutoFit/>
          </a:bodyPr>
          <a:lstStyle/>
          <a:p>
            <a:pPr marL="514350" indent="-514350">
              <a:buFont typeface="+mj-lt"/>
              <a:buAutoNum type="arabicPeriod" startAt="40"/>
            </a:pPr>
            <a:r>
              <a:rPr lang="en-US" sz="2800" dirty="0" smtClean="0">
                <a:latin typeface="Times New Roman" panose="02020603050405020304" pitchFamily="18" charset="0"/>
                <a:cs typeface="Times New Roman" panose="02020603050405020304" pitchFamily="18" charset="0"/>
              </a:rPr>
              <a:t>Object class</a:t>
            </a:r>
          </a:p>
          <a:p>
            <a:pPr marL="514350" indent="-514350">
              <a:buFont typeface="+mj-lt"/>
              <a:buAutoNum type="arabicPeriod" startAt="40"/>
            </a:pPr>
            <a:r>
              <a:rPr lang="en-US" sz="2800" dirty="0" smtClean="0">
                <a:latin typeface="Times New Roman" panose="02020603050405020304" pitchFamily="18" charset="0"/>
                <a:cs typeface="Times New Roman" panose="02020603050405020304" pitchFamily="18" charset="0"/>
              </a:rPr>
              <a:t>String, StringBuffer and StringBuilder</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Difference between these classes</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Some useful methods</a:t>
            </a:r>
          </a:p>
          <a:p>
            <a:pPr marL="514350" indent="-514350">
              <a:buFont typeface="+mj-lt"/>
              <a:buAutoNum type="arabicPeriod" startAt="40"/>
            </a:pPr>
            <a:r>
              <a:rPr lang="en-US" sz="2800" dirty="0" smtClean="0">
                <a:latin typeface="Times New Roman" panose="02020603050405020304" pitchFamily="18" charset="0"/>
                <a:cs typeface="Times New Roman" panose="02020603050405020304" pitchFamily="18" charset="0"/>
              </a:rPr>
              <a:t>Math class</a:t>
            </a:r>
          </a:p>
          <a:p>
            <a:pPr marL="514350" indent="-514350">
              <a:buFont typeface="+mj-lt"/>
              <a:buAutoNum type="arabicPeriod" startAt="40"/>
            </a:pPr>
            <a:r>
              <a:rPr lang="en-US" sz="2800" dirty="0" smtClean="0">
                <a:latin typeface="Times New Roman" panose="02020603050405020304" pitchFamily="18" charset="0"/>
                <a:cs typeface="Times New Roman" panose="02020603050405020304" pitchFamily="18" charset="0"/>
              </a:rPr>
              <a:t>Runtime and Process class</a:t>
            </a:r>
          </a:p>
          <a:p>
            <a:pPr marL="514350" indent="-514350">
              <a:buFont typeface="+mj-lt"/>
              <a:buAutoNum type="arabicPeriod" startAt="40"/>
            </a:pPr>
            <a:r>
              <a:rPr lang="en-US" sz="2800" dirty="0" smtClean="0">
                <a:latin typeface="Times New Roman" panose="02020603050405020304" pitchFamily="18" charset="0"/>
                <a:cs typeface="Times New Roman" panose="02020603050405020304" pitchFamily="18" charset="0"/>
              </a:rPr>
              <a:t>Util Package Classes</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Date</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Stack</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StringTokenizer</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BitSet</a:t>
            </a:r>
          </a:p>
          <a:p>
            <a:pPr marL="971550" lvl="1" indent="-514350">
              <a:buFont typeface="+mj-lt"/>
              <a:buAutoNum type="alphaLcPeriod"/>
            </a:pPr>
            <a:r>
              <a:rPr lang="en-US" sz="2800" dirty="0" smtClean="0">
                <a:latin typeface="Times New Roman" panose="02020603050405020304" pitchFamily="18" charset="0"/>
                <a:cs typeface="Times New Roman" panose="02020603050405020304" pitchFamily="18" charset="0"/>
              </a:rPr>
              <a:t>Scanner etc.</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119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92697"/>
            <a:ext cx="10972800" cy="5433467"/>
          </a:xfrm>
        </p:spPr>
        <p:txBody>
          <a:bodyPr>
            <a:normAutofit/>
          </a:bodyPr>
          <a:lstStyle/>
          <a:p>
            <a:pPr marL="0" indent="0">
              <a:buNone/>
            </a:pPr>
            <a:r>
              <a:rPr lang="en-IN" b="1" dirty="0" smtClean="0">
                <a:latin typeface="Times New Roman" pitchFamily="18" charset="0"/>
                <a:cs typeface="Times New Roman" pitchFamily="18" charset="0"/>
              </a:rPr>
              <a:t>a . private fields</a:t>
            </a:r>
          </a:p>
          <a:p>
            <a:pPr>
              <a:buFont typeface="Wingdings" pitchFamily="2" charset="2"/>
              <a:buChar char="Ø"/>
            </a:pPr>
            <a:r>
              <a:rPr lang="en-IN" dirty="0" smtClean="0">
                <a:latin typeface="Times New Roman" pitchFamily="18" charset="0"/>
                <a:cs typeface="Times New Roman" pitchFamily="18" charset="0"/>
              </a:rPr>
              <a:t>We can create pure Encapsulation class by declaring all data as private </a:t>
            </a:r>
          </a:p>
          <a:p>
            <a:pPr marL="0" indent="0">
              <a:buNone/>
            </a:pPr>
            <a:r>
              <a:rPr lang="en-IN" b="1" dirty="0" smtClean="0">
                <a:latin typeface="Times New Roman" pitchFamily="18" charset="0"/>
                <a:cs typeface="Times New Roman" pitchFamily="18" charset="0"/>
              </a:rPr>
              <a:t>setter method</a:t>
            </a:r>
          </a:p>
          <a:p>
            <a:pPr>
              <a:buFont typeface="Wingdings" pitchFamily="2" charset="2"/>
              <a:buChar char="Ø"/>
            </a:pPr>
            <a:r>
              <a:rPr lang="en-IN" dirty="0" smtClean="0">
                <a:latin typeface="Times New Roman" pitchFamily="18" charset="0"/>
                <a:cs typeface="Times New Roman" pitchFamily="18" charset="0"/>
              </a:rPr>
              <a:t>Is used to access and set the value of private data in other class </a:t>
            </a:r>
          </a:p>
          <a:p>
            <a:pPr>
              <a:buFont typeface="Wingdings" pitchFamily="2" charset="2"/>
              <a:buChar char="Ø"/>
            </a:pPr>
            <a:endParaRPr lang="en-IN" dirty="0">
              <a:latin typeface="Times New Roman" pitchFamily="18" charset="0"/>
              <a:cs typeface="Times New Roman" pitchFamily="18" charset="0"/>
            </a:endParaRPr>
          </a:p>
          <a:p>
            <a:pPr marL="0" indent="0">
              <a:buNone/>
            </a:pPr>
            <a:r>
              <a:rPr lang="en-IN" b="1" dirty="0" smtClean="0">
                <a:latin typeface="Times New Roman" pitchFamily="18" charset="0"/>
                <a:cs typeface="Times New Roman" pitchFamily="18" charset="0"/>
              </a:rPr>
              <a:t>getter method</a:t>
            </a:r>
          </a:p>
          <a:p>
            <a:pPr>
              <a:buFont typeface="Wingdings" pitchFamily="2" charset="2"/>
              <a:buChar char="Ø"/>
            </a:pPr>
            <a:r>
              <a:rPr lang="en-IN" dirty="0" smtClean="0">
                <a:latin typeface="Times New Roman" pitchFamily="18" charset="0"/>
                <a:cs typeface="Times New Roman" pitchFamily="18" charset="0"/>
              </a:rPr>
              <a:t>It is used to allow other class to access the private data</a:t>
            </a:r>
          </a:p>
          <a:p>
            <a:endParaRPr lang="en-IN" dirty="0"/>
          </a:p>
        </p:txBody>
      </p:sp>
    </p:spTree>
    <p:extLst>
      <p:ext uri="{BB962C8B-B14F-4D97-AF65-F5344CB8AC3E}">
        <p14:creationId xmlns:p14="http://schemas.microsoft.com/office/powerpoint/2010/main" val="18415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76672"/>
            <a:ext cx="10972800" cy="940966"/>
          </a:xfrm>
        </p:spPr>
        <p:txBody>
          <a:bodyPr>
            <a:noAutofit/>
          </a:bodyPr>
          <a:lstStyle/>
          <a:p>
            <a:r>
              <a:rPr lang="en-IN" sz="3600" b="1" dirty="0" smtClean="0">
                <a:latin typeface="Times New Roman" pitchFamily="18" charset="0"/>
                <a:cs typeface="Times New Roman" pitchFamily="18" charset="0"/>
              </a:rPr>
              <a:t>Differences between java bean class and normal class</a:t>
            </a:r>
            <a:endParaRPr lang="en-IN" sz="3600" b="1" dirty="0">
              <a:latin typeface="Times New Roman" pitchFamily="18" charset="0"/>
              <a:cs typeface="Times New Roman" pitchFamily="18" charset="0"/>
            </a:endParaRPr>
          </a:p>
        </p:txBody>
      </p:sp>
      <p:sp>
        <p:nvSpPr>
          <p:cNvPr id="4" name="Text Placeholder 3"/>
          <p:cNvSpPr>
            <a:spLocks noGrp="1"/>
          </p:cNvSpPr>
          <p:nvPr>
            <p:ph type="body" idx="1"/>
          </p:nvPr>
        </p:nvSpPr>
        <p:spPr>
          <a:xfrm>
            <a:off x="839788" y="1560140"/>
            <a:ext cx="5157787" cy="823912"/>
          </a:xfrm>
        </p:spPr>
        <p:txBody>
          <a:bodyPr>
            <a:normAutofit/>
          </a:bodyPr>
          <a:lstStyle/>
          <a:p>
            <a:r>
              <a:rPr lang="en-IN" sz="3200" dirty="0"/>
              <a:t>j</a:t>
            </a:r>
            <a:r>
              <a:rPr lang="en-IN" sz="3200" dirty="0" smtClean="0"/>
              <a:t>ava bean class</a:t>
            </a:r>
            <a:endParaRPr lang="en-IN" sz="3200" dirty="0"/>
          </a:p>
        </p:txBody>
      </p:sp>
      <p:sp>
        <p:nvSpPr>
          <p:cNvPr id="5" name="Content Placeholder 4"/>
          <p:cNvSpPr>
            <a:spLocks noGrp="1"/>
          </p:cNvSpPr>
          <p:nvPr>
            <p:ph sz="half" idx="2"/>
          </p:nvPr>
        </p:nvSpPr>
        <p:spPr>
          <a:xfrm>
            <a:off x="610658" y="2384052"/>
            <a:ext cx="5386917" cy="3951288"/>
          </a:xfrm>
        </p:spPr>
        <p:txBody>
          <a:bodyPr>
            <a:normAutofit lnSpcReduction="10000"/>
          </a:bodyPr>
          <a:lstStyle/>
          <a:p>
            <a:r>
              <a:rPr lang="en-IN" dirty="0"/>
              <a:t>j</a:t>
            </a:r>
            <a:r>
              <a:rPr lang="en-IN" dirty="0" smtClean="0"/>
              <a:t>ava bean class must be declare as public </a:t>
            </a:r>
          </a:p>
          <a:p>
            <a:r>
              <a:rPr lang="en-IN" dirty="0" smtClean="0"/>
              <a:t>All instance variable must be declare as private</a:t>
            </a:r>
          </a:p>
          <a:p>
            <a:r>
              <a:rPr lang="en-IN" dirty="0"/>
              <a:t>g</a:t>
            </a:r>
            <a:r>
              <a:rPr lang="en-IN" dirty="0" smtClean="0"/>
              <a:t>etter and setter is used to access the data</a:t>
            </a:r>
          </a:p>
          <a:p>
            <a:endParaRPr lang="en-IN" dirty="0"/>
          </a:p>
          <a:p>
            <a:r>
              <a:rPr lang="en-IN" dirty="0" smtClean="0"/>
              <a:t>It should have default constructor only</a:t>
            </a:r>
            <a:endParaRPr lang="en-IN" dirty="0"/>
          </a:p>
        </p:txBody>
      </p:sp>
      <p:sp>
        <p:nvSpPr>
          <p:cNvPr id="6" name="Text Placeholder 5"/>
          <p:cNvSpPr>
            <a:spLocks noGrp="1"/>
          </p:cNvSpPr>
          <p:nvPr>
            <p:ph type="body" sz="quarter" idx="3"/>
          </p:nvPr>
        </p:nvSpPr>
        <p:spPr>
          <a:xfrm>
            <a:off x="6172200" y="1560140"/>
            <a:ext cx="5183188" cy="823912"/>
          </a:xfrm>
        </p:spPr>
        <p:txBody>
          <a:bodyPr>
            <a:normAutofit/>
          </a:bodyPr>
          <a:lstStyle/>
          <a:p>
            <a:r>
              <a:rPr lang="en-IN" sz="3200" dirty="0" smtClean="0"/>
              <a:t>Normal class</a:t>
            </a:r>
            <a:endParaRPr lang="en-IN" sz="3200" dirty="0"/>
          </a:p>
        </p:txBody>
      </p:sp>
      <p:sp>
        <p:nvSpPr>
          <p:cNvPr id="7" name="Content Placeholder 6"/>
          <p:cNvSpPr>
            <a:spLocks noGrp="1"/>
          </p:cNvSpPr>
          <p:nvPr>
            <p:ph sz="quarter" idx="4"/>
          </p:nvPr>
        </p:nvSpPr>
        <p:spPr/>
        <p:txBody>
          <a:bodyPr/>
          <a:lstStyle/>
          <a:p>
            <a:r>
              <a:rPr lang="en-IN" dirty="0" smtClean="0"/>
              <a:t>Normal class can be public or default</a:t>
            </a:r>
          </a:p>
          <a:p>
            <a:r>
              <a:rPr lang="en-IN" dirty="0"/>
              <a:t>v</a:t>
            </a:r>
            <a:r>
              <a:rPr lang="en-IN" dirty="0" smtClean="0"/>
              <a:t>ariable can have any access modifier </a:t>
            </a:r>
          </a:p>
          <a:p>
            <a:r>
              <a:rPr lang="en-IN" dirty="0" smtClean="0"/>
              <a:t>Depending upon access modifier we can access the data</a:t>
            </a:r>
          </a:p>
          <a:p>
            <a:r>
              <a:rPr lang="en-IN" dirty="0" smtClean="0"/>
              <a:t>Any constructor is allowed</a:t>
            </a:r>
            <a:endParaRPr lang="en-IN" dirty="0"/>
          </a:p>
        </p:txBody>
      </p:sp>
    </p:spTree>
    <p:extLst>
      <p:ext uri="{BB962C8B-B14F-4D97-AF65-F5344CB8AC3E}">
        <p14:creationId xmlns:p14="http://schemas.microsoft.com/office/powerpoint/2010/main" val="222702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animEffect transition="in" filter="fade">
                                      <p:cBhvr>
                                        <p:cTn id="37" dur="500"/>
                                        <p:tgtEl>
                                          <p:spTgt spid="7">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2" end="2"/>
                                            </p:txEl>
                                          </p:spTgt>
                                        </p:tgtEl>
                                        <p:attrNameLst>
                                          <p:attrName>style.visibility</p:attrName>
                                        </p:attrNameLst>
                                      </p:cBhvr>
                                      <p:to>
                                        <p:strVal val="visible"/>
                                      </p:to>
                                    </p:set>
                                    <p:animEffect transition="in" filter="fade">
                                      <p:cBhvr>
                                        <p:cTn id="42" dur="500"/>
                                        <p:tgtEl>
                                          <p:spTgt spid="5">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Effect transition="in" filter="fade">
                                      <p:cBhvr>
                                        <p:cTn id="47" dur="500"/>
                                        <p:tgtEl>
                                          <p:spTgt spid="7">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4" end="4"/>
                                            </p:txEl>
                                          </p:spTgt>
                                        </p:tgtEl>
                                        <p:attrNameLst>
                                          <p:attrName>style.visibility</p:attrName>
                                        </p:attrNameLst>
                                      </p:cBhvr>
                                      <p:to>
                                        <p:strVal val="visible"/>
                                      </p:to>
                                    </p:set>
                                    <p:animEffect transition="in" filter="fade">
                                      <p:cBhvr>
                                        <p:cTn id="52" dur="500"/>
                                        <p:tgtEl>
                                          <p:spTgt spid="5">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3" end="3"/>
                                            </p:txEl>
                                          </p:spTgt>
                                        </p:tgtEl>
                                        <p:attrNameLst>
                                          <p:attrName>style.visibility</p:attrName>
                                        </p:attrNameLst>
                                      </p:cBhvr>
                                      <p:to>
                                        <p:strVal val="visible"/>
                                      </p:to>
                                    </p:set>
                                    <p:animEffect transition="in" filter="fade">
                                      <p:cBhvr>
                                        <p:cTn id="5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9600" y="476672"/>
            <a:ext cx="10972800" cy="940966"/>
          </a:xfrm>
        </p:spPr>
        <p:txBody>
          <a:bodyPr>
            <a:normAutofit/>
          </a:bodyPr>
          <a:lstStyle/>
          <a:p>
            <a:r>
              <a:rPr lang="en-IN" sz="4000" b="1" dirty="0" smtClean="0">
                <a:latin typeface="Times New Roman" pitchFamily="18" charset="0"/>
                <a:cs typeface="Times New Roman" pitchFamily="18" charset="0"/>
              </a:rPr>
              <a:t>Inheritance</a:t>
            </a:r>
            <a:endParaRPr lang="en-IN" sz="4000" b="1" dirty="0">
              <a:latin typeface="Times New Roman" pitchFamily="18" charset="0"/>
              <a:cs typeface="Times New Roman" pitchFamily="18" charset="0"/>
            </a:endParaRPr>
          </a:p>
        </p:txBody>
      </p:sp>
      <p:sp>
        <p:nvSpPr>
          <p:cNvPr id="8" name="Content Placeholder 7"/>
          <p:cNvSpPr>
            <a:spLocks noGrp="1"/>
          </p:cNvSpPr>
          <p:nvPr>
            <p:ph idx="1"/>
          </p:nvPr>
        </p:nvSpPr>
        <p:spPr/>
        <p:txBody>
          <a:bodyPr>
            <a:normAutofit/>
          </a:bodyPr>
          <a:lstStyle/>
          <a:p>
            <a:pPr>
              <a:buFont typeface="Wingdings" pitchFamily="2" charset="2"/>
              <a:buChar char="Ø"/>
            </a:pPr>
            <a:r>
              <a:rPr lang="en-IN" dirty="0" smtClean="0">
                <a:latin typeface="Times New Roman" panose="02020603050405020304" pitchFamily="18" charset="0"/>
                <a:cs typeface="Times New Roman" panose="02020603050405020304" pitchFamily="18" charset="0"/>
              </a:rPr>
              <a:t>It is used to inherit the property of an old class to a new class</a:t>
            </a:r>
          </a:p>
          <a:p>
            <a:pPr>
              <a:buFont typeface="Wingdings" pitchFamily="2" charset="2"/>
              <a:buChar char="Ø"/>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ex:</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class A{</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int i=10;</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class B extends A{</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System.out.println(i);</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098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fade">
                                      <p:cBhvr>
                                        <p:cTn id="20" dur="500"/>
                                        <p:tgtEl>
                                          <p:spTgt spid="8">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500"/>
                                        <p:tgtEl>
                                          <p:spTgt spid="8">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animEffect transition="in" filter="fade">
                                      <p:cBhvr>
                                        <p:cTn id="29" dur="500"/>
                                        <p:tgtEl>
                                          <p:spTgt spid="8">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fade">
                                      <p:cBhvr>
                                        <p:cTn id="35"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764705"/>
            <a:ext cx="10972800" cy="5361459"/>
          </a:xfrm>
        </p:spPr>
        <p:txBody>
          <a:bodyPr/>
          <a:lstStyle/>
          <a:p>
            <a:pPr>
              <a:buFont typeface="Wingdings" pitchFamily="2" charset="2"/>
              <a:buChar char="Ø"/>
            </a:pPr>
            <a:r>
              <a:rPr lang="en-IN" dirty="0" smtClean="0">
                <a:latin typeface="Times New Roman" panose="02020603050405020304" pitchFamily="18" charset="0"/>
                <a:cs typeface="Times New Roman" panose="02020603050405020304" pitchFamily="18" charset="0"/>
              </a:rPr>
              <a:t>We can inherit data form super class to subclass but revers is not possible</a:t>
            </a:r>
          </a:p>
          <a:p>
            <a:pPr marL="0" indent="0">
              <a:buNone/>
            </a:pPr>
            <a:endParaRPr lang="en-IN" dirty="0" smtClean="0">
              <a:latin typeface="Times New Roman" panose="02020603050405020304" pitchFamily="18" charset="0"/>
              <a:cs typeface="Times New Roman" panose="02020603050405020304" pitchFamily="18" charset="0"/>
            </a:endParaRPr>
          </a:p>
          <a:p>
            <a:pPr marL="0" indent="0">
              <a:buNone/>
            </a:pPr>
            <a:r>
              <a:rPr lang="en-IN" dirty="0" smtClean="0">
                <a:latin typeface="Times New Roman" panose="02020603050405020304" pitchFamily="18" charset="0"/>
                <a:cs typeface="Times New Roman" panose="02020603050405020304" pitchFamily="18" charset="0"/>
              </a:rPr>
              <a:t>Types of inheritance</a:t>
            </a:r>
          </a:p>
          <a:p>
            <a:pPr marL="0" indent="0">
              <a:buNone/>
            </a:pPr>
            <a:r>
              <a:rPr lang="en-IN" dirty="0" smtClean="0">
                <a:latin typeface="Times New Roman" panose="02020603050405020304" pitchFamily="18" charset="0"/>
                <a:cs typeface="Times New Roman" panose="02020603050405020304" pitchFamily="18" charset="0"/>
              </a:rPr>
              <a:t>1.Single Inheritance</a:t>
            </a:r>
          </a:p>
          <a:p>
            <a:pPr marL="0" indent="0">
              <a:buNone/>
            </a:pPr>
            <a:r>
              <a:rPr lang="en-IN" dirty="0" smtClean="0">
                <a:latin typeface="Times New Roman" panose="02020603050405020304" pitchFamily="18" charset="0"/>
                <a:cs typeface="Times New Roman" panose="02020603050405020304" pitchFamily="18" charset="0"/>
              </a:rPr>
              <a:t>2.Multilevel Inheritance</a:t>
            </a:r>
          </a:p>
          <a:p>
            <a:pPr marL="0" indent="0">
              <a:buNone/>
            </a:pPr>
            <a:r>
              <a:rPr lang="en-IN" dirty="0">
                <a:latin typeface="Times New Roman" panose="02020603050405020304" pitchFamily="18" charset="0"/>
                <a:cs typeface="Times New Roman" panose="02020603050405020304" pitchFamily="18" charset="0"/>
              </a:rPr>
              <a:t>3</a:t>
            </a:r>
            <a:r>
              <a:rPr lang="en-IN" dirty="0" smtClean="0">
                <a:latin typeface="Times New Roman" panose="02020603050405020304" pitchFamily="18" charset="0"/>
                <a:cs typeface="Times New Roman" panose="02020603050405020304" pitchFamily="18" charset="0"/>
              </a:rPr>
              <a:t>.Multiple inheritance</a:t>
            </a:r>
          </a:p>
          <a:p>
            <a:pPr marL="0" indent="0">
              <a:buNone/>
            </a:pPr>
            <a:r>
              <a:rPr lang="en-IN" dirty="0">
                <a:latin typeface="Times New Roman" panose="02020603050405020304" pitchFamily="18" charset="0"/>
                <a:cs typeface="Times New Roman" panose="02020603050405020304" pitchFamily="18" charset="0"/>
              </a:rPr>
              <a:t>4</a:t>
            </a:r>
            <a:r>
              <a:rPr lang="en-IN" dirty="0" smtClean="0">
                <a:latin typeface="Times New Roman" panose="02020603050405020304" pitchFamily="18" charset="0"/>
                <a:cs typeface="Times New Roman" panose="02020603050405020304" pitchFamily="18" charset="0"/>
              </a:rPr>
              <a:t>.Hierarical Inheritance</a:t>
            </a:r>
          </a:p>
        </p:txBody>
      </p:sp>
    </p:spTree>
    <p:extLst>
      <p:ext uri="{BB962C8B-B14F-4D97-AF65-F5344CB8AC3E}">
        <p14:creationId xmlns:p14="http://schemas.microsoft.com/office/powerpoint/2010/main" val="339739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764705"/>
            <a:ext cx="10972800" cy="5361459"/>
          </a:xfrm>
        </p:spPr>
        <p:txBody>
          <a:bodyPr>
            <a:normAutofit/>
          </a:bodyPr>
          <a:lstStyle/>
          <a:p>
            <a:pPr marL="0" indent="0">
              <a:buNone/>
            </a:pPr>
            <a:r>
              <a:rPr lang="en-IN" b="1" dirty="0" smtClean="0">
                <a:latin typeface="Times New Roman" panose="02020603050405020304" pitchFamily="18" charset="0"/>
                <a:cs typeface="Times New Roman" panose="02020603050405020304" pitchFamily="18" charset="0"/>
              </a:rPr>
              <a:t>1.single Inheritance</a:t>
            </a:r>
          </a:p>
          <a:p>
            <a:pPr>
              <a:buFont typeface="Wingdings" pitchFamily="2" charset="2"/>
              <a:buChar char="Ø"/>
            </a:pPr>
            <a:r>
              <a:rPr lang="en-IN" dirty="0" smtClean="0">
                <a:latin typeface="Times New Roman" panose="02020603050405020304" pitchFamily="18" charset="0"/>
                <a:cs typeface="Times New Roman" panose="02020603050405020304" pitchFamily="18" charset="0"/>
              </a:rPr>
              <a:t>This is simple one inheriting property from one class to other class</a:t>
            </a:r>
          </a:p>
          <a:p>
            <a:pPr marL="0" indent="0">
              <a:buNone/>
            </a:pPr>
            <a:r>
              <a:rPr lang="en-IN" dirty="0">
                <a:latin typeface="Times New Roman" panose="02020603050405020304" pitchFamily="18" charset="0"/>
                <a:cs typeface="Times New Roman" panose="02020603050405020304" pitchFamily="18" charset="0"/>
              </a:rPr>
              <a:t>	</a:t>
            </a:r>
            <a:r>
              <a:rPr lang="en-IN" b="1" dirty="0" smtClean="0">
                <a:latin typeface="Times New Roman" panose="02020603050405020304" pitchFamily="18" charset="0"/>
                <a:cs typeface="Times New Roman" panose="02020603050405020304" pitchFamily="18" charset="0"/>
              </a:rPr>
              <a:t>Demo :</a:t>
            </a:r>
          </a:p>
          <a:p>
            <a:pPr marL="0" indent="0">
              <a:buNone/>
            </a:pPr>
            <a:r>
              <a:rPr lang="en-IN" dirty="0" smtClean="0">
                <a:latin typeface="Times New Roman" panose="02020603050405020304" pitchFamily="18" charset="0"/>
                <a:cs typeface="Times New Roman" panose="02020603050405020304" pitchFamily="18" charset="0"/>
              </a:rPr>
              <a:t>class A{</a:t>
            </a:r>
          </a:p>
          <a:p>
            <a:pPr marL="0" indent="0">
              <a:buNone/>
            </a:pPr>
            <a:r>
              <a:rPr lang="en-IN" dirty="0" smtClean="0">
                <a:latin typeface="Times New Roman" panose="02020603050405020304" pitchFamily="18" charset="0"/>
                <a:cs typeface="Times New Roman" panose="02020603050405020304" pitchFamily="18" charset="0"/>
              </a:rPr>
              <a:t>		int i=10;</a:t>
            </a:r>
          </a:p>
          <a:p>
            <a:pPr marL="0" indent="0">
              <a:buNone/>
            </a:pPr>
            <a:r>
              <a:rPr lang="en-IN" dirty="0" smtClean="0">
                <a:latin typeface="Times New Roman" panose="02020603050405020304" pitchFamily="18" charset="0"/>
                <a:cs typeface="Times New Roman" panose="02020603050405020304" pitchFamily="18" charset="0"/>
              </a:rPr>
              <a:t>		}</a:t>
            </a:r>
          </a:p>
          <a:p>
            <a:pPr marL="0" indent="0">
              <a:buNone/>
            </a:pPr>
            <a:r>
              <a:rPr lang="en-IN" dirty="0" smtClean="0">
                <a:latin typeface="Times New Roman" panose="02020603050405020304" pitchFamily="18" charset="0"/>
                <a:cs typeface="Times New Roman" panose="02020603050405020304" pitchFamily="18" charset="0"/>
              </a:rPr>
              <a:t>	class B extends A{</a:t>
            </a:r>
          </a:p>
          <a:p>
            <a:pPr marL="0" indent="0">
              <a:buNone/>
            </a:pPr>
            <a:r>
              <a:rPr lang="en-IN" dirty="0" smtClean="0">
                <a:latin typeface="Times New Roman" panose="02020603050405020304" pitchFamily="18" charset="0"/>
                <a:cs typeface="Times New Roman" panose="02020603050405020304" pitchFamily="18" charset="0"/>
              </a:rPr>
              <a:t>		System.out.println(i);</a:t>
            </a:r>
          </a:p>
          <a:p>
            <a:pPr marL="0" indent="0">
              <a:buNone/>
            </a:pPr>
            <a:r>
              <a:rPr lang="en-IN" dirty="0" smtClean="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13435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fade">
                                      <p:cBhvr>
                                        <p:cTn id="38"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764705"/>
            <a:ext cx="10972800" cy="5361459"/>
          </a:xfrm>
        </p:spPr>
        <p:txBody>
          <a:bodyPr>
            <a:normAutofit fontScale="85000" lnSpcReduction="20000"/>
          </a:bodyPr>
          <a:lstStyle/>
          <a:p>
            <a:pPr marL="0" indent="0">
              <a:buNone/>
            </a:pPr>
            <a:r>
              <a:rPr lang="en-IN" b="1" dirty="0">
                <a:latin typeface="Times New Roman" pitchFamily="18" charset="0"/>
                <a:cs typeface="Times New Roman" pitchFamily="18" charset="0"/>
              </a:rPr>
              <a:t>2</a:t>
            </a:r>
            <a:r>
              <a:rPr lang="en-IN" b="1" dirty="0" smtClean="0">
                <a:latin typeface="Times New Roman" pitchFamily="18" charset="0"/>
                <a:cs typeface="Times New Roman" pitchFamily="18" charset="0"/>
              </a:rPr>
              <a:t>.Multilevel Inheritance</a:t>
            </a:r>
          </a:p>
          <a:p>
            <a:pPr marL="0" indent="0">
              <a:buNone/>
            </a:pPr>
            <a:endParaRPr lang="en-IN" dirty="0" smtClean="0">
              <a:latin typeface="Times New Roman" pitchFamily="18" charset="0"/>
              <a:cs typeface="Times New Roman" pitchFamily="18" charset="0"/>
            </a:endParaRPr>
          </a:p>
          <a:p>
            <a:pPr>
              <a:buFont typeface="Wingdings" pitchFamily="2" charset="2"/>
              <a:buChar char="Ø"/>
            </a:pPr>
            <a:r>
              <a:rPr lang="en-IN" dirty="0" smtClean="0">
                <a:latin typeface="Times New Roman" pitchFamily="18" charset="0"/>
                <a:cs typeface="Times New Roman" pitchFamily="18" charset="0"/>
              </a:rPr>
              <a:t>One super class for each sub class</a:t>
            </a:r>
          </a:p>
          <a:p>
            <a:pPr marL="0" indent="0">
              <a:buNone/>
            </a:pPr>
            <a:r>
              <a:rPr lang="en-IN" dirty="0">
                <a:latin typeface="Times New Roman" pitchFamily="18" charset="0"/>
                <a:cs typeface="Times New Roman" pitchFamily="18" charset="0"/>
              </a:rPr>
              <a:t>	</a:t>
            </a:r>
            <a:r>
              <a:rPr lang="en-IN" b="1" dirty="0" smtClean="0">
                <a:latin typeface="Times New Roman" pitchFamily="18" charset="0"/>
                <a:cs typeface="Times New Roman" pitchFamily="18" charset="0"/>
              </a:rPr>
              <a:t>Demo :</a:t>
            </a:r>
          </a:p>
          <a:p>
            <a:pPr marL="0" indent="0">
              <a:buNone/>
            </a:pPr>
            <a:r>
              <a:rPr lang="en-IN" dirty="0" smtClean="0">
                <a:latin typeface="Times New Roman" pitchFamily="18" charset="0"/>
                <a:cs typeface="Times New Roman" pitchFamily="18" charset="0"/>
              </a:rPr>
              <a:t>class A{</a:t>
            </a:r>
          </a:p>
          <a:p>
            <a:pPr marL="0" indent="0">
              <a:buNone/>
            </a:pPr>
            <a:r>
              <a:rPr lang="en-IN" dirty="0" smtClean="0">
                <a:latin typeface="Times New Roman" pitchFamily="18" charset="0"/>
                <a:cs typeface="Times New Roman" pitchFamily="18" charset="0"/>
              </a:rPr>
              <a:t>		int i=10;</a:t>
            </a:r>
          </a:p>
          <a:p>
            <a:pPr marL="0" indent="0">
              <a:buNone/>
            </a:pPr>
            <a:r>
              <a:rPr lang="en-IN" dirty="0" smtClean="0">
                <a:latin typeface="Times New Roman" pitchFamily="18" charset="0"/>
                <a:cs typeface="Times New Roman" pitchFamily="18" charset="0"/>
              </a:rPr>
              <a:t>		}</a:t>
            </a:r>
          </a:p>
          <a:p>
            <a:pPr marL="0" indent="0">
              <a:buNone/>
            </a:pPr>
            <a:r>
              <a:rPr lang="en-IN" dirty="0" smtClean="0">
                <a:latin typeface="Times New Roman" pitchFamily="18" charset="0"/>
                <a:cs typeface="Times New Roman" pitchFamily="18" charset="0"/>
              </a:rPr>
              <a:t>	class B extends A{</a:t>
            </a:r>
          </a:p>
          <a:p>
            <a:pPr marL="0" indent="0">
              <a:buNone/>
            </a:pPr>
            <a:r>
              <a:rPr lang="en-IN" dirty="0" smtClean="0">
                <a:latin typeface="Times New Roman" pitchFamily="18" charset="0"/>
                <a:cs typeface="Times New Roman" pitchFamily="18" charset="0"/>
              </a:rPr>
              <a:t>		System.out.println(i);</a:t>
            </a:r>
          </a:p>
          <a:p>
            <a:pPr marL="0" indent="0">
              <a:buNone/>
            </a:pPr>
            <a:r>
              <a:rPr lang="en-IN" dirty="0" smtClean="0">
                <a:latin typeface="Times New Roman" pitchFamily="18" charset="0"/>
                <a:cs typeface="Times New Roman" pitchFamily="18" charset="0"/>
              </a:rPr>
              <a:t>		}</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class C extends B{}</a:t>
            </a:r>
          </a:p>
          <a:p>
            <a:pPr marL="0" indent="0">
              <a:buNone/>
            </a:pPr>
            <a:endParaRPr lang="en-IN" dirty="0" smtClean="0">
              <a:latin typeface="Times New Roman" pitchFamily="18" charset="0"/>
              <a:cs typeface="Times New Roman" pitchFamily="18" charset="0"/>
            </a:endParaRP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a:t>
            </a:r>
          </a:p>
        </p:txBody>
      </p:sp>
    </p:spTree>
    <p:extLst>
      <p:ext uri="{BB962C8B-B14F-4D97-AF65-F5344CB8AC3E}">
        <p14:creationId xmlns:p14="http://schemas.microsoft.com/office/powerpoint/2010/main" val="403705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fade">
                                      <p:cBhvr>
                                        <p:cTn id="34" dur="500"/>
                                        <p:tgtEl>
                                          <p:spTgt spid="5">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animEffect transition="in" filter="fade">
                                      <p:cBhvr>
                                        <p:cTn id="40"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764705"/>
            <a:ext cx="10972800" cy="5361459"/>
          </a:xfrm>
        </p:spPr>
        <p:txBody>
          <a:bodyPr>
            <a:normAutofit fontScale="85000" lnSpcReduction="20000"/>
          </a:bodyPr>
          <a:lstStyle/>
          <a:p>
            <a:pPr marL="0" indent="0">
              <a:buNone/>
            </a:pPr>
            <a:r>
              <a:rPr lang="en-IN" b="1" dirty="0">
                <a:latin typeface="Times New Roman" pitchFamily="18" charset="0"/>
                <a:cs typeface="Times New Roman" pitchFamily="18" charset="0"/>
              </a:rPr>
              <a:t>3</a:t>
            </a:r>
            <a:r>
              <a:rPr lang="en-IN" b="1" dirty="0" smtClean="0">
                <a:latin typeface="Times New Roman" pitchFamily="18" charset="0"/>
                <a:cs typeface="Times New Roman" pitchFamily="18" charset="0"/>
              </a:rPr>
              <a:t>.Multiple Inheritance</a:t>
            </a:r>
          </a:p>
          <a:p>
            <a:pPr marL="0" indent="0">
              <a:buNone/>
            </a:pPr>
            <a:endParaRPr lang="en-IN" dirty="0" smtClean="0">
              <a:latin typeface="Times New Roman" pitchFamily="18" charset="0"/>
              <a:cs typeface="Times New Roman" pitchFamily="18" charset="0"/>
            </a:endParaRPr>
          </a:p>
          <a:p>
            <a:pPr>
              <a:buFont typeface="Wingdings" pitchFamily="2" charset="2"/>
              <a:buChar char="Ø"/>
            </a:pPr>
            <a:r>
              <a:rPr lang="en-IN" dirty="0" smtClean="0">
                <a:latin typeface="Times New Roman" pitchFamily="18" charset="0"/>
                <a:cs typeface="Times New Roman" pitchFamily="18" charset="0"/>
              </a:rPr>
              <a:t>Multiple super class for each single subclass</a:t>
            </a:r>
          </a:p>
          <a:p>
            <a:pPr marL="0" indent="0">
              <a:buNone/>
            </a:pPr>
            <a:r>
              <a:rPr lang="en-IN" dirty="0">
                <a:latin typeface="Times New Roman" pitchFamily="18" charset="0"/>
                <a:cs typeface="Times New Roman" pitchFamily="18" charset="0"/>
              </a:rPr>
              <a:t>	</a:t>
            </a:r>
            <a:r>
              <a:rPr lang="en-IN" b="1" dirty="0" smtClean="0">
                <a:latin typeface="Times New Roman" pitchFamily="18" charset="0"/>
                <a:cs typeface="Times New Roman" pitchFamily="18" charset="0"/>
              </a:rPr>
              <a:t>Demo :</a:t>
            </a:r>
          </a:p>
          <a:p>
            <a:pPr marL="0" indent="0">
              <a:buNone/>
            </a:pPr>
            <a:r>
              <a:rPr lang="en-IN" dirty="0" smtClean="0">
                <a:latin typeface="Times New Roman" pitchFamily="18" charset="0"/>
                <a:cs typeface="Times New Roman" pitchFamily="18" charset="0"/>
              </a:rPr>
              <a:t>class A{</a:t>
            </a:r>
          </a:p>
          <a:p>
            <a:pPr marL="0" indent="0">
              <a:buNone/>
            </a:pPr>
            <a:r>
              <a:rPr lang="en-IN" dirty="0" smtClean="0">
                <a:latin typeface="Times New Roman" pitchFamily="18" charset="0"/>
                <a:cs typeface="Times New Roman" pitchFamily="18" charset="0"/>
              </a:rPr>
              <a:t>		int i=10;</a:t>
            </a:r>
          </a:p>
          <a:p>
            <a:pPr marL="0" indent="0">
              <a:buNone/>
            </a:pPr>
            <a:r>
              <a:rPr lang="en-IN" dirty="0" smtClean="0">
                <a:latin typeface="Times New Roman" pitchFamily="18" charset="0"/>
                <a:cs typeface="Times New Roman" pitchFamily="18" charset="0"/>
              </a:rPr>
              <a:t>		}</a:t>
            </a:r>
          </a:p>
          <a:p>
            <a:pPr marL="0" indent="0">
              <a:buNone/>
            </a:pPr>
            <a:r>
              <a:rPr lang="en-IN" dirty="0" smtClean="0">
                <a:latin typeface="Times New Roman" pitchFamily="18" charset="0"/>
                <a:cs typeface="Times New Roman" pitchFamily="18" charset="0"/>
              </a:rPr>
              <a:t>	class B extends A{</a:t>
            </a:r>
          </a:p>
          <a:p>
            <a:pPr marL="0" indent="0">
              <a:buNone/>
            </a:pPr>
            <a:r>
              <a:rPr lang="en-IN" dirty="0" smtClean="0">
                <a:latin typeface="Times New Roman" pitchFamily="18" charset="0"/>
                <a:cs typeface="Times New Roman" pitchFamily="18" charset="0"/>
              </a:rPr>
              <a:t>		System.out.println(i);</a:t>
            </a:r>
          </a:p>
          <a:p>
            <a:pPr marL="0" indent="0">
              <a:buNone/>
            </a:pPr>
            <a:r>
              <a:rPr lang="en-IN" dirty="0" smtClean="0">
                <a:latin typeface="Times New Roman" pitchFamily="18" charset="0"/>
                <a:cs typeface="Times New Roman" pitchFamily="18" charset="0"/>
              </a:rPr>
              <a:t>		}</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class C extends A ,B{}</a:t>
            </a:r>
          </a:p>
          <a:p>
            <a:pPr marL="0" indent="0">
              <a:buNone/>
            </a:pPr>
            <a:r>
              <a:rPr lang="en-IN" dirty="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a:t>
            </a:r>
          </a:p>
        </p:txBody>
      </p:sp>
    </p:spTree>
    <p:extLst>
      <p:ext uri="{BB962C8B-B14F-4D97-AF65-F5344CB8AC3E}">
        <p14:creationId xmlns:p14="http://schemas.microsoft.com/office/powerpoint/2010/main" val="97371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fade">
                                      <p:cBhvr>
                                        <p:cTn id="34" dur="500"/>
                                        <p:tgtEl>
                                          <p:spTgt spid="5">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animEffect transition="in" filter="fade">
                                      <p:cBhvr>
                                        <p:cTn id="40" dur="500"/>
                                        <p:tgtEl>
                                          <p:spTgt spid="5">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animEffect transition="in" filter="fade">
                                      <p:cBhvr>
                                        <p:cTn id="43"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764705"/>
            <a:ext cx="10972800" cy="5361459"/>
          </a:xfrm>
        </p:spPr>
        <p:txBody>
          <a:bodyPr>
            <a:normAutofit fontScale="85000" lnSpcReduction="20000"/>
          </a:bodyPr>
          <a:lstStyle/>
          <a:p>
            <a:pPr marL="0" indent="0">
              <a:buNone/>
            </a:pPr>
            <a:r>
              <a:rPr lang="en-IN" b="1" dirty="0" smtClean="0">
                <a:latin typeface="Times New Roman" pitchFamily="18" charset="0"/>
                <a:cs typeface="Times New Roman" pitchFamily="18" charset="0"/>
              </a:rPr>
              <a:t>4.Hierarchal Inheritance</a:t>
            </a:r>
          </a:p>
          <a:p>
            <a:pPr>
              <a:buFont typeface="Wingdings" pitchFamily="2" charset="2"/>
              <a:buChar char="Ø"/>
            </a:pPr>
            <a:r>
              <a:rPr lang="en-IN" dirty="0" smtClean="0">
                <a:latin typeface="Times New Roman" pitchFamily="18" charset="0"/>
                <a:cs typeface="Times New Roman" pitchFamily="18" charset="0"/>
              </a:rPr>
              <a:t>Multiple subclass for super class</a:t>
            </a:r>
          </a:p>
          <a:p>
            <a:pPr marL="0" indent="0">
              <a:buNone/>
            </a:pPr>
            <a:r>
              <a:rPr lang="en-IN" dirty="0">
                <a:latin typeface="Times New Roman" pitchFamily="18" charset="0"/>
                <a:cs typeface="Times New Roman" pitchFamily="18" charset="0"/>
              </a:rPr>
              <a:t>	</a:t>
            </a:r>
            <a:r>
              <a:rPr lang="en-IN" b="1" dirty="0" smtClean="0">
                <a:latin typeface="Times New Roman" pitchFamily="18" charset="0"/>
                <a:cs typeface="Times New Roman" pitchFamily="18" charset="0"/>
              </a:rPr>
              <a:t>Demo :</a:t>
            </a:r>
          </a:p>
          <a:p>
            <a:pPr marL="0" indent="0">
              <a:buNone/>
            </a:pPr>
            <a:r>
              <a:rPr lang="en-IN" dirty="0" smtClean="0">
                <a:latin typeface="Times New Roman" pitchFamily="18" charset="0"/>
                <a:cs typeface="Times New Roman" pitchFamily="18" charset="0"/>
              </a:rPr>
              <a:t>	class A{</a:t>
            </a:r>
          </a:p>
          <a:p>
            <a:pPr marL="0" indent="0">
              <a:buNone/>
            </a:pPr>
            <a:r>
              <a:rPr lang="en-IN" dirty="0" smtClean="0">
                <a:latin typeface="Times New Roman" pitchFamily="18" charset="0"/>
                <a:cs typeface="Times New Roman" pitchFamily="18" charset="0"/>
              </a:rPr>
              <a:t>			int i=10;</a:t>
            </a:r>
          </a:p>
          <a:p>
            <a:pPr marL="0" indent="0">
              <a:buNone/>
            </a:pPr>
            <a:r>
              <a:rPr lang="en-IN" dirty="0" smtClean="0">
                <a:latin typeface="Times New Roman" pitchFamily="18" charset="0"/>
                <a:cs typeface="Times New Roman" pitchFamily="18" charset="0"/>
              </a:rPr>
              <a:t>		}</a:t>
            </a:r>
          </a:p>
          <a:p>
            <a:pPr marL="0" indent="0">
              <a:buNone/>
            </a:pPr>
            <a:r>
              <a:rPr lang="en-IN" dirty="0" smtClean="0">
                <a:latin typeface="Times New Roman" pitchFamily="18" charset="0"/>
                <a:cs typeface="Times New Roman" pitchFamily="18" charset="0"/>
              </a:rPr>
              <a:t>	class B extends A</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a:t>
            </a:r>
          </a:p>
          <a:p>
            <a:pPr marL="0" indent="0">
              <a:buNone/>
            </a:pPr>
            <a:r>
              <a:rPr lang="en-IN" dirty="0" smtClean="0">
                <a:latin typeface="Times New Roman" pitchFamily="18" charset="0"/>
                <a:cs typeface="Times New Roman" pitchFamily="18" charset="0"/>
              </a:rPr>
              <a:t>			System.out.println(i);</a:t>
            </a:r>
          </a:p>
          <a:p>
            <a:pPr marL="0" indent="0">
              <a:buNone/>
            </a:pPr>
            <a:r>
              <a:rPr lang="en-IN" dirty="0" smtClean="0">
                <a:latin typeface="Times New Roman" pitchFamily="18" charset="0"/>
                <a:cs typeface="Times New Roman" pitchFamily="18" charset="0"/>
              </a:rPr>
              <a:t>		}</a:t>
            </a: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class C extends A {}</a:t>
            </a:r>
          </a:p>
          <a:p>
            <a:pPr marL="0" indent="0">
              <a:buNone/>
            </a:pPr>
            <a:endParaRPr lang="en-IN" dirty="0" smtClean="0">
              <a:latin typeface="Times New Roman" pitchFamily="18" charset="0"/>
              <a:cs typeface="Times New Roman" pitchFamily="18" charset="0"/>
            </a:endParaRPr>
          </a:p>
          <a:p>
            <a:pPr marL="0" indent="0">
              <a:buNone/>
            </a:pP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a:t>
            </a:r>
          </a:p>
        </p:txBody>
      </p:sp>
    </p:spTree>
    <p:extLst>
      <p:ext uri="{BB962C8B-B14F-4D97-AF65-F5344CB8AC3E}">
        <p14:creationId xmlns:p14="http://schemas.microsoft.com/office/powerpoint/2010/main" val="320440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fade">
                                      <p:cBhvr>
                                        <p:cTn id="40" dur="500"/>
                                        <p:tgtEl>
                                          <p:spTgt spid="5">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Effect transition="in" filter="fade">
                                      <p:cBhvr>
                                        <p:cTn id="43"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2729" y="524435"/>
            <a:ext cx="11510683" cy="707886"/>
          </a:xfrm>
          <a:prstGeom prst="rect">
            <a:avLst/>
          </a:prstGeom>
          <a:noFill/>
        </p:spPr>
        <p:txBody>
          <a:bodyPr wrap="square" rtlCol="0">
            <a:spAutoFit/>
          </a:bodyPr>
          <a:lstStyle/>
          <a:p>
            <a:r>
              <a:rPr lang="en-IN" sz="4000" b="1" dirty="0" smtClean="0">
                <a:latin typeface="Times New Roman" panose="02020603050405020304" pitchFamily="18" charset="0"/>
                <a:cs typeface="Times New Roman" panose="02020603050405020304" pitchFamily="18" charset="0"/>
              </a:rPr>
              <a:t>Constructor chaining in inheritance:</a:t>
            </a:r>
            <a:endParaRPr lang="en-IN" sz="40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28" y="1139865"/>
            <a:ext cx="11510683" cy="5166806"/>
          </a:xfrm>
          <a:prstGeom prst="rect">
            <a:avLst/>
          </a:prstGeom>
        </p:spPr>
      </p:pic>
    </p:spTree>
    <p:extLst>
      <p:ext uri="{BB962C8B-B14F-4D97-AF65-F5344CB8AC3E}">
        <p14:creationId xmlns:p14="http://schemas.microsoft.com/office/powerpoint/2010/main" val="285698143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2729" y="524435"/>
            <a:ext cx="11510683" cy="707886"/>
          </a:xfrm>
          <a:prstGeom prst="rect">
            <a:avLst/>
          </a:prstGeom>
          <a:noFill/>
        </p:spPr>
        <p:txBody>
          <a:bodyPr wrap="square" rtlCol="0">
            <a:spAutoFit/>
          </a:bodyPr>
          <a:lstStyle/>
          <a:p>
            <a:r>
              <a:rPr lang="en-IN" sz="4000" b="1" dirty="0" smtClean="0">
                <a:latin typeface="Times New Roman" panose="02020603050405020304" pitchFamily="18" charset="0"/>
                <a:cs typeface="Times New Roman" panose="02020603050405020304" pitchFamily="18" charset="0"/>
              </a:rPr>
              <a:t>Constructor chaining in inheritance (contd.):</a:t>
            </a:r>
            <a:endParaRPr lang="en-IN" sz="40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28" y="1232320"/>
            <a:ext cx="11510683" cy="5087797"/>
          </a:xfrm>
          <a:prstGeom prst="rect">
            <a:avLst/>
          </a:prstGeom>
        </p:spPr>
      </p:pic>
    </p:spTree>
    <p:extLst>
      <p:ext uri="{BB962C8B-B14F-4D97-AF65-F5344CB8AC3E}">
        <p14:creationId xmlns:p14="http://schemas.microsoft.com/office/powerpoint/2010/main" val="12792347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1957</TotalTime>
  <Words>8388</Words>
  <Application>Microsoft Office PowerPoint</Application>
  <PresentationFormat>Custom</PresentationFormat>
  <Paragraphs>1870</Paragraphs>
  <Slides>276</Slides>
  <Notes>0</Notes>
  <HiddenSlides>0</HiddenSlides>
  <MMClips>0</MMClips>
  <ScaleCrop>false</ScaleCrop>
  <HeadingPairs>
    <vt:vector size="4" baseType="variant">
      <vt:variant>
        <vt:lpstr>Theme</vt:lpstr>
      </vt:variant>
      <vt:variant>
        <vt:i4>1</vt:i4>
      </vt:variant>
      <vt:variant>
        <vt:lpstr>Slide Titles</vt:lpstr>
      </vt:variant>
      <vt:variant>
        <vt:i4>276</vt:i4>
      </vt:variant>
    </vt:vector>
  </HeadingPairs>
  <TitlesOfParts>
    <vt:vector size="27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Keyword ‘this’</vt:lpstr>
      <vt:lpstr>PowerPoint Presentation</vt:lpstr>
      <vt:lpstr>Difference between constructors and methods</vt:lpstr>
      <vt:lpstr>OOPS CONCEPT</vt:lpstr>
      <vt:lpstr>PowerPoint Presentation</vt:lpstr>
      <vt:lpstr>Difference between oops and pops</vt:lpstr>
      <vt:lpstr>Principle of oops</vt:lpstr>
      <vt:lpstr>PowerPoint Presentation</vt:lpstr>
      <vt:lpstr>PowerPoint Presentation</vt:lpstr>
      <vt:lpstr>PowerPoint Presentation</vt:lpstr>
      <vt:lpstr>Differences between java bean class and normal class</vt:lpstr>
      <vt:lpstr>Inheritance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vt:lpstr>
      <vt:lpstr>PowerPoint Presentation</vt:lpstr>
      <vt:lpstr>Polymorphism</vt:lpstr>
      <vt:lpstr>Run time polymorphism</vt:lpstr>
      <vt:lpstr>Method Overriding</vt:lpstr>
      <vt:lpstr>Compile time polymorphism</vt:lpstr>
      <vt:lpstr>Method Overloading</vt:lpstr>
      <vt:lpstr>Abstraction</vt:lpstr>
      <vt:lpstr>Abstraction Demo </vt:lpstr>
      <vt:lpstr>interface</vt:lpstr>
      <vt:lpstr>Demo for Interface</vt:lpstr>
      <vt:lpstr>PowerPoint Presentation</vt:lpstr>
      <vt:lpstr>Non access modifier static abstract final</vt:lpstr>
      <vt:lpstr>PowerPoint Presentation</vt:lpstr>
      <vt:lpstr>abstract</vt:lpstr>
      <vt:lpstr>Keyword ‘final’</vt:lpstr>
      <vt:lpstr>abstract classes</vt:lpstr>
      <vt:lpstr>PowerPoint Presentation</vt:lpstr>
      <vt:lpstr>PowerPoint Presentation</vt:lpstr>
      <vt:lpstr>Differences between abstract class and interface</vt:lpstr>
      <vt:lpstr>Type Conversions </vt:lpstr>
      <vt:lpstr>auto widening and explicit narrowing</vt:lpstr>
      <vt:lpstr>PowerPoint Presentation</vt:lpstr>
      <vt:lpstr>explicit narrowing</vt:lpstr>
      <vt:lpstr>PowerPoint Presentation</vt:lpstr>
      <vt:lpstr>auto upcasting and explicit downcasting</vt:lpstr>
      <vt:lpstr>PowerPoint Presentation</vt:lpstr>
      <vt:lpstr>explicit downcasting</vt:lpstr>
      <vt:lpstr>PowerPoint Presentation</vt:lpstr>
      <vt:lpstr>InstanceOf Operator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Exception</vt:lpstr>
      <vt:lpstr>PowerPoint Presentation</vt:lpstr>
      <vt:lpstr>PowerPoint Presentation</vt:lpstr>
      <vt:lpstr>PowerPoint Presentation</vt:lpstr>
      <vt:lpstr>PowerPoint Presentation</vt:lpstr>
      <vt:lpstr>PowerPoint Presentation</vt:lpstr>
      <vt:lpstr>Differences between final, finally, finalize()</vt:lpstr>
      <vt:lpstr>Differences between final, finally, finalize()</vt:lpstr>
      <vt:lpstr>Throw key word</vt:lpstr>
      <vt:lpstr>Throws key word</vt:lpstr>
      <vt:lpstr>Exception hierarchy</vt:lpstr>
      <vt:lpstr>Differences between checked and unchecked Exception</vt:lpstr>
      <vt:lpstr>Handling all type of Exception</vt:lpstr>
      <vt:lpstr>Custom Exception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Predefined packages</vt:lpstr>
      <vt:lpstr>lang package</vt:lpstr>
      <vt:lpstr>io package</vt:lpstr>
      <vt:lpstr>util package</vt:lpstr>
      <vt:lpstr>Multi-threading java.lang.Thread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Thread Priorities </vt:lpstr>
      <vt:lpstr>Thread Priorities </vt:lpstr>
      <vt:lpstr> Daemon Thread </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Util Package Classes</vt:lpstr>
      <vt:lpstr>Date 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between Array and ArrayList</vt:lpstr>
      <vt:lpstr>LinkedList     </vt:lpstr>
      <vt:lpstr>PowerPoint Presentation</vt:lpstr>
      <vt:lpstr>PowerPoint Presentation</vt:lpstr>
      <vt:lpstr>Differences between ArrayList and LinkedList </vt:lpstr>
      <vt:lpstr>Vector and stack </vt:lpstr>
      <vt:lpstr>Differences between vector and ArrayList</vt:lpstr>
      <vt:lpstr>Enumeration interface</vt:lpstr>
      <vt:lpstr>Iterator interface</vt:lpstr>
      <vt:lpstr>Differences between Enumeration and iterator</vt:lpstr>
      <vt:lpstr>ListIterator</vt:lpstr>
      <vt:lpstr>Differences between ListIterator and Iterator</vt:lpstr>
      <vt:lpstr>Queue </vt:lpstr>
      <vt:lpstr>PowerPoint Presentation</vt:lpstr>
      <vt:lpstr>Set Interface</vt:lpstr>
      <vt:lpstr>PowerPoint Presentation</vt:lpstr>
      <vt:lpstr>PowerPoint Presentation</vt:lpstr>
      <vt:lpstr>Differences between List and Set</vt:lpstr>
      <vt:lpstr>Map Interface</vt:lpstr>
      <vt:lpstr>PowerPoint Presentation</vt:lpstr>
      <vt:lpstr>PowerPoint Presentation</vt:lpstr>
      <vt:lpstr>PowerPoint Presentation</vt:lpstr>
      <vt:lpstr>Generics</vt:lpstr>
      <vt:lpstr>Collections 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Amant Gupta</dc:creator>
  <cp:lastModifiedBy>Amant Gupta</cp:lastModifiedBy>
  <cp:revision>423</cp:revision>
  <dcterms:created xsi:type="dcterms:W3CDTF">2017-05-06T13:28:08Z</dcterms:created>
  <dcterms:modified xsi:type="dcterms:W3CDTF">2019-01-25T09:32:02Z</dcterms:modified>
</cp:coreProperties>
</file>